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63" r:id="rId5"/>
    <p:sldId id="315" r:id="rId6"/>
    <p:sldId id="339" r:id="rId7"/>
    <p:sldId id="340" r:id="rId8"/>
    <p:sldId id="338" r:id="rId9"/>
    <p:sldId id="268" r:id="rId10"/>
    <p:sldId id="264" r:id="rId11"/>
    <p:sldId id="316" r:id="rId12"/>
    <p:sldId id="329" r:id="rId13"/>
    <p:sldId id="336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9"/>
    <a:srgbClr val="A8B6BE"/>
    <a:srgbClr val="2C4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92544" autoAdjust="0"/>
  </p:normalViewPr>
  <p:slideViewPr>
    <p:cSldViewPr>
      <p:cViewPr varScale="1">
        <p:scale>
          <a:sx n="120" d="100"/>
          <a:sy n="120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102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CBC1-D38F-4B9F-9EFC-EA83C8E65261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A0492-9B68-4878-98ED-203D6B78F7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98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719CB-256C-437F-A8F1-18E24F89A4C1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CDE96-69D5-4821-8072-64667F3F0E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555875" y="60928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25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57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9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6165304"/>
            <a:ext cx="2160240" cy="288032"/>
          </a:xfrm>
        </p:spPr>
        <p:txBody>
          <a:bodyPr/>
          <a:lstStyle>
            <a:lvl1pPr algn="l">
              <a:defRPr sz="1400">
                <a:latin typeface="Arial Narrow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3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58742" cy="306421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879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47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366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7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61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225" y="6021288"/>
            <a:ext cx="2128018" cy="365125"/>
          </a:xfrm>
        </p:spPr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891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58742" cy="30642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72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80920" cy="709537"/>
          </a:xfrm>
          <a:solidFill>
            <a:schemeClr val="bg1"/>
          </a:solidFill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14" y="1188126"/>
            <a:ext cx="5111750" cy="5001419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63885"/>
            <a:ext cx="3008313" cy="50734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165304"/>
            <a:ext cx="2160240" cy="254665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7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046455"/>
            <a:ext cx="2160240" cy="365125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14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17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</p:spPr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11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03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46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45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84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225" y="6021288"/>
            <a:ext cx="212801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0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80920" cy="709537"/>
          </a:xfrm>
          <a:solidFill>
            <a:schemeClr val="bg1"/>
          </a:solidFill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14" y="1188126"/>
            <a:ext cx="5111750" cy="5001419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63885"/>
            <a:ext cx="3008313" cy="50734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165304"/>
            <a:ext cx="2160240" cy="25466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046455"/>
            <a:ext cx="216024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4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" y="980728"/>
            <a:ext cx="8867330" cy="506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224" y="6093296"/>
            <a:ext cx="21552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453336"/>
            <a:ext cx="216024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82075" cy="908720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8294102" y="310346"/>
            <a:ext cx="908721" cy="28803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8563877" y="328604"/>
            <a:ext cx="908721" cy="25151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49" y="99503"/>
            <a:ext cx="8592095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472"/>
            <a:ext cx="9144000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v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" y="980728"/>
            <a:ext cx="8867330" cy="506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224" y="6093296"/>
            <a:ext cx="21552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453336"/>
            <a:ext cx="216024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82075" cy="908720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8294102" y="310346"/>
            <a:ext cx="908721" cy="28803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8563877" y="328604"/>
            <a:ext cx="908721" cy="25151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49" y="99503"/>
            <a:ext cx="8592095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472"/>
            <a:ext cx="9144000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2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v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Ontario Electricity Support Program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4576" y="4869160"/>
            <a:ext cx="7371920" cy="720080"/>
          </a:xfrm>
        </p:spPr>
        <p:txBody>
          <a:bodyPr/>
          <a:lstStyle/>
          <a:p>
            <a:r>
              <a:rPr lang="en-CA" dirty="0" smtClean="0"/>
              <a:t>Webinar – Social Agencies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6165304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chemeClr val="bg1">
                    <a:lumMod val="50000"/>
                  </a:schemeClr>
                </a:solidFill>
              </a:rPr>
              <a:t>March 30, 2015</a:t>
            </a:r>
            <a:endParaRPr lang="en-CA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10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Delivery </a:t>
            </a:r>
            <a:r>
              <a:rPr lang="en-CA" dirty="0"/>
              <a:t>/ Intake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000" b="1" dirty="0" smtClean="0">
                <a:solidFill>
                  <a:srgbClr val="D47019"/>
                </a:solidFill>
              </a:rPr>
              <a:t>For greatest accessibility, applicants should have multiple ways </a:t>
            </a:r>
            <a:r>
              <a:rPr lang="en-CA" sz="2000" b="1" dirty="0">
                <a:solidFill>
                  <a:srgbClr val="D47019"/>
                </a:solidFill>
              </a:rPr>
              <a:t>to </a:t>
            </a:r>
            <a:r>
              <a:rPr lang="en-CA" sz="2000" b="1" dirty="0" smtClean="0">
                <a:solidFill>
                  <a:srgbClr val="D47019"/>
                </a:solidFill>
              </a:rPr>
              <a:t>apply </a:t>
            </a:r>
            <a:r>
              <a:rPr lang="en-CA" sz="2000" b="1" dirty="0">
                <a:solidFill>
                  <a:srgbClr val="D47019"/>
                </a:solidFill>
              </a:rPr>
              <a:t>for OESP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Centralized </a:t>
            </a:r>
            <a:r>
              <a:rPr lang="en-CA" sz="1600" b="1" dirty="0"/>
              <a:t>Service</a:t>
            </a:r>
            <a:r>
              <a:rPr lang="en-CA" sz="1600" dirty="0"/>
              <a:t> (Online Application</a:t>
            </a:r>
            <a:r>
              <a:rPr lang="en-CA" sz="1600" dirty="0" smtClean="0"/>
              <a:t>)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400" b="1" dirty="0" smtClean="0">
                <a:solidFill>
                  <a:srgbClr val="D47019"/>
                </a:solidFill>
              </a:rPr>
              <a:t>Primary intake source to facilitate greatest access in most efficient way</a:t>
            </a:r>
            <a:endParaRPr lang="en-CA" sz="1400" b="1" dirty="0">
              <a:solidFill>
                <a:srgbClr val="D47019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/>
              <a:t>Facilitated by 3</a:t>
            </a:r>
            <a:r>
              <a:rPr lang="en-CA" sz="1600" baseline="30000" dirty="0"/>
              <a:t>rd</a:t>
            </a:r>
            <a:r>
              <a:rPr lang="en-CA" sz="1600" dirty="0"/>
              <a:t> party (CRA verification of income)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/>
              <a:t>Mirrors other provincial programs (i.e. ODSP)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Best approach to manage potential large influx of applications upon program launch 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CA" sz="1600" dirty="0" smtClean="0"/>
              <a:t>Supported by all stakeholders</a:t>
            </a:r>
            <a:endParaRPr lang="en-CA" sz="16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LEAP Social Agency Partners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Supplementary intake source for non-tax filers and those requiring more holistic assistance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Provides a walk-in option as opposed to the online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Supported by all stakeholders</a:t>
            </a: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CA" sz="1400" b="1" dirty="0" smtClean="0"/>
              <a:t>First Nation &amp; Métis communities will perform their own intake through a separate but similar process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11750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Evaluation Strategy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4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As a ratepayer funded bill assistance program the OESP is expected to be evaluated against the following measureable objectives: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Increased distributor efficiencies</a:t>
            </a:r>
            <a:r>
              <a:rPr lang="en-CA" sz="1600" dirty="0" smtClean="0"/>
              <a:t>, including:</a:t>
            </a:r>
            <a:r>
              <a:rPr lang="en-CA" sz="1600" b="1" dirty="0" smtClean="0"/>
              <a:t> </a:t>
            </a:r>
            <a:r>
              <a:rPr lang="en-CA" sz="1600" dirty="0" smtClean="0"/>
              <a:t>reducing disconnections and r</a:t>
            </a:r>
            <a:r>
              <a:rPr lang="en-US" sz="1600" dirty="0" smtClean="0"/>
              <a:t>educing bad debt expense and collection activities </a:t>
            </a:r>
            <a:endParaRPr lang="en-CA" sz="1600" dirty="0" smtClean="0"/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Improving payment patterns, </a:t>
            </a:r>
            <a:r>
              <a:rPr lang="en-CA" sz="1600" dirty="0" smtClean="0"/>
              <a:t>i.e. fewer customers in arrears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Reaching intended beneficiaries</a:t>
            </a:r>
            <a:r>
              <a:rPr lang="en-CA" sz="1600" dirty="0" smtClean="0"/>
              <a:t>, i.e. program uptake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Evaluation criteria similar to those relied on in other jurisdictions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Annual reporting of program results with a complete evaluation after 3 years of operating (similar to current LEAP review)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Reporting Requirements: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Many reporting requirements needed to evaluate against these objectives are already in place (i.e. RRR 2.1.8)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Some may be added e.g. to track </a:t>
            </a:r>
            <a:r>
              <a:rPr lang="en-CA" sz="1600" dirty="0" smtClean="0"/>
              <a:t>funds</a:t>
            </a:r>
            <a:endParaRPr lang="en-CA" sz="2200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37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12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Level Implementation Plan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9588180"/>
              </p:ext>
            </p:extLst>
          </p:nvPr>
        </p:nvGraphicFramePr>
        <p:xfrm>
          <a:off x="323528" y="988207"/>
          <a:ext cx="8280921" cy="517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09"/>
                <a:gridCol w="293780"/>
                <a:gridCol w="691607"/>
                <a:gridCol w="544717"/>
                <a:gridCol w="544717"/>
                <a:gridCol w="544717"/>
                <a:gridCol w="544718"/>
                <a:gridCol w="544717"/>
                <a:gridCol w="544717"/>
                <a:gridCol w="544717"/>
                <a:gridCol w="331338"/>
                <a:gridCol w="213377"/>
                <a:gridCol w="248504"/>
                <a:gridCol w="296213"/>
                <a:gridCol w="544717"/>
                <a:gridCol w="544717"/>
                <a:gridCol w="881339"/>
              </a:tblGrid>
              <a:tr h="373568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712"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</a:tr>
              <a:tr h="560352"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OEB Report to Minister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Government Decision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on OESP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Legislation to implement OESP recovery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mechanism (if needed)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7165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Preliminary work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establish OESP expert Working Group, 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RFP for centralized service provider, develop </a:t>
                      </a: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program details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&amp;</a:t>
                      </a: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 communications strategy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Develop system for centralized intake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LDC billing system/process changes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Communication &amp; 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Consumer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Outreach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Program intake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begins</a:t>
                      </a:r>
                      <a:endParaRPr lang="en-CA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16005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OESP credit on consumers’ bills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1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2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Minister’s Objectives for OESP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544616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sz="2400" dirty="0" smtClean="0"/>
              <a:t>OESP must be in place for January 1, 2016 and: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funded through electricity rates (“</a:t>
            </a:r>
            <a:r>
              <a:rPr lang="en-CA" sz="2200" i="1" dirty="0" smtClean="0"/>
              <a:t>meets the needs of low-income electricity consumers while balancing need for just and reasonable rates</a:t>
            </a:r>
            <a:r>
              <a:rPr lang="en-CA" sz="2200" dirty="0" smtClean="0"/>
              <a:t>”)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delivered as a reduction on qualifying customers’ bills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accessible (in terms of program delivery / intake options)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Complement existing programs (i.e. Low-Income Energy Assistance Program (LEAP) and conservation programs)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Consider unique needs of all low-income electricity consumers (including those that do not pay electricity bills directly; those that depend on medical equipment requiring electricity; and those in First Nations and Métis communities) 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2204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Summary: Program Design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883" y="980405"/>
            <a:ext cx="8748589" cy="5544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Focus of the OESP</a:t>
            </a:r>
            <a:r>
              <a:rPr lang="en-CA" sz="2000" dirty="0" smtClean="0"/>
              <a:t>: 	OESP will provide </a:t>
            </a:r>
            <a:r>
              <a:rPr lang="en-CA" sz="2000" i="1" dirty="0" smtClean="0"/>
              <a:t>targeted support to those 				low-income customers with the greatest need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b="1" dirty="0" smtClean="0"/>
              <a:t>Level of Assistance</a:t>
            </a:r>
            <a:r>
              <a:rPr lang="en-CA" sz="2000" dirty="0" smtClean="0"/>
              <a:t>:	A </a:t>
            </a:r>
            <a:r>
              <a:rPr lang="en-CA" sz="2000" i="1" dirty="0" smtClean="0"/>
              <a:t>‘sliding scale’</a:t>
            </a:r>
            <a:r>
              <a:rPr lang="en-CA" sz="2000" dirty="0" smtClean="0"/>
              <a:t> benefit (link between income, 				household size and, for some, energy use) will best 			meet the OESP’s intended objective, while 				balancing the impact on other ratepayers</a:t>
            </a:r>
            <a:r>
              <a:rPr lang="en-CA" sz="2000" dirty="0"/>
              <a:t>	</a:t>
            </a:r>
            <a:r>
              <a:rPr lang="en-CA" sz="2000" dirty="0" smtClean="0"/>
              <a:t>		</a:t>
            </a:r>
          </a:p>
          <a:p>
            <a:pPr marL="0" indent="0">
              <a:buNone/>
            </a:pPr>
            <a:r>
              <a:rPr lang="en-CA" sz="2000" b="1" dirty="0" smtClean="0"/>
              <a:t>Funding</a:t>
            </a:r>
            <a:r>
              <a:rPr lang="en-CA" sz="2000" dirty="0" smtClean="0"/>
              <a:t>:		The OESP will be funded through a </a:t>
            </a:r>
            <a:r>
              <a:rPr lang="en-CA" sz="2000" i="1" dirty="0" smtClean="0"/>
              <a:t>provincial 				charge</a:t>
            </a:r>
            <a:r>
              <a:rPr lang="en-CA" sz="2000" dirty="0" smtClean="0"/>
              <a:t>, legislative changes will be made to 				facilitate this</a:t>
            </a:r>
            <a:endParaRPr lang="en-CA" sz="2000" i="1" dirty="0" smtClean="0"/>
          </a:p>
          <a:p>
            <a:pPr marL="0" indent="0">
              <a:buNone/>
            </a:pPr>
            <a:endParaRPr lang="en-CA" sz="2000" i="1" dirty="0"/>
          </a:p>
          <a:p>
            <a:pPr marL="0" indent="0">
              <a:buNone/>
            </a:pPr>
            <a:r>
              <a:rPr lang="en-CA" sz="2000" b="1" dirty="0" smtClean="0"/>
              <a:t>Administration:</a:t>
            </a:r>
            <a:r>
              <a:rPr lang="en-CA" sz="2000" dirty="0" smtClean="0"/>
              <a:t>	A </a:t>
            </a:r>
            <a:r>
              <a:rPr lang="en-CA" sz="2000" i="1" dirty="0" smtClean="0"/>
              <a:t>centralized online service</a:t>
            </a:r>
            <a:r>
              <a:rPr lang="en-CA" sz="2000" dirty="0" smtClean="0"/>
              <a:t> to process applications 			and verify eligibility of customers will be 					supplemented by intake through </a:t>
            </a:r>
            <a:r>
              <a:rPr lang="en-CA" sz="2000" i="1" dirty="0" smtClean="0"/>
              <a:t>social agencies </a:t>
            </a:r>
            <a:r>
              <a:rPr lang="en-CA" sz="2000" dirty="0" smtClean="0"/>
              <a:t>for 			customers with unique needs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16670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Level </a:t>
            </a:r>
            <a:r>
              <a:rPr lang="en-CA" dirty="0"/>
              <a:t>of Assistance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496944" cy="525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200" b="1" dirty="0" smtClean="0">
                <a:solidFill>
                  <a:srgbClr val="D47019"/>
                </a:solidFill>
              </a:rPr>
              <a:t>Implement a sliding scale benefit </a:t>
            </a:r>
          </a:p>
          <a:p>
            <a:pPr marL="342900" lvl="2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CA" sz="1800" dirty="0"/>
              <a:t>Predetermined credits are provided based on </a:t>
            </a:r>
            <a:r>
              <a:rPr lang="en-CA" sz="1800" dirty="0" smtClean="0"/>
              <a:t>income brackets and household size (e.g. </a:t>
            </a:r>
            <a:r>
              <a:rPr lang="en-CA" sz="1800" dirty="0"/>
              <a:t>customers in lowest bracket receive largest credit and customers in the highest bracket receive the smallest credit</a:t>
            </a:r>
            <a:r>
              <a:rPr lang="en-CA" sz="1800" dirty="0" smtClean="0"/>
              <a:t>)</a:t>
            </a:r>
          </a:p>
          <a:p>
            <a:pPr marL="342900" lvl="2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A separate, more generous </a:t>
            </a:r>
            <a:r>
              <a:rPr lang="en-US" sz="1800" dirty="0"/>
              <a:t>sliding </a:t>
            </a:r>
            <a:r>
              <a:rPr lang="en-US" sz="1800" dirty="0" smtClean="0"/>
              <a:t>scale available </a:t>
            </a:r>
            <a:r>
              <a:rPr lang="en-US" sz="1800" dirty="0"/>
              <a:t>for customers with </a:t>
            </a:r>
            <a:r>
              <a:rPr lang="en-US" sz="1800" dirty="0" smtClean="0"/>
              <a:t>unique electricity needs, </a:t>
            </a:r>
            <a:r>
              <a:rPr lang="en-US" sz="1800" dirty="0"/>
              <a:t>including: First Nations and M</a:t>
            </a:r>
            <a:r>
              <a:rPr lang="en-US" sz="1800" dirty="0">
                <a:latin typeface="Arial"/>
                <a:cs typeface="Arial"/>
              </a:rPr>
              <a:t>étis customers, customers with electric heat, and customers with medical equipment requiring electricity </a:t>
            </a:r>
            <a:endParaRPr lang="en-CA" sz="1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Greatest </a:t>
            </a:r>
            <a:r>
              <a:rPr lang="en-CA" sz="1800" dirty="0"/>
              <a:t>level of assistance is given to those with the greatest need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Encourages eligible consumer to conserve energy to reduce overall bill to maximize benefit of OESP fixed credit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Consistent with </a:t>
            </a:r>
            <a:r>
              <a:rPr lang="en-CA" sz="1800" i="1" dirty="0" smtClean="0"/>
              <a:t>Conservation First</a:t>
            </a:r>
            <a:r>
              <a:rPr lang="en-CA" sz="1800" dirty="0" smtClean="0"/>
              <a:t> policy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Balances the benefits of a targeted approach against the costs of administering the program</a:t>
            </a:r>
          </a:p>
        </p:txBody>
      </p:sp>
    </p:spTree>
    <p:extLst>
      <p:ext uri="{BB962C8B-B14F-4D97-AF65-F5344CB8AC3E}">
        <p14:creationId xmlns:p14="http://schemas.microsoft.com/office/powerpoint/2010/main" val="6085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5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Scale Fixed Credit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amount of the credit would depend on the customer’s income bracket and household size</a:t>
            </a:r>
            <a:endParaRPr lang="en-CA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Maximum credit of </a:t>
            </a:r>
            <a:r>
              <a:rPr lang="en-US" sz="2000" b="1" dirty="0" smtClean="0"/>
              <a:t>$50 </a:t>
            </a:r>
            <a:r>
              <a:rPr lang="en-US" sz="2000" dirty="0" smtClean="0"/>
              <a:t>per month or </a:t>
            </a:r>
            <a:r>
              <a:rPr lang="en-US" sz="2000" b="1" dirty="0" smtClean="0"/>
              <a:t>$600 </a:t>
            </a:r>
            <a:r>
              <a:rPr lang="en-US" sz="2000" dirty="0" smtClean="0"/>
              <a:t>annually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Average credit of </a:t>
            </a:r>
            <a:r>
              <a:rPr lang="en-US" sz="2000" b="1" dirty="0" smtClean="0"/>
              <a:t>$27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278687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3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6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Intensive Sliding Scale Fixed Credit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For </a:t>
            </a:r>
            <a:r>
              <a:rPr lang="en-US" sz="2000" dirty="0"/>
              <a:t>customers with special electricity requirements, such as those with electric heat, medical devices requiring electricity and First Nations and Métis customers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Maximum credit of </a:t>
            </a:r>
            <a:r>
              <a:rPr lang="en-US" sz="2000" b="1" dirty="0"/>
              <a:t>$75 </a:t>
            </a:r>
            <a:r>
              <a:rPr lang="en-US" sz="2000" dirty="0"/>
              <a:t>per </a:t>
            </a:r>
            <a:r>
              <a:rPr lang="en-US" sz="2000" dirty="0" smtClean="0"/>
              <a:t>month or </a:t>
            </a:r>
            <a:r>
              <a:rPr lang="en-US" sz="2000" b="1" dirty="0" smtClean="0"/>
              <a:t>$900</a:t>
            </a:r>
            <a:r>
              <a:rPr lang="en-US" sz="2000" dirty="0" smtClean="0"/>
              <a:t> annually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Average credit of </a:t>
            </a:r>
            <a:r>
              <a:rPr lang="en-US" sz="2000" b="1" dirty="0"/>
              <a:t>$</a:t>
            </a:r>
            <a:r>
              <a:rPr lang="en-US" sz="2000" b="1" dirty="0" smtClean="0"/>
              <a:t>41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20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7278687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7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Bill Impact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2565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The recommended approach is expected to benefit more than </a:t>
            </a:r>
            <a:r>
              <a:rPr lang="en-US" sz="2400" b="1" dirty="0" smtClean="0"/>
              <a:t>500,000</a:t>
            </a:r>
            <a:r>
              <a:rPr lang="en-US" sz="2400" dirty="0" smtClean="0"/>
              <a:t> low-income households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Costs to be recovered through a volumetric charge estimated to be between </a:t>
            </a:r>
            <a:r>
              <a:rPr lang="en-US" sz="2400" b="1" dirty="0" smtClean="0"/>
              <a:t>$0.0013/kWh - $0.0016/kWh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Estimated </a:t>
            </a:r>
            <a:r>
              <a:rPr lang="en-US" sz="2400" dirty="0"/>
              <a:t>b</a:t>
            </a:r>
            <a:r>
              <a:rPr lang="en-US" sz="2400" dirty="0" smtClean="0"/>
              <a:t>ill increase of </a:t>
            </a:r>
            <a:r>
              <a:rPr lang="en-CA" sz="2400" dirty="0" smtClean="0"/>
              <a:t>&lt;2% / month for </a:t>
            </a:r>
            <a:r>
              <a:rPr lang="en-CA" sz="2400" dirty="0"/>
              <a:t>average residential </a:t>
            </a:r>
            <a:r>
              <a:rPr lang="en-CA" sz="2400" dirty="0" smtClean="0"/>
              <a:t>customer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7159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8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Cost Recovery &amp; Settlement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000" b="1" dirty="0" smtClean="0">
                <a:solidFill>
                  <a:srgbClr val="D47019"/>
                </a:solidFill>
              </a:rPr>
              <a:t>Costs will be recovered on a provincial basis from all rate-classes</a:t>
            </a:r>
            <a:endParaRPr lang="en-CA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/>
              <a:t>All rate-classes contribute (consistent with LEAP)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Lessens rate impact by sharing costs among more customers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Funds are pooled and disbursed to distributors according to the cost of delivering OESP in their service area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Overcomes issues of disproportionate burden on </a:t>
            </a:r>
            <a:r>
              <a:rPr lang="en-CA" sz="1800" dirty="0" smtClean="0"/>
              <a:t>distributors</a:t>
            </a:r>
            <a:r>
              <a:rPr lang="en-CA" sz="1800" dirty="0"/>
              <a:t>’ ratepayers due to widely varying densities of low-income customers among different </a:t>
            </a:r>
            <a:r>
              <a:rPr lang="en-CA" sz="1800" dirty="0" smtClean="0"/>
              <a:t>distributors’ service areas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Legislation will be amended to give OEB authority to implement this type of charge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Similar approach to Rural and Remote Rate Protection charge (i.e. volumetric charge)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IESO will manage settlement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Variance accounts will be used to record amounts collected and amounts disbursed and ‘true-up’ costs </a:t>
            </a:r>
            <a:r>
              <a:rPr lang="en-CA" sz="1600" dirty="0" smtClean="0"/>
              <a:t>recovered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7497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9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Eligibility Criteria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6166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The OESP will rely on </a:t>
            </a:r>
            <a:r>
              <a:rPr lang="en-CA" sz="1800" dirty="0"/>
              <a:t>Statistics Canada’s Low-Income Measure (“LIM”)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/>
              <a:t>Consistent with Ontario’s Poverty Reduction Strategy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Customers </a:t>
            </a:r>
            <a:r>
              <a:rPr lang="en-CA" sz="1800" dirty="0"/>
              <a:t>of distributors, retailers and unit sub-meter providers will be eligible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Eligibility </a:t>
            </a:r>
            <a:r>
              <a:rPr lang="en-CA" sz="1800" dirty="0"/>
              <a:t>criteria to be consistent with all LEAP programs and, if possible, other provincial programs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Recipients of other low-income assistance programs (e.g. LEAP, Ontario Works, and Ontario Disability Support Program) will be eligible; however, these customers will still have to go through the application process in order to determine which credit they should receive based on their income bracket / household size</a:t>
            </a:r>
            <a:endParaRPr lang="en-CA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Applicants should be assessed one time for OESP &amp; LEAP, including low-income CDM programs (i.e. “one window access”)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Eligible customers </a:t>
            </a:r>
            <a:r>
              <a:rPr lang="en-CA" sz="1800" dirty="0" smtClean="0"/>
              <a:t>will </a:t>
            </a:r>
            <a:r>
              <a:rPr lang="en-CA" sz="1800" dirty="0"/>
              <a:t>only have to re-qualify every 2 </a:t>
            </a:r>
            <a:r>
              <a:rPr lang="en-CA" sz="1800" dirty="0" smtClean="0"/>
              <a:t>years</a:t>
            </a:r>
          </a:p>
          <a:p>
            <a:pPr marL="800100" lvl="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/>
              <a:t>Certain </a:t>
            </a:r>
            <a:r>
              <a:rPr lang="en-CA" sz="1600" dirty="0"/>
              <a:t>customers (e.g. seniors and those with permanent disabilities on fixed incomes, medical assistance program clients</a:t>
            </a:r>
            <a:r>
              <a:rPr lang="en-CA" sz="1600" dirty="0" smtClean="0"/>
              <a:t>) may re-qualify less frequently (e.g. every 5 years)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32676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B PowerPoint Template - Long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B PowerPoint Template - Long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1001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OEB PowerPoint Template - Long banner</vt:lpstr>
      <vt:lpstr>1_OEB PowerPoint Template - Long banner</vt:lpstr>
      <vt:lpstr>Ontario Electricity Support Program</vt:lpstr>
      <vt:lpstr>Minister’s Objectives for OESP </vt:lpstr>
      <vt:lpstr>Summary: Program Design</vt:lpstr>
      <vt:lpstr>Level of Assistance</vt:lpstr>
      <vt:lpstr>Sliding Scale Fixed Credit</vt:lpstr>
      <vt:lpstr>Energy Intensive Sliding Scale Fixed Credit</vt:lpstr>
      <vt:lpstr>Estimated Bill Impact</vt:lpstr>
      <vt:lpstr>Cost Recovery &amp; Settlement</vt:lpstr>
      <vt:lpstr>Eligibility Criteria</vt:lpstr>
      <vt:lpstr>Delivery / Intake</vt:lpstr>
      <vt:lpstr>Evaluation Strategy</vt:lpstr>
      <vt:lpstr>High Level Implementation Plan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OEB Presentation</dc:subject>
  <dc:creator>Robert Stephen</dc:creator>
  <cp:keywords>OEB; presentation</cp:keywords>
  <cp:lastModifiedBy>Carol Steski</cp:lastModifiedBy>
  <cp:revision>305</cp:revision>
  <cp:lastPrinted>2014-11-24T21:08:14Z</cp:lastPrinted>
  <dcterms:created xsi:type="dcterms:W3CDTF">2013-11-21T20:43:32Z</dcterms:created>
  <dcterms:modified xsi:type="dcterms:W3CDTF">2015-04-10T18:00:04Z</dcterms:modified>
</cp:coreProperties>
</file>