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63" r:id="rId5"/>
    <p:sldId id="315" r:id="rId6"/>
    <p:sldId id="339" r:id="rId7"/>
    <p:sldId id="340" r:id="rId8"/>
    <p:sldId id="338" r:id="rId9"/>
    <p:sldId id="268" r:id="rId10"/>
    <p:sldId id="264" r:id="rId11"/>
    <p:sldId id="316" r:id="rId12"/>
    <p:sldId id="329" r:id="rId13"/>
    <p:sldId id="336" r:id="rId14"/>
    <p:sldId id="341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9"/>
    <a:srgbClr val="A8B6BE"/>
    <a:srgbClr val="2C4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92544" autoAdjust="0"/>
  </p:normalViewPr>
  <p:slideViewPr>
    <p:cSldViewPr>
      <p:cViewPr varScale="1">
        <p:scale>
          <a:sx n="120" d="100"/>
          <a:sy n="120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102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CBC1-D38F-4B9F-9EFC-EA83C8E65261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A0492-9B68-4878-98ED-203D6B78F7E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98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719CB-256C-437F-A8F1-18E24F89A4C1}" type="datetimeFigureOut">
              <a:rPr lang="en-CA" smtClean="0"/>
              <a:t>10/04/2015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6CDE96-69D5-4821-8072-64667F3F0E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7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itter.com/OntEnergyBoard" TargetMode="Externa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6165304"/>
            <a:ext cx="2160240" cy="288032"/>
          </a:xfrm>
        </p:spPr>
        <p:txBody>
          <a:bodyPr/>
          <a:lstStyle>
            <a:lvl1pPr algn="l">
              <a:defRPr sz="1400">
                <a:latin typeface="Arial Narrow" pitchFamily="34" charset="0"/>
              </a:defRPr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JM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25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1579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9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632" y="4149080"/>
            <a:ext cx="7484368" cy="603498"/>
          </a:xfrm>
        </p:spPr>
        <p:txBody>
          <a:bodyPr/>
          <a:lstStyle>
            <a:lvl1pPr algn="l">
              <a:defRPr sz="3600">
                <a:solidFill>
                  <a:srgbClr val="2C4D63"/>
                </a:solidFill>
              </a:defRPr>
            </a:lvl1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4576" y="4869160"/>
            <a:ext cx="7479424" cy="72008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OEB PowerPoint Template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6165304"/>
            <a:ext cx="2160240" cy="288032"/>
          </a:xfrm>
        </p:spPr>
        <p:txBody>
          <a:bodyPr/>
          <a:lstStyle>
            <a:lvl1pPr algn="l">
              <a:defRPr sz="1400">
                <a:latin typeface="Arial Narrow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>
            <a:hlinkClick r:id="" action="ppaction://hlinkshowjump?jump=nextslide" highlightClick="1"/>
          </p:cNvPr>
          <p:cNvSpPr/>
          <p:nvPr userDrawn="1"/>
        </p:nvSpPr>
        <p:spPr>
          <a:xfrm>
            <a:off x="1115616" y="4229714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8" name="Chevron 7"/>
          <p:cNvSpPr/>
          <p:nvPr userDrawn="1"/>
        </p:nvSpPr>
        <p:spPr>
          <a:xfrm>
            <a:off x="1290241" y="4375764"/>
            <a:ext cx="107950" cy="165100"/>
          </a:xfrm>
          <a:prstGeom prst="chevron">
            <a:avLst>
              <a:gd name="adj" fmla="val 79255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2275" y="5661025"/>
            <a:ext cx="5616575" cy="4318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2C4D63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CA" dirty="0" smtClean="0"/>
              <a:t>Name of Presenter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752"/>
            <a:ext cx="91440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3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58742" cy="306421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879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47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366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267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61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225" y="6021288"/>
            <a:ext cx="2128018" cy="365125"/>
          </a:xfrm>
        </p:spPr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891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58742" cy="306421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60240" cy="288033"/>
          </a:xfrm>
        </p:spPr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272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80920" cy="709537"/>
          </a:xfrm>
          <a:solidFill>
            <a:schemeClr val="bg1"/>
          </a:solidFill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14" y="1188126"/>
            <a:ext cx="5111750" cy="5001419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63885"/>
            <a:ext cx="3008313" cy="50734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165304"/>
            <a:ext cx="2160240" cy="254665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74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046455"/>
            <a:ext cx="2160240" cy="365125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Media Placeholder 12"/>
          <p:cNvSpPr>
            <a:spLocks noGrp="1"/>
          </p:cNvSpPr>
          <p:nvPr>
            <p:ph type="media" sz="quarter" idx="13" hasCustomPrompt="1"/>
          </p:nvPr>
        </p:nvSpPr>
        <p:spPr>
          <a:xfrm>
            <a:off x="107504" y="1124744"/>
            <a:ext cx="8893175" cy="46069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CA" dirty="0" smtClean="0"/>
              <a:t>Add Videos and Images</a:t>
            </a:r>
            <a:endParaRPr lang="en-CA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7497"/>
            <a:ext cx="8604448" cy="90122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114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 rot="16200000">
            <a:off x="3857225" y="-3838505"/>
            <a:ext cx="908718" cy="8585728"/>
          </a:xfrm>
        </p:spPr>
        <p:txBody>
          <a:bodyPr vert="eaVert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Another sample page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-339277" y="1715541"/>
            <a:ext cx="5256584" cy="3930973"/>
          </a:xfrm>
        </p:spPr>
        <p:txBody>
          <a:bodyPr vert="eaVert"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88224" y="6093296"/>
            <a:ext cx="2175520" cy="293117"/>
          </a:xfrm>
        </p:spPr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355976" y="1052736"/>
            <a:ext cx="4536380" cy="396021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617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76256" y="6093296"/>
            <a:ext cx="2175520" cy="365125"/>
          </a:xfrm>
        </p:spPr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453337"/>
            <a:ext cx="2160240" cy="288031"/>
          </a:xfrm>
        </p:spPr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2708920"/>
            <a:ext cx="9144000" cy="792089"/>
          </a:xfrm>
          <a:prstGeom prst="rect">
            <a:avLst/>
          </a:prstGeom>
          <a:solidFill>
            <a:srgbClr val="2C4D6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2708921"/>
            <a:ext cx="6912768" cy="764704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16" name="Rectangle 15"/>
          <p:cNvSpPr/>
          <p:nvPr userDrawn="1"/>
        </p:nvSpPr>
        <p:spPr>
          <a:xfrm rot="5400000" flipH="1">
            <a:off x="-187709" y="2877367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 rot="5400000" flipH="1">
            <a:off x="8520358" y="2885994"/>
            <a:ext cx="809342" cy="45519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16012" y="3573017"/>
            <a:ext cx="6911975" cy="1368151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CA" i="1" dirty="0" smtClean="0"/>
              <a:t>Visit us at - http://www.ontarioenergyboard.ca </a:t>
            </a:r>
          </a:p>
          <a:p>
            <a:pPr lvl="0"/>
            <a:endParaRPr lang="en-US" i="1" dirty="0" smtClean="0"/>
          </a:p>
        </p:txBody>
      </p:sp>
      <p:pic>
        <p:nvPicPr>
          <p:cNvPr id="14" name="Picture 9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4168686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11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0528" y="6453336"/>
            <a:ext cx="2133600" cy="31809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4385197" y="1702211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Stylish Gallery Page  </a:t>
            </a:r>
            <a:endParaRPr lang="en-CA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>
          <a:xfrm>
            <a:off x="1475656" y="3752850"/>
            <a:ext cx="7378501" cy="2268438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6651843" y="1700808"/>
            <a:ext cx="2193924" cy="1930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475656" y="1700808"/>
            <a:ext cx="2845990" cy="194233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03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Minimalistic design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146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one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Graph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Compare your charts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450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Graphs and charts </a:t>
            </a:r>
            <a:endParaRPr lang="en-CA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89785" y="1412776"/>
            <a:ext cx="3455987" cy="381689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14"/>
          </p:nvPr>
        </p:nvSpPr>
        <p:spPr>
          <a:xfrm>
            <a:off x="827088" y="1412875"/>
            <a:ext cx="3960812" cy="1584325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CA" dirty="0"/>
          </a:p>
        </p:txBody>
      </p:sp>
      <p:sp>
        <p:nvSpPr>
          <p:cNvPr id="18" name="Table Placeholder 17"/>
          <p:cNvSpPr>
            <a:spLocks noGrp="1"/>
          </p:cNvSpPr>
          <p:nvPr>
            <p:ph type="tbl" sz="quarter" idx="15"/>
          </p:nvPr>
        </p:nvSpPr>
        <p:spPr>
          <a:xfrm>
            <a:off x="827088" y="3141663"/>
            <a:ext cx="3960812" cy="20875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84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88225" y="6021288"/>
            <a:ext cx="212801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718" y="53752"/>
            <a:ext cx="8585730" cy="78296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48967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0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04664"/>
            <a:ext cx="8280920" cy="709537"/>
          </a:xfrm>
          <a:solidFill>
            <a:schemeClr val="bg1"/>
          </a:solidFill>
        </p:spPr>
        <p:txBody>
          <a:bodyPr anchor="b"/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714" y="1188126"/>
            <a:ext cx="5111750" cy="5001419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63885"/>
            <a:ext cx="3008313" cy="50734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165304"/>
            <a:ext cx="2160240" cy="25466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 userDrawn="1"/>
        </p:nvSpPr>
        <p:spPr>
          <a:xfrm>
            <a:off x="-1" y="0"/>
            <a:ext cx="7037047" cy="260648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7894568" y="-862662"/>
            <a:ext cx="260649" cy="1985977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019665" y="-863689"/>
            <a:ext cx="260646" cy="198802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6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825811"/>
            <a:ext cx="50405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980728"/>
            <a:ext cx="5006427" cy="37798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744" y="5445223"/>
            <a:ext cx="504056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CONFIDENTIAL FOR DISCUSSION WITH GOVERNMENT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88224" y="6046455"/>
            <a:ext cx="216024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8718" y="53752"/>
            <a:ext cx="6857538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330" y="38033"/>
            <a:ext cx="8559118" cy="798679"/>
          </a:xfrm>
        </p:spPr>
        <p:txBody>
          <a:bodyPr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CA" dirty="0" smtClean="0"/>
              <a:t>Single image/graph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4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" y="980728"/>
            <a:ext cx="8867330" cy="506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r>
              <a:rPr lang="en-US" smtClean="0"/>
              <a:t>CONFIDENTIAL FOR DISCUSSION WITH GOVERNMENT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224" y="6093296"/>
            <a:ext cx="21552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453336"/>
            <a:ext cx="216024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E4A780D8-CF00-41A7-9A60-AF4BB65F995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82075" cy="908720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8294102" y="310346"/>
            <a:ext cx="908721" cy="28803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8563877" y="328604"/>
            <a:ext cx="908721" cy="25151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49" y="99503"/>
            <a:ext cx="8592095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472"/>
            <a:ext cx="9144000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v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9" y="980728"/>
            <a:ext cx="8867330" cy="506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0528" y="6453336"/>
            <a:ext cx="2133600" cy="318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BOARD UPDATE – FEBRUARY 18, 2015</a:t>
            </a: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224" y="6093296"/>
            <a:ext cx="215526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88224" y="6453336"/>
            <a:ext cx="216024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 Cond" pitchFamily="34" charset="0"/>
              </a:defRPr>
            </a:lvl1pPr>
          </a:lstStyle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0"/>
            <a:ext cx="8782075" cy="908720"/>
          </a:xfrm>
          <a:prstGeom prst="rect">
            <a:avLst/>
          </a:prstGeom>
          <a:gradFill flip="none" rotWithShape="1">
            <a:gsLst>
              <a:gs pos="0">
                <a:srgbClr val="2C4D63">
                  <a:shade val="30000"/>
                  <a:satMod val="115000"/>
                </a:srgbClr>
              </a:gs>
              <a:gs pos="50000">
                <a:srgbClr val="2C4D63">
                  <a:shade val="67500"/>
                  <a:satMod val="115000"/>
                </a:srgbClr>
              </a:gs>
              <a:gs pos="100000">
                <a:srgbClr val="2C4D63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8294102" y="310346"/>
            <a:ext cx="908721" cy="288034"/>
          </a:xfrm>
          <a:prstGeom prst="rect">
            <a:avLst/>
          </a:prstGeom>
          <a:gradFill flip="none" rotWithShape="1">
            <a:gsLst>
              <a:gs pos="0">
                <a:srgbClr val="D47019">
                  <a:shade val="30000"/>
                  <a:satMod val="115000"/>
                </a:srgbClr>
              </a:gs>
              <a:gs pos="50000">
                <a:srgbClr val="D47019">
                  <a:shade val="67500"/>
                  <a:satMod val="115000"/>
                </a:srgbClr>
              </a:gs>
              <a:gs pos="100000">
                <a:srgbClr val="D47019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8563877" y="328604"/>
            <a:ext cx="908721" cy="251517"/>
          </a:xfrm>
          <a:prstGeom prst="rect">
            <a:avLst/>
          </a:prstGeom>
          <a:gradFill flip="none" rotWithShape="1">
            <a:gsLst>
              <a:gs pos="0">
                <a:srgbClr val="A8B6BE">
                  <a:shade val="30000"/>
                  <a:satMod val="115000"/>
                </a:srgbClr>
              </a:gs>
              <a:gs pos="50000">
                <a:srgbClr val="A8B6BE">
                  <a:shade val="67500"/>
                  <a:satMod val="115000"/>
                </a:srgbClr>
              </a:gs>
              <a:gs pos="100000">
                <a:srgbClr val="A8B6BE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49" y="99503"/>
            <a:ext cx="8592095" cy="709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8472"/>
            <a:ext cx="9144000" cy="37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2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D47019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573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14550" indent="-285750" algn="l" defTabSz="914400" rtl="0" eaLnBrk="1" latinLnBrk="0" hangingPunct="1">
        <a:spcBef>
          <a:spcPct val="20000"/>
        </a:spcBef>
        <a:buClr>
          <a:srgbClr val="D47019"/>
        </a:buClr>
        <a:buFont typeface="Wingdings" pitchFamily="2" charset="2"/>
        <a:buChar char="v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Ontario Electricity Support Program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4576" y="4869160"/>
            <a:ext cx="7371920" cy="720080"/>
          </a:xfrm>
        </p:spPr>
        <p:txBody>
          <a:bodyPr/>
          <a:lstStyle/>
          <a:p>
            <a:r>
              <a:rPr lang="en-CA" dirty="0" smtClean="0"/>
              <a:t>Webinar – LDCs and USMPs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6165304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chemeClr val="bg1">
                    <a:lumMod val="50000"/>
                  </a:schemeClr>
                </a:solidFill>
              </a:rPr>
              <a:t>March 30, 2015</a:t>
            </a:r>
            <a:endParaRPr lang="en-CA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10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Delivery </a:t>
            </a:r>
            <a:r>
              <a:rPr lang="en-CA" dirty="0"/>
              <a:t>/ Intake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000" b="1" dirty="0" smtClean="0">
                <a:solidFill>
                  <a:srgbClr val="D47019"/>
                </a:solidFill>
              </a:rPr>
              <a:t>For greatest accessibility, applicants should have multiple ways </a:t>
            </a:r>
            <a:r>
              <a:rPr lang="en-CA" sz="2000" b="1" dirty="0">
                <a:solidFill>
                  <a:srgbClr val="D47019"/>
                </a:solidFill>
              </a:rPr>
              <a:t>to </a:t>
            </a:r>
            <a:r>
              <a:rPr lang="en-CA" sz="2000" b="1" dirty="0" smtClean="0">
                <a:solidFill>
                  <a:srgbClr val="D47019"/>
                </a:solidFill>
              </a:rPr>
              <a:t>apply </a:t>
            </a:r>
            <a:r>
              <a:rPr lang="en-CA" sz="2000" b="1" dirty="0">
                <a:solidFill>
                  <a:srgbClr val="D47019"/>
                </a:solidFill>
              </a:rPr>
              <a:t>for OESP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Centralized </a:t>
            </a:r>
            <a:r>
              <a:rPr lang="en-CA" sz="1600" b="1" dirty="0"/>
              <a:t>Service</a:t>
            </a:r>
            <a:r>
              <a:rPr lang="en-CA" sz="1600" dirty="0"/>
              <a:t> (Online Application</a:t>
            </a:r>
            <a:r>
              <a:rPr lang="en-CA" sz="1600" dirty="0" smtClean="0"/>
              <a:t>)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400" b="1" dirty="0" smtClean="0">
                <a:solidFill>
                  <a:srgbClr val="D47019"/>
                </a:solidFill>
              </a:rPr>
              <a:t>Primary intake source to facilitate greatest access in most efficient way</a:t>
            </a:r>
            <a:endParaRPr lang="en-CA" sz="1400" b="1" dirty="0">
              <a:solidFill>
                <a:srgbClr val="D47019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/>
              <a:t>Facilitated by 3</a:t>
            </a:r>
            <a:r>
              <a:rPr lang="en-CA" sz="1600" baseline="30000" dirty="0"/>
              <a:t>rd</a:t>
            </a:r>
            <a:r>
              <a:rPr lang="en-CA" sz="1600" dirty="0"/>
              <a:t> party (CRA verification of income)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/>
              <a:t>Mirrors other provincial programs (i.e. ODSP)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Best approach to manage potential large influx of applications upon program launch </a:t>
            </a:r>
          </a:p>
          <a:p>
            <a:pPr lvl="1">
              <a:spcBef>
                <a:spcPts val="400"/>
              </a:spcBef>
              <a:spcAft>
                <a:spcPts val="600"/>
              </a:spcAft>
            </a:pPr>
            <a:r>
              <a:rPr lang="en-CA" sz="1600" dirty="0" smtClean="0"/>
              <a:t>Supported by all stakeholders</a:t>
            </a:r>
            <a:endParaRPr lang="en-CA" sz="16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LEAP Social Agency Partners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Supplementary intake source for non-tax filers and those requiring more holistic assistance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Provides a walk-in option as opposed to the online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CA" sz="1600" dirty="0" smtClean="0"/>
              <a:t>Supported by all stakeholders</a:t>
            </a: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CA" sz="1400" b="1" dirty="0" smtClean="0"/>
              <a:t>First Nation &amp; Métis communities will perform their own intake through a separate but similar process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11750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Evaluation Strategy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40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As a ratepayer funded bill assistance program the OESP is expected to be evaluated against the following measureable objectives: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Increased distributor efficiencies</a:t>
            </a:r>
            <a:r>
              <a:rPr lang="en-CA" sz="1600" dirty="0" smtClean="0"/>
              <a:t>, including:</a:t>
            </a:r>
            <a:r>
              <a:rPr lang="en-CA" sz="1600" b="1" dirty="0" smtClean="0"/>
              <a:t> </a:t>
            </a:r>
            <a:r>
              <a:rPr lang="en-CA" sz="1600" dirty="0" smtClean="0"/>
              <a:t>reducing disconnections and r</a:t>
            </a:r>
            <a:r>
              <a:rPr lang="en-US" sz="1600" dirty="0" smtClean="0"/>
              <a:t>educing bad debt expense and collection activities </a:t>
            </a:r>
            <a:endParaRPr lang="en-CA" sz="1600" dirty="0" smtClean="0"/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Improving payment patterns, </a:t>
            </a:r>
            <a:r>
              <a:rPr lang="en-CA" sz="1600" dirty="0" smtClean="0"/>
              <a:t>i.e. fewer customers in arrears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1600" b="1" dirty="0" smtClean="0"/>
              <a:t>Reaching intended beneficiaries</a:t>
            </a:r>
            <a:r>
              <a:rPr lang="en-CA" sz="1600" dirty="0" smtClean="0"/>
              <a:t>, i.e. program uptake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Evaluation criteria similar to those relied on in other jurisdictions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Annual reporting of program results with a complete evaluation after 3 years of operating (similar to current LEAP review)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Reporting Requirements: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Many reporting requirements needed to evaluate against these objectives are already in place (i.e. RRR 2.1.8)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Some may be added e.g. to track </a:t>
            </a:r>
            <a:r>
              <a:rPr lang="en-CA" sz="1600" dirty="0" smtClean="0"/>
              <a:t>funds</a:t>
            </a:r>
            <a:endParaRPr lang="en-CA" sz="2200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37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12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 Level Implementation Plan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9588180"/>
              </p:ext>
            </p:extLst>
          </p:nvPr>
        </p:nvGraphicFramePr>
        <p:xfrm>
          <a:off x="323528" y="988207"/>
          <a:ext cx="8280921" cy="517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09"/>
                <a:gridCol w="293780"/>
                <a:gridCol w="691607"/>
                <a:gridCol w="544717"/>
                <a:gridCol w="544717"/>
                <a:gridCol w="544717"/>
                <a:gridCol w="544718"/>
                <a:gridCol w="544717"/>
                <a:gridCol w="544717"/>
                <a:gridCol w="544717"/>
                <a:gridCol w="331338"/>
                <a:gridCol w="213377"/>
                <a:gridCol w="248504"/>
                <a:gridCol w="296213"/>
                <a:gridCol w="544717"/>
                <a:gridCol w="544717"/>
                <a:gridCol w="881339"/>
              </a:tblGrid>
              <a:tr h="373568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CA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0712"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noFill/>
                  </a:tcPr>
                </a:tc>
              </a:tr>
              <a:tr h="560352">
                <a:tc gridSpan="2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OEB Report to Minister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Government Decision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on OESP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Legislation to implement OESP recovery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mechanism (if needed)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7165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Preliminary work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establish OESP expert Working Group, 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RFP for centralized service provider, develop </a:t>
                      </a: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program details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&amp;</a:t>
                      </a: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 communications strategy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Develop system for centralized intake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LDC billing system/process changes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3568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Communication &amp; </a:t>
                      </a: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Consumer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Outreach 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4699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Program intake</a:t>
                      </a:r>
                      <a:r>
                        <a:rPr lang="en-CA" sz="1000" baseline="0" dirty="0" smtClean="0">
                          <a:latin typeface="Arial" pitchFamily="34" charset="0"/>
                          <a:cs typeface="Arial" pitchFamily="34" charset="0"/>
                        </a:rPr>
                        <a:t> begins</a:t>
                      </a:r>
                      <a:endParaRPr lang="en-CA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716005"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CA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latin typeface="Arial" pitchFamily="34" charset="0"/>
                          <a:cs typeface="Arial" pitchFamily="34" charset="0"/>
                        </a:rPr>
                        <a:t>OESP credit on consumers’ bills</a:t>
                      </a:r>
                      <a:endParaRPr lang="en-CA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1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13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Implementation Cont’d.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1052512"/>
            <a:ext cx="8136260" cy="532881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200" b="1" dirty="0" smtClean="0">
                <a:solidFill>
                  <a:srgbClr val="D47019"/>
                </a:solidFill>
              </a:rPr>
              <a:t>Anticipated Work for LDCs &amp; USMPs: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900" dirty="0" smtClean="0"/>
              <a:t>CIS / </a:t>
            </a:r>
            <a:r>
              <a:rPr lang="en-CA" sz="1900" dirty="0"/>
              <a:t>b</a:t>
            </a:r>
            <a:r>
              <a:rPr lang="en-CA" sz="1900" dirty="0" smtClean="0"/>
              <a:t>illing systems must support: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700" dirty="0" smtClean="0"/>
              <a:t>32 rate-credits to be applied to eligible customers (16 per sliding scale)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CA" sz="1500" dirty="0" smtClean="0"/>
              <a:t>Sliding scales may change in future (e.g. income brackets as LIM is updated; or rate-credit amounts) systems should be designed to handle certain changes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700" dirty="0" smtClean="0"/>
              <a:t>Tracking / collecting data associated with new </a:t>
            </a:r>
            <a:r>
              <a:rPr lang="en-CA" sz="1700" dirty="0"/>
              <a:t>r</a:t>
            </a:r>
            <a:r>
              <a:rPr lang="en-CA" sz="1700" dirty="0" smtClean="0"/>
              <a:t>eporting requirements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700" dirty="0"/>
              <a:t>Settlement mechanics between LDCs and </a:t>
            </a:r>
            <a:r>
              <a:rPr lang="en-CA" sz="1700" dirty="0" smtClean="0"/>
              <a:t>USMPs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900" dirty="0" smtClean="0"/>
              <a:t>Bill changes to collect volumetric, provincial charge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900" dirty="0" smtClean="0"/>
              <a:t>Variance accounts to track program spending and support settlement with IESO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900" dirty="0" smtClean="0"/>
              <a:t>LDC </a:t>
            </a:r>
            <a:r>
              <a:rPr lang="en-CA" sz="1900" dirty="0"/>
              <a:t>/ USMP websites must include link to application portal / main website for program information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900" dirty="0" smtClean="0"/>
              <a:t>Customer care &amp; communications strategy to provide program information </a:t>
            </a:r>
            <a:r>
              <a:rPr lang="en-CA" sz="1900" smtClean="0"/>
              <a:t>to </a:t>
            </a:r>
            <a:r>
              <a:rPr lang="en-CA" sz="1900" smtClean="0"/>
              <a:t>customers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5226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2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Minister’s Objectives for OESP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544616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CA" sz="2400" dirty="0" smtClean="0"/>
              <a:t>OESP must be in place for January 1, 2016 and: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funded through electricity rates (“</a:t>
            </a:r>
            <a:r>
              <a:rPr lang="en-CA" sz="2200" i="1" dirty="0" smtClean="0"/>
              <a:t>meets the needs of low-income electricity consumers while balancing need for just and reasonable rates</a:t>
            </a:r>
            <a:r>
              <a:rPr lang="en-CA" sz="2200" dirty="0" smtClean="0"/>
              <a:t>”)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delivered as a reduction on qualifying customers’ bills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Be accessible (in terms of program delivery / intake options)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Complement existing programs (i.e. Low-Income Energy Assistance Program (LEAP) and conservation programs)</a:t>
            </a:r>
          </a:p>
          <a:p>
            <a:pPr>
              <a:spcAft>
                <a:spcPts val="1200"/>
              </a:spcAft>
            </a:pPr>
            <a:r>
              <a:rPr lang="en-CA" sz="2200" dirty="0" smtClean="0"/>
              <a:t>Consider unique needs of all low-income electricity consumers (including those that do not pay electricity bills directly; those that depend on medical equipment requiring electricity; and those in First Nations and Métis communities) 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22049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Summary: Program Design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883" y="980405"/>
            <a:ext cx="8748589" cy="5544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Focus of the OESP</a:t>
            </a:r>
            <a:r>
              <a:rPr lang="en-CA" sz="2000" dirty="0" smtClean="0"/>
              <a:t>: 	OESP will provide </a:t>
            </a:r>
            <a:r>
              <a:rPr lang="en-CA" sz="2000" i="1" dirty="0" smtClean="0"/>
              <a:t>targeted support to those 				low-income customers with the greatest need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b="1" dirty="0" smtClean="0"/>
              <a:t>Level of Assistance</a:t>
            </a:r>
            <a:r>
              <a:rPr lang="en-CA" sz="2000" dirty="0" smtClean="0"/>
              <a:t>:	A </a:t>
            </a:r>
            <a:r>
              <a:rPr lang="en-CA" sz="2000" i="1" dirty="0" smtClean="0"/>
              <a:t>‘sliding scale’</a:t>
            </a:r>
            <a:r>
              <a:rPr lang="en-CA" sz="2000" dirty="0" smtClean="0"/>
              <a:t> benefit (link between income, 				household size and, for some, energy use) will best 			meet the OESP’s intended objective, while 				balancing the impact on other ratepayers</a:t>
            </a:r>
            <a:r>
              <a:rPr lang="en-CA" sz="2000" dirty="0"/>
              <a:t>	</a:t>
            </a:r>
            <a:r>
              <a:rPr lang="en-CA" sz="2000" dirty="0" smtClean="0"/>
              <a:t>		</a:t>
            </a:r>
          </a:p>
          <a:p>
            <a:pPr marL="0" indent="0">
              <a:buNone/>
            </a:pPr>
            <a:r>
              <a:rPr lang="en-CA" sz="2000" b="1" dirty="0" smtClean="0"/>
              <a:t>Funding</a:t>
            </a:r>
            <a:r>
              <a:rPr lang="en-CA" sz="2000" dirty="0" smtClean="0"/>
              <a:t>:		The OESP will be funded through a </a:t>
            </a:r>
            <a:r>
              <a:rPr lang="en-CA" sz="2000" i="1" dirty="0" smtClean="0"/>
              <a:t>provincial 				charge</a:t>
            </a:r>
            <a:r>
              <a:rPr lang="en-CA" sz="2000" dirty="0" smtClean="0"/>
              <a:t>, legislative changes will be made to 				facilitate this</a:t>
            </a:r>
            <a:endParaRPr lang="en-CA" sz="2000" i="1" dirty="0" smtClean="0"/>
          </a:p>
          <a:p>
            <a:pPr marL="0" indent="0">
              <a:buNone/>
            </a:pPr>
            <a:endParaRPr lang="en-CA" sz="2000" i="1" dirty="0"/>
          </a:p>
          <a:p>
            <a:pPr marL="0" indent="0">
              <a:buNone/>
            </a:pPr>
            <a:r>
              <a:rPr lang="en-CA" sz="2000" b="1" dirty="0" smtClean="0"/>
              <a:t>Administration:</a:t>
            </a:r>
            <a:r>
              <a:rPr lang="en-CA" sz="2000" dirty="0" smtClean="0"/>
              <a:t>	A </a:t>
            </a:r>
            <a:r>
              <a:rPr lang="en-CA" sz="2000" i="1" dirty="0" smtClean="0"/>
              <a:t>centralized online service</a:t>
            </a:r>
            <a:r>
              <a:rPr lang="en-CA" sz="2000" dirty="0" smtClean="0"/>
              <a:t> to process applications 			and verify eligibility of customers will be 					supplemented by intake through </a:t>
            </a:r>
            <a:r>
              <a:rPr lang="en-CA" sz="2000" i="1" dirty="0" smtClean="0"/>
              <a:t>social agencies </a:t>
            </a:r>
            <a:r>
              <a:rPr lang="en-CA" sz="2000" dirty="0" smtClean="0"/>
              <a:t>for 			customers with unique needs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16670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Level </a:t>
            </a:r>
            <a:r>
              <a:rPr lang="en-CA" dirty="0"/>
              <a:t>of Assistance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9512" y="980728"/>
            <a:ext cx="8496944" cy="525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200" b="1" dirty="0" smtClean="0">
                <a:solidFill>
                  <a:srgbClr val="D47019"/>
                </a:solidFill>
              </a:rPr>
              <a:t>Implement a sliding scale benefit </a:t>
            </a:r>
          </a:p>
          <a:p>
            <a:pPr marL="342900" lvl="2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CA" sz="1800" dirty="0"/>
              <a:t>Predetermined credits are provided based on </a:t>
            </a:r>
            <a:r>
              <a:rPr lang="en-CA" sz="1800" dirty="0" smtClean="0"/>
              <a:t>income brackets and household size (e.g. </a:t>
            </a:r>
            <a:r>
              <a:rPr lang="en-CA" sz="1800" dirty="0"/>
              <a:t>customers in lowest bracket receive largest credit and customers in the highest bracket receive the smallest credit</a:t>
            </a:r>
            <a:r>
              <a:rPr lang="en-CA" sz="1800" dirty="0" smtClean="0"/>
              <a:t>)</a:t>
            </a:r>
          </a:p>
          <a:p>
            <a:pPr marL="342900" lvl="2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dirty="0" smtClean="0"/>
              <a:t>A separate, more generous </a:t>
            </a:r>
            <a:r>
              <a:rPr lang="en-US" sz="1800" dirty="0"/>
              <a:t>sliding </a:t>
            </a:r>
            <a:r>
              <a:rPr lang="en-US" sz="1800" dirty="0" smtClean="0"/>
              <a:t>scale available </a:t>
            </a:r>
            <a:r>
              <a:rPr lang="en-US" sz="1800" dirty="0"/>
              <a:t>for customers with </a:t>
            </a:r>
            <a:r>
              <a:rPr lang="en-US" sz="1800" dirty="0" smtClean="0"/>
              <a:t>unique electricity needs, </a:t>
            </a:r>
            <a:r>
              <a:rPr lang="en-US" sz="1800" dirty="0"/>
              <a:t>including: First Nations and M</a:t>
            </a:r>
            <a:r>
              <a:rPr lang="en-US" sz="1800" dirty="0">
                <a:latin typeface="Arial"/>
                <a:cs typeface="Arial"/>
              </a:rPr>
              <a:t>étis customers, customers with electric heat, and customers with medical equipment requiring electricity </a:t>
            </a:r>
            <a:endParaRPr lang="en-CA" sz="1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Greatest </a:t>
            </a:r>
            <a:r>
              <a:rPr lang="en-CA" sz="1800" dirty="0"/>
              <a:t>level of assistance is given to those with the greatest need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Encourages eligible consumer to conserve energy to reduce overall bill to maximize benefit of OESP fixed credit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Consistent with </a:t>
            </a:r>
            <a:r>
              <a:rPr lang="en-CA" sz="1800" i="1" dirty="0" smtClean="0"/>
              <a:t>Conservation First</a:t>
            </a:r>
            <a:r>
              <a:rPr lang="en-CA" sz="1800" dirty="0" smtClean="0"/>
              <a:t> policy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CA" sz="1800" dirty="0" smtClean="0"/>
              <a:t>Balances the benefits of a targeted approach against the costs of administering the program</a:t>
            </a:r>
          </a:p>
        </p:txBody>
      </p:sp>
    </p:spTree>
    <p:extLst>
      <p:ext uri="{BB962C8B-B14F-4D97-AF65-F5344CB8AC3E}">
        <p14:creationId xmlns:p14="http://schemas.microsoft.com/office/powerpoint/2010/main" val="6085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5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Scale Fixed Credit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amount of the credit would depend on the customer’s income bracket and household size</a:t>
            </a:r>
            <a:endParaRPr lang="en-CA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Maximum credit of </a:t>
            </a:r>
            <a:r>
              <a:rPr lang="en-US" sz="2000" b="1" dirty="0" smtClean="0"/>
              <a:t>$50 </a:t>
            </a:r>
            <a:r>
              <a:rPr lang="en-US" sz="2000" dirty="0" smtClean="0"/>
              <a:t>per month or </a:t>
            </a:r>
            <a:r>
              <a:rPr lang="en-US" sz="2000" b="1" dirty="0" smtClean="0"/>
              <a:t>$600 </a:t>
            </a:r>
            <a:r>
              <a:rPr lang="en-US" sz="2000" dirty="0" smtClean="0"/>
              <a:t>annually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Average credit of </a:t>
            </a:r>
            <a:r>
              <a:rPr lang="en-US" sz="2000" b="1" dirty="0" smtClean="0"/>
              <a:t>$27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7278687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3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6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Intensive Sliding Scale Fixed Credit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For </a:t>
            </a:r>
            <a:r>
              <a:rPr lang="en-US" sz="2000" dirty="0"/>
              <a:t>customers with special electricity requirements, such as those with electric heat, medical devices requiring electricity and First Nations and Métis customers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Maximum credit of </a:t>
            </a:r>
            <a:r>
              <a:rPr lang="en-US" sz="2000" b="1" dirty="0"/>
              <a:t>$75 </a:t>
            </a:r>
            <a:r>
              <a:rPr lang="en-US" sz="2000" dirty="0"/>
              <a:t>per </a:t>
            </a:r>
            <a:r>
              <a:rPr lang="en-US" sz="2000" dirty="0" smtClean="0"/>
              <a:t>month or </a:t>
            </a:r>
            <a:r>
              <a:rPr lang="en-US" sz="2000" b="1" dirty="0" smtClean="0"/>
              <a:t>$900</a:t>
            </a:r>
            <a:r>
              <a:rPr lang="en-US" sz="2000" dirty="0" smtClean="0"/>
              <a:t> annually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Average credit of </a:t>
            </a:r>
            <a:r>
              <a:rPr lang="en-US" sz="2000" b="1" dirty="0"/>
              <a:t>$</a:t>
            </a:r>
            <a:r>
              <a:rPr lang="en-US" sz="2000" b="1" dirty="0" smtClean="0"/>
              <a:t>41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CA" sz="20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7278687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7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Bill Impact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2565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The recommended approach is expected to benefit more than </a:t>
            </a:r>
            <a:r>
              <a:rPr lang="en-US" sz="2400" b="1" dirty="0" smtClean="0"/>
              <a:t>500,000</a:t>
            </a:r>
            <a:r>
              <a:rPr lang="en-US" sz="2400" dirty="0" smtClean="0"/>
              <a:t> low-income households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Costs to be recovered through a volumetric charge estimated to be between </a:t>
            </a:r>
            <a:r>
              <a:rPr lang="en-US" sz="2400" b="1" dirty="0" smtClean="0"/>
              <a:t>$0.0013/kWh - $0.0016/kWh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Estimated </a:t>
            </a:r>
            <a:r>
              <a:rPr lang="en-US" sz="2400" dirty="0"/>
              <a:t>b</a:t>
            </a:r>
            <a:r>
              <a:rPr lang="en-US" sz="2400" dirty="0" smtClean="0"/>
              <a:t>ill increase of </a:t>
            </a:r>
            <a:r>
              <a:rPr lang="en-CA" sz="2400" dirty="0" smtClean="0"/>
              <a:t>&lt;2% / month for </a:t>
            </a:r>
            <a:r>
              <a:rPr lang="en-CA" sz="2400" dirty="0"/>
              <a:t>average residential </a:t>
            </a:r>
            <a:r>
              <a:rPr lang="en-CA" sz="2400" dirty="0" smtClean="0"/>
              <a:t>customer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7159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8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Cost Recovery &amp; Settlement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000" b="1" dirty="0" smtClean="0">
                <a:solidFill>
                  <a:srgbClr val="D47019"/>
                </a:solidFill>
              </a:rPr>
              <a:t>Costs will be recovered on a provincial basis from all rate-classes</a:t>
            </a:r>
            <a:endParaRPr lang="en-CA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/>
              <a:t>All rate-classes contribute (consistent with LEAP)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Lessens rate impact by sharing costs among more customers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/>
              <a:t>Funds are pooled and disbursed to distributors according to the cost of delivering OESP in their service area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Overcomes issues of disproportionate burden on </a:t>
            </a:r>
            <a:r>
              <a:rPr lang="en-CA" sz="1800" dirty="0" smtClean="0"/>
              <a:t>distributors</a:t>
            </a:r>
            <a:r>
              <a:rPr lang="en-CA" sz="1800" dirty="0"/>
              <a:t>’ ratepayers due to widely varying densities of low-income customers among different </a:t>
            </a:r>
            <a:r>
              <a:rPr lang="en-CA" sz="1800" dirty="0" smtClean="0"/>
              <a:t>distributors’ service areas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Legislation will be amended to give OEB authority to implement this type of charge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Similar approach to Rural and Remote Rate Protection charge (i.e. volumetric charge)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IESO will manage settlement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CA" sz="1600" dirty="0" smtClean="0"/>
              <a:t>Variance accounts will be used to record amounts collected and amounts disbursed and ‘true-up’ costs </a:t>
            </a:r>
            <a:r>
              <a:rPr lang="en-CA" sz="1600" dirty="0" smtClean="0"/>
              <a:t>recovered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7497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80D8-CF00-41A7-9A60-AF4BB65F9954}" type="slidenum">
              <a:rPr lang="en-CA" smtClean="0"/>
              <a:t>9</a:t>
            </a:fld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Eligibility Criteria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496" y="980728"/>
            <a:ext cx="8858250" cy="56166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The OESP will rely on </a:t>
            </a:r>
            <a:r>
              <a:rPr lang="en-CA" sz="1800" dirty="0"/>
              <a:t>Statistics Canada’s Low-Income Measure (“LIM”)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1600" dirty="0"/>
              <a:t>Consistent with Ontario’s Poverty Reduction Strategy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Customers </a:t>
            </a:r>
            <a:r>
              <a:rPr lang="en-CA" sz="1800" dirty="0"/>
              <a:t>of distributors, retailers and unit sub-meter providers will be eligible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Eligibility </a:t>
            </a:r>
            <a:r>
              <a:rPr lang="en-CA" sz="1800" dirty="0"/>
              <a:t>criteria to be consistent with all LEAP programs and, if possible, other provincial programs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Recipients of other low-income assistance programs (e.g. LEAP, Ontario Works, and Ontario Disability Support Program) will be eligible; however, these customers will still have to go through the application process in order to determine which credit they should receive based on their income bracket / household size</a:t>
            </a:r>
            <a:endParaRPr lang="en-CA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Applicants should be assessed one time for OESP &amp; LEAP, including low-income CDM programs (i.e. “one window access”)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Eligible customers </a:t>
            </a:r>
            <a:r>
              <a:rPr lang="en-CA" sz="1800" dirty="0" smtClean="0"/>
              <a:t>will </a:t>
            </a:r>
            <a:r>
              <a:rPr lang="en-CA" sz="1800" dirty="0"/>
              <a:t>only have to re-qualify every 2 </a:t>
            </a:r>
            <a:r>
              <a:rPr lang="en-CA" sz="1800" dirty="0" smtClean="0"/>
              <a:t>years</a:t>
            </a:r>
          </a:p>
          <a:p>
            <a:pPr marL="800100" lvl="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/>
              <a:t>Certain </a:t>
            </a:r>
            <a:r>
              <a:rPr lang="en-CA" sz="1600" dirty="0"/>
              <a:t>customers (e.g. seniors and those with permanent disabilities on fixed incomes, medical assistance program clients</a:t>
            </a:r>
            <a:r>
              <a:rPr lang="en-CA" sz="1600" dirty="0" smtClean="0"/>
              <a:t>) may re-qualify less frequently (e.g. every 5 years)</a:t>
            </a: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32676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B PowerPoint Template - Long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EB PowerPoint Template - Long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 Cond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1123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OEB PowerPoint Template - Long banner</vt:lpstr>
      <vt:lpstr>1_OEB PowerPoint Template - Long banner</vt:lpstr>
      <vt:lpstr>Ontario Electricity Support Program</vt:lpstr>
      <vt:lpstr>Minister’s Objectives for OESP </vt:lpstr>
      <vt:lpstr>Summary: Program Design</vt:lpstr>
      <vt:lpstr>Level of Assistance</vt:lpstr>
      <vt:lpstr>Sliding Scale Fixed Credit</vt:lpstr>
      <vt:lpstr>Energy Intensive Sliding Scale Fixed Credit</vt:lpstr>
      <vt:lpstr>Estimated Bill Impact</vt:lpstr>
      <vt:lpstr>Cost Recovery &amp; Settlement</vt:lpstr>
      <vt:lpstr>Eligibility Criteria</vt:lpstr>
      <vt:lpstr>Delivery / Intake</vt:lpstr>
      <vt:lpstr>Evaluation Strategy</vt:lpstr>
      <vt:lpstr>High Level Implementation Plan</vt:lpstr>
      <vt:lpstr>Implementation Cont’d.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OEB Presentation</dc:subject>
  <dc:creator>Robert Stephen</dc:creator>
  <cp:keywords>OEB; presentation</cp:keywords>
  <cp:lastModifiedBy>Carol Steski</cp:lastModifiedBy>
  <cp:revision>302</cp:revision>
  <cp:lastPrinted>2014-11-24T21:08:14Z</cp:lastPrinted>
  <dcterms:created xsi:type="dcterms:W3CDTF">2013-11-21T20:43:32Z</dcterms:created>
  <dcterms:modified xsi:type="dcterms:W3CDTF">2015-04-10T18:01:24Z</dcterms:modified>
</cp:coreProperties>
</file>