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  <p:sldMasterId id="2147483686" r:id="rId2"/>
  </p:sldMasterIdLst>
  <p:notesMasterIdLst>
    <p:notesMasterId r:id="rId41"/>
  </p:notesMasterIdLst>
  <p:handoutMasterIdLst>
    <p:handoutMasterId r:id="rId42"/>
  </p:handoutMasterIdLst>
  <p:sldIdLst>
    <p:sldId id="256" r:id="rId3"/>
    <p:sldId id="430" r:id="rId4"/>
    <p:sldId id="431" r:id="rId5"/>
    <p:sldId id="460" r:id="rId6"/>
    <p:sldId id="487" r:id="rId7"/>
    <p:sldId id="453" r:id="rId8"/>
    <p:sldId id="528" r:id="rId9"/>
    <p:sldId id="403" r:id="rId10"/>
    <p:sldId id="454" r:id="rId11"/>
    <p:sldId id="484" r:id="rId12"/>
    <p:sldId id="486" r:id="rId13"/>
    <p:sldId id="479" r:id="rId14"/>
    <p:sldId id="489" r:id="rId15"/>
    <p:sldId id="524" r:id="rId16"/>
    <p:sldId id="504" r:id="rId17"/>
    <p:sldId id="505" r:id="rId18"/>
    <p:sldId id="515" r:id="rId19"/>
    <p:sldId id="516" r:id="rId20"/>
    <p:sldId id="407" r:id="rId21"/>
    <p:sldId id="477" r:id="rId22"/>
    <p:sldId id="498" r:id="rId23"/>
    <p:sldId id="517" r:id="rId24"/>
    <p:sldId id="412" r:id="rId25"/>
    <p:sldId id="527" r:id="rId26"/>
    <p:sldId id="480" r:id="rId27"/>
    <p:sldId id="494" r:id="rId28"/>
    <p:sldId id="495" r:id="rId29"/>
    <p:sldId id="499" r:id="rId30"/>
    <p:sldId id="518" r:id="rId31"/>
    <p:sldId id="413" r:id="rId32"/>
    <p:sldId id="481" r:id="rId33"/>
    <p:sldId id="533" r:id="rId34"/>
    <p:sldId id="501" r:id="rId35"/>
    <p:sldId id="519" r:id="rId36"/>
    <p:sldId id="414" r:id="rId37"/>
    <p:sldId id="502" r:id="rId38"/>
    <p:sldId id="520" r:id="rId39"/>
    <p:sldId id="424" r:id="rId4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D63"/>
    <a:srgbClr val="D47019"/>
    <a:srgbClr val="A8B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94421" autoAdjust="0"/>
  </p:normalViewPr>
  <p:slideViewPr>
    <p:cSldViewPr>
      <p:cViewPr>
        <p:scale>
          <a:sx n="100" d="100"/>
          <a:sy n="100" d="100"/>
        </p:scale>
        <p:origin x="-845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2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CBC1-D38F-4B9F-9EFC-EA83C8E65261}" type="datetimeFigureOut">
              <a:rPr lang="en-CA" smtClean="0"/>
              <a:pPr/>
              <a:t>25/05/2016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2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A0492-9B68-4878-98ED-203D6B78F7E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298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719CB-256C-437F-A8F1-18E24F89A4C1}" type="datetimeFigureOut">
              <a:rPr lang="en-CA" smtClean="0"/>
              <a:pPr/>
              <a:t>25/05/2016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CDE96-69D5-4821-8072-64667F3F0E5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3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CC614-7B7F-45A4-ABB3-77E95E6A83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21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CC614-7B7F-45A4-ABB3-77E95E6A83B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21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7660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2234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>
                <a:solidFill>
                  <a:prstClr val="black"/>
                </a:solidFill>
              </a:rPr>
              <a:pPr/>
              <a:t>22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98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603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>
                <a:solidFill>
                  <a:prstClr val="black"/>
                </a:solidFill>
              </a:rPr>
              <a:pPr/>
              <a:t>26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24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603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884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>
                <a:solidFill>
                  <a:prstClr val="black"/>
                </a:solidFill>
              </a:rPr>
              <a:pPr/>
              <a:t>29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01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30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23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449EC-A6BE-4B2D-92E7-1078294C984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44300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31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4392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32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4392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36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517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>
                <a:solidFill>
                  <a:prstClr val="black"/>
                </a:solidFill>
              </a:rPr>
              <a:pPr/>
              <a:t>37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331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38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053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306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306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9598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9598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9598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001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DE96-69D5-4821-8072-64667F3F0E5D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139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itter.com/OntEnergyBoard" TargetMode="Externa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itter.com/OntEnergyBoard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F045-D874-4FF2-9EFD-F5F33B2C1B6B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25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27E2-4FF6-4F07-A917-6CCE074D79FF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436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349C-9ED1-458F-A3AA-970BE9896EF1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06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632" y="4149080"/>
            <a:ext cx="7484368" cy="603498"/>
          </a:xfrm>
        </p:spPr>
        <p:txBody>
          <a:bodyPr/>
          <a:lstStyle>
            <a:lvl1pPr algn="l">
              <a:defRPr sz="3600">
                <a:solidFill>
                  <a:srgbClr val="2C4D63"/>
                </a:solidFill>
              </a:defRPr>
            </a:lvl1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4576" y="4869160"/>
            <a:ext cx="7479424" cy="72008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6165304"/>
            <a:ext cx="2160240" cy="288032"/>
          </a:xfrm>
        </p:spPr>
        <p:txBody>
          <a:bodyPr/>
          <a:lstStyle>
            <a:lvl1pPr algn="l">
              <a:defRPr sz="1400">
                <a:latin typeface="Arial Narrow" pitchFamily="34" charset="0"/>
              </a:defRPr>
            </a:lvl1pPr>
          </a:lstStyle>
          <a:p>
            <a:r>
              <a:rPr lang="en-US" dirty="0" smtClean="0"/>
              <a:t>April 2016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Oval 6">
            <a:hlinkClick r:id="" action="ppaction://hlinkshowjump?jump=nextslide" highlightClick="1"/>
          </p:cNvPr>
          <p:cNvSpPr/>
          <p:nvPr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2275" y="5661025"/>
            <a:ext cx="5616575" cy="4318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2C4D63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CA" dirty="0" smtClean="0"/>
              <a:t>Name of Presenter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  <p:sp>
        <p:nvSpPr>
          <p:cNvPr id="11" name="Oval 10">
            <a:hlinkClick r:id="" action="ppaction://hlinkshowjump?jump=nextslide" highlightClick="1"/>
          </p:cNvPr>
          <p:cNvSpPr/>
          <p:nvPr userDrawn="1"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476750"/>
            <a:ext cx="720080" cy="288033"/>
          </a:xfrm>
        </p:spPr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2843808" y="6453336"/>
            <a:ext cx="1728192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April 2016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040313"/>
          </a:xfrm>
        </p:spPr>
        <p:txBody>
          <a:bodyPr/>
          <a:lstStyle>
            <a:lvl2pPr marL="800100" indent="-342900">
              <a:buFont typeface="Arial" panose="020B0604020202020204" pitchFamily="34" charset="0"/>
              <a:buChar char="−"/>
              <a:defRPr/>
            </a:lvl2pPr>
            <a:lvl3pPr marL="1257300" indent="-3429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272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fld id="{DAF71796-D448-4F48-B7AE-F1176096E23A}" type="datetime4">
              <a:rPr lang="en-US" smtClean="0"/>
              <a:t>May 25, 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385197" y="1702211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Stylish Gallery Page  </a:t>
            </a:r>
            <a:endParaRPr lang="en-CA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>
          <a:xfrm>
            <a:off x="1475656" y="3752850"/>
            <a:ext cx="7378501" cy="2268438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651843" y="1700808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75656" y="1700808"/>
            <a:ext cx="2845990" cy="194233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03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5F8FE-3E65-49B9-BD8E-2D055AF39205}" type="datetime4">
              <a:rPr lang="en-US" smtClean="0"/>
              <a:t>May 25, 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Minimalistic design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46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DAE-B1AA-4778-AD62-B0D4929FD38F}" type="datetime4">
              <a:rPr lang="en-US" smtClean="0"/>
              <a:t>May 25, 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Compare your charts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0450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0B9F-EFB7-41F1-80CB-FE4523161DF0}" type="datetime4">
              <a:rPr lang="en-US" smtClean="0"/>
              <a:t>May 25, 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Graphs and charts </a:t>
            </a:r>
            <a:endParaRPr lang="en-CA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89785" y="1412776"/>
            <a:ext cx="3455987" cy="381689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4"/>
          </p:nvPr>
        </p:nvSpPr>
        <p:spPr>
          <a:xfrm>
            <a:off x="827088" y="1412875"/>
            <a:ext cx="3960812" cy="15843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CA" dirty="0"/>
          </a:p>
        </p:txBody>
      </p:sp>
      <p:sp>
        <p:nvSpPr>
          <p:cNvPr id="18" name="Table Placeholder 17"/>
          <p:cNvSpPr>
            <a:spLocks noGrp="1"/>
          </p:cNvSpPr>
          <p:nvPr>
            <p:ph type="tbl" sz="quarter" idx="15"/>
          </p:nvPr>
        </p:nvSpPr>
        <p:spPr>
          <a:xfrm>
            <a:off x="827088" y="3141663"/>
            <a:ext cx="3960812" cy="20875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840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49BD-B29A-4600-8005-D63A755FDD03}" type="datetime4">
              <a:rPr lang="en-US" smtClean="0"/>
              <a:t>May 25, 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225" y="6021288"/>
            <a:ext cx="2128018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489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06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8280920" cy="709537"/>
          </a:xfrm>
          <a:solidFill>
            <a:schemeClr val="bg1"/>
          </a:solidFill>
        </p:spPr>
        <p:txBody>
          <a:bodyPr anchor="b"/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714" y="1188126"/>
            <a:ext cx="5111750" cy="5001419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63885"/>
            <a:ext cx="3008313" cy="50734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55E-601E-49A9-974F-1D360CF2B58C}" type="datetime4">
              <a:rPr lang="en-US" smtClean="0"/>
              <a:t>May 25, 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165304"/>
            <a:ext cx="2160240" cy="25466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7037047" cy="260648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7894568" y="-862662"/>
            <a:ext cx="260649" cy="1985977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8019665" y="-863689"/>
            <a:ext cx="260646" cy="198802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-1" y="0"/>
            <a:ext cx="7037047" cy="260648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rot="5400000">
            <a:off x="7894568" y="-862662"/>
            <a:ext cx="260649" cy="1985977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5400000">
            <a:off x="8019665" y="-863689"/>
            <a:ext cx="260646" cy="198802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6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895-F8D8-4FFE-8152-72E788C17F0A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256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825811"/>
            <a:ext cx="50405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980728"/>
            <a:ext cx="5006427" cy="3779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445223"/>
            <a:ext cx="504056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22EE-EB38-481D-BF28-DDDC8AC2AB73}" type="datetime4">
              <a:rPr lang="en-US" smtClean="0"/>
              <a:t>May 25, 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046455"/>
            <a:ext cx="216024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330" y="38033"/>
            <a:ext cx="8559118" cy="798679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Single image/graph </a:t>
            </a:r>
            <a:endParaRPr lang="en-CA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43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E199-B7CB-45F4-83ED-8F880F45774A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3" hasCustomPrompt="1"/>
          </p:nvPr>
        </p:nvSpPr>
        <p:spPr>
          <a:xfrm>
            <a:off x="107504" y="1124744"/>
            <a:ext cx="8893175" cy="4606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Add Videos and Images</a:t>
            </a:r>
            <a:endParaRPr lang="en-CA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497"/>
            <a:ext cx="8604448" cy="9012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256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 rot="16200000">
            <a:off x="3857225" y="-3838505"/>
            <a:ext cx="908718" cy="8585728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Another sample page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339277" y="1715541"/>
            <a:ext cx="5256584" cy="3930973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95DF-A9E7-4565-8252-A8BFED4ECC93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55976" y="1052736"/>
            <a:ext cx="4536380" cy="39602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579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8C8-4C3B-4B59-A3BB-049E74B7859D}" type="datetime4">
              <a:rPr lang="en-US" smtClean="0"/>
              <a:t>May 25, 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17552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453337"/>
            <a:ext cx="2160240" cy="288031"/>
          </a:xfrm>
        </p:spPr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2708921"/>
            <a:ext cx="6912768" cy="76470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2" y="3573017"/>
            <a:ext cx="6911975" cy="136815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CA" i="1" dirty="0" smtClean="0"/>
              <a:t>Visit us at - http://www.ontarioenergyboard.ca </a:t>
            </a:r>
          </a:p>
          <a:p>
            <a:pPr lvl="0"/>
            <a:endParaRPr lang="en-US" i="1" dirty="0" smtClean="0"/>
          </a:p>
        </p:txBody>
      </p:sp>
      <p:pic>
        <p:nvPicPr>
          <p:cNvPr id="14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 userDrawn="1"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9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97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632" y="4149080"/>
            <a:ext cx="7484368" cy="603498"/>
          </a:xfrm>
        </p:spPr>
        <p:txBody>
          <a:bodyPr/>
          <a:lstStyle>
            <a:lvl1pPr algn="l">
              <a:defRPr sz="3600">
                <a:solidFill>
                  <a:srgbClr val="2C4D63"/>
                </a:solidFill>
              </a:defRPr>
            </a:lvl1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4576" y="4869160"/>
            <a:ext cx="7479424" cy="72008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7" name="Oval 6">
            <a:hlinkClick r:id="" action="ppaction://hlinkshowjump?jump=nextslide" highlightClick="1"/>
          </p:cNvPr>
          <p:cNvSpPr/>
          <p:nvPr userDrawn="1"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2275" y="5661025"/>
            <a:ext cx="5616575" cy="4318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2C4D63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CA" dirty="0" smtClean="0"/>
              <a:t>Name of Presenter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60240" cy="288033"/>
          </a:xfrm>
        </p:spPr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040313"/>
          </a:xfrm>
        </p:spPr>
        <p:txBody>
          <a:bodyPr/>
          <a:lstStyle>
            <a:lvl2pPr marL="800100" indent="-342900">
              <a:buFont typeface="Arial" panose="020B0604020202020204" pitchFamily="34" charset="0"/>
              <a:buChar char="−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2729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385197" y="1702211"/>
            <a:ext cx="2193924" cy="1930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Stylish Gallery Page  </a:t>
            </a:r>
            <a:endParaRPr lang="en-CA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>
          <a:xfrm>
            <a:off x="1475656" y="3752850"/>
            <a:ext cx="7378501" cy="2268438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651843" y="1700808"/>
            <a:ext cx="2193924" cy="1930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75656" y="1700808"/>
            <a:ext cx="2845990" cy="194233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603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Minimalistic design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468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Compare your charts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0450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Graphs and charts </a:t>
            </a:r>
            <a:endParaRPr lang="en-CA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89785" y="1412776"/>
            <a:ext cx="3455987" cy="381689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CA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4"/>
          </p:nvPr>
        </p:nvSpPr>
        <p:spPr>
          <a:xfrm>
            <a:off x="827088" y="1412875"/>
            <a:ext cx="3960812" cy="1584325"/>
          </a:xfrm>
        </p:spPr>
        <p:txBody>
          <a:bodyPr/>
          <a:lstStyle/>
          <a:p>
            <a:r>
              <a:rPr lang="en-US" dirty="0" smtClean="0"/>
              <a:t>Click icon to add SmartArt graphic</a:t>
            </a:r>
            <a:endParaRPr lang="en-CA" dirty="0"/>
          </a:p>
        </p:txBody>
      </p:sp>
      <p:sp>
        <p:nvSpPr>
          <p:cNvPr id="18" name="Table Placeholder 17"/>
          <p:cNvSpPr>
            <a:spLocks noGrp="1"/>
          </p:cNvSpPr>
          <p:nvPr>
            <p:ph type="tbl" sz="quarter" idx="15"/>
          </p:nvPr>
        </p:nvSpPr>
        <p:spPr>
          <a:xfrm>
            <a:off x="827088" y="3141663"/>
            <a:ext cx="3960812" cy="2087562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584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EFD4-3373-45CD-A4D5-A714241BFFEE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8701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489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069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825811"/>
            <a:ext cx="50405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980728"/>
            <a:ext cx="5006427" cy="3779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445223"/>
            <a:ext cx="504056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330" y="38033"/>
            <a:ext cx="8559118" cy="798679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Single image/graph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43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3" hasCustomPrompt="1"/>
          </p:nvPr>
        </p:nvSpPr>
        <p:spPr>
          <a:xfrm>
            <a:off x="107504" y="1124744"/>
            <a:ext cx="8893175" cy="4606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Add Videos and Images</a:t>
            </a:r>
            <a:endParaRPr lang="en-CA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497"/>
            <a:ext cx="8604448" cy="9012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2569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 rot="16200000">
            <a:off x="3857225" y="-3838505"/>
            <a:ext cx="908718" cy="8585728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Another sample page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339277" y="1715541"/>
            <a:ext cx="5256584" cy="3930973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55976" y="1052736"/>
            <a:ext cx="4536380" cy="3960217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5799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  <a:prstGeom prst="rect">
            <a:avLst/>
          </a:prstGeom>
        </p:spPr>
        <p:txBody>
          <a:bodyPr/>
          <a:lstStyle/>
          <a:p>
            <a:fld id="{92DA07AE-F261-4901-B6E7-179CEA359D0D}" type="datetime4">
              <a:rPr lang="en-US" smtClean="0"/>
              <a:t>May 25, 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17552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453337"/>
            <a:ext cx="2160240" cy="288031"/>
          </a:xfrm>
        </p:spPr>
        <p:txBody>
          <a:bodyPr/>
          <a:lstStyle/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2708921"/>
            <a:ext cx="6912768" cy="76470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16" name="Rectangle 15"/>
          <p:cNvSpPr/>
          <p:nvPr userDrawn="1"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2" y="3573017"/>
            <a:ext cx="6911975" cy="136815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CA" i="1" dirty="0" smtClean="0"/>
              <a:t>Visit us at - http://www.ontarioenergyboard.ca </a:t>
            </a:r>
          </a:p>
          <a:p>
            <a:pPr lvl="0"/>
            <a:endParaRPr lang="en-US" i="1" dirty="0" smtClean="0"/>
          </a:p>
        </p:txBody>
      </p:sp>
      <p:pic>
        <p:nvPicPr>
          <p:cNvPr id="14" name="Picture 9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9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58DA-14BB-4D3A-A5B4-0FABF5055EF8}" type="datetime4">
              <a:rPr lang="en-US" smtClean="0"/>
              <a:t>May 25, 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34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7228-12F8-4992-BA4D-E3C10F6D390C}" type="datetime4">
              <a:rPr lang="en-US" smtClean="0"/>
              <a:t>May 25, 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77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747E-AF18-46AF-ACF2-99A226815C3A}" type="datetime4">
              <a:rPr lang="en-US" smtClean="0"/>
              <a:t>May 25, 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22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163C-A6AF-47F1-83A3-05E4F128B860}" type="datetime4">
              <a:rPr lang="en-US" smtClean="0"/>
              <a:t>May 25, 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3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2FE-17B4-43D5-82B0-685809BC76CF}" type="datetime4">
              <a:rPr lang="en-US" smtClean="0"/>
              <a:t>May 25, 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19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3303-5D87-42BE-B3D5-617361B3499B}" type="datetime4">
              <a:rPr lang="en-US" smtClean="0"/>
              <a:t>May 25, 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68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89430-E305-493A-B794-D1C371F7807C}" type="datetime4">
              <a:rPr lang="en-US" smtClean="0"/>
              <a:t>May 25, 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78EA-CDEF-42C3-98FC-894D94800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06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9" y="980728"/>
            <a:ext cx="8867330" cy="506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0528" y="6453336"/>
            <a:ext cx="2133600" cy="318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fld id="{B5AB8D22-5606-4D63-851B-8D16B889C370}" type="datetime4">
              <a:rPr lang="en-US" smtClean="0"/>
              <a:t>May 25, 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224" y="6093296"/>
            <a:ext cx="215526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453336"/>
            <a:ext cx="216024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8782075" cy="908720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8294102" y="310346"/>
            <a:ext cx="908721" cy="28803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8563877" y="328604"/>
            <a:ext cx="908721" cy="25151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49" y="99503"/>
            <a:ext cx="8592095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8472"/>
            <a:ext cx="9144000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49" r:id="rId13"/>
    <p:sldLayoutId id="2147483650" r:id="rId14"/>
    <p:sldLayoutId id="2147483651" r:id="rId15"/>
    <p:sldLayoutId id="2147483652" r:id="rId16"/>
    <p:sldLayoutId id="2147483653" r:id="rId17"/>
    <p:sldLayoutId id="2147483654" r:id="rId18"/>
    <p:sldLayoutId id="2147483655" r:id="rId19"/>
    <p:sldLayoutId id="2147483657" r:id="rId20"/>
    <p:sldLayoutId id="2147483658" r:id="rId21"/>
    <p:sldLayoutId id="2147483659" r:id="rId22"/>
    <p:sldLayoutId id="2147483660" r:id="rId2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73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v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632" y="4221088"/>
            <a:ext cx="7484368" cy="720080"/>
          </a:xfrm>
        </p:spPr>
        <p:txBody>
          <a:bodyPr/>
          <a:lstStyle/>
          <a:p>
            <a:r>
              <a:rPr lang="en-CA" sz="2800" dirty="0" smtClean="0"/>
              <a:t>OEB Cap and Trade Framework for Natural Gas Utilities</a:t>
            </a: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4576" y="5301208"/>
            <a:ext cx="7371920" cy="792088"/>
          </a:xfrm>
        </p:spPr>
        <p:txBody>
          <a:bodyPr/>
          <a:lstStyle/>
          <a:p>
            <a:r>
              <a:rPr lang="en-CA" sz="2000" dirty="0"/>
              <a:t>Staff Presentation </a:t>
            </a:r>
            <a:r>
              <a:rPr lang="en-CA" sz="2000" dirty="0" smtClean="0"/>
              <a:t>– April 2016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317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1. Compliance </a:t>
            </a:r>
            <a:r>
              <a:rPr lang="en-CA" dirty="0"/>
              <a:t>Plans</a:t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419" y="980728"/>
            <a:ext cx="8847061" cy="547260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Plans </a:t>
            </a:r>
            <a:r>
              <a:rPr lang="en-CA" dirty="0"/>
              <a:t>could </a:t>
            </a:r>
            <a:r>
              <a:rPr lang="en-CA" dirty="0" smtClean="0"/>
              <a:t>include provisions for: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Compliance Instruments (see slide 11)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100" u="sng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Investments for </a:t>
            </a:r>
            <a:r>
              <a:rPr lang="en-CA" sz="2400" dirty="0"/>
              <a:t>customer-related obligations: 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Customer abatement programs</a:t>
            </a:r>
            <a:endParaRPr lang="en-CA" sz="1800" dirty="0" smtClean="0"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Renewable energy, new technology, building retrofits, etc.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1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Investments for facility-related </a:t>
            </a:r>
            <a:r>
              <a:rPr lang="en-CA" sz="2400" dirty="0"/>
              <a:t>obligations: 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Measures to mitigate and reduce fugitive emissions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Investments in new technology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Renewable energy, </a:t>
            </a:r>
            <a:r>
              <a:rPr lang="en-CA" sz="1800" dirty="0" smtClean="0"/>
              <a:t>building </a:t>
            </a:r>
            <a:r>
              <a:rPr lang="en-CA" sz="1800" dirty="0"/>
              <a:t>retrofits, </a:t>
            </a:r>
            <a:r>
              <a:rPr lang="en-CA" sz="1800" dirty="0" smtClean="0"/>
              <a:t>etc</a:t>
            </a:r>
            <a:r>
              <a:rPr lang="en-CA" sz="1800" dirty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62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1. </a:t>
            </a:r>
            <a:r>
              <a:rPr lang="en-CA" dirty="0" smtClean="0"/>
              <a:t>Compliance </a:t>
            </a:r>
            <a:r>
              <a:rPr lang="en-CA" dirty="0"/>
              <a:t>Plans </a:t>
            </a:r>
            <a:r>
              <a:rPr lang="en-CA" dirty="0" smtClean="0"/>
              <a:t>–  </a:t>
            </a:r>
            <a:r>
              <a:rPr lang="en-US" dirty="0" smtClean="0"/>
              <a:t>Compliance Instruments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27695"/>
              </p:ext>
            </p:extLst>
          </p:nvPr>
        </p:nvGraphicFramePr>
        <p:xfrm>
          <a:off x="179512" y="1052736"/>
          <a:ext cx="8712968" cy="495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896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Instrument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Market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Risk Level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Definition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n-US" sz="2000" strike="sngStrike" baseline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Auction Allowances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Primary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en-US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Real and verifiable allowances available during government administered auctions. Clearing price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risk in competitive auction with some predictability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Allowance Bi-laterals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Secondary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Negotiated price for government sourced allowances between counterparties,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improves price certainty, higher availability risk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Allowance Futures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Primary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Standardized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f</a:t>
                      </a: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utures contract traded on an exchange by a broker with delivery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dates, volume and spec. terms and margin call requirements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Allowance Forwards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Secondary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Customized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c</a:t>
                      </a: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ontract traded over the counter (OTC) that includes both market and credit risk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Offsets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Secondary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Compliance-grade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instrument generated by emission reduction activities outside of covered emissions scope. Must be quantified and verified, leading to performance, credit and market risks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Offsets Futures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Primary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Exchange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traded futures contracts for verified offsets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Allowance Derivatives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Tertiary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Allowance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derivative products offering the right to buy or sell an allowance for a set price during a future period (options) and swaps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April </a:t>
            </a:r>
            <a:r>
              <a:rPr lang="en-CA" dirty="0"/>
              <a:t>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1. Compliance </a:t>
            </a:r>
            <a:r>
              <a:rPr lang="en-CA" dirty="0"/>
              <a:t>Plans </a:t>
            </a:r>
            <a:r>
              <a:rPr lang="en-CA" dirty="0" smtClean="0"/>
              <a:t>–  Issues and Options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31351"/>
              </p:ext>
            </p:extLst>
          </p:nvPr>
        </p:nvGraphicFramePr>
        <p:xfrm>
          <a:off x="251520" y="955734"/>
          <a:ext cx="8568952" cy="544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0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72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5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Assessment of Plans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A systematic approach to pacing and prioritization in the short and long term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A buying strategy that demonstrates a balanced portfolio of compliance instruments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Forecasts (of load, greenhouse gas (GHG) and carbon prices)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Risk assessment (identification of key risks [e.g., forecasting risks, market risks] and how these risks will be mitigated)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Cost assessment 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Marginal abatement cost curve (MACC)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Costs per tonne  (CAD $/tonne) per compliance activity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ICE (carbon price benchmark)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Compare costs of investing in GHG abatement activities with cost of allowances and offsets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Financing costs over the compliance period</a:t>
                      </a:r>
                      <a:endParaRPr kumimoji="0" lang="en-C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441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Compliance Strategy Prescription/ Guidance Level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OEB requires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that the utility have 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portfolio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compliance instruments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 ensure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cost-effective plans and rate predictability.  Utility decides on how best </a:t>
                      </a:r>
                      <a:r>
                        <a:rPr lang="en-CA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to develop its portfolio and participate in the market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211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OEB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sets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minimum auction purchases (e.g., a certain percentage per year)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602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OEB 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ets limitations on certain compliance instruments (e.g.,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offset futures) – see slide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1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1. Compliance </a:t>
            </a:r>
            <a:r>
              <a:rPr lang="en-CA" dirty="0"/>
              <a:t>Plans </a:t>
            </a:r>
            <a:r>
              <a:rPr lang="en-CA" dirty="0" smtClean="0"/>
              <a:t>– Issues and Options (cont’d)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36870"/>
              </p:ext>
            </p:extLst>
          </p:nvPr>
        </p:nvGraphicFramePr>
        <p:xfrm>
          <a:off x="179512" y="980728"/>
          <a:ext cx="8712968" cy="5364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7874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46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Plan Term </a:t>
                      </a:r>
                    </a:p>
                    <a:p>
                      <a:pPr algn="l" fontAlgn="ctr"/>
                      <a:r>
                        <a:rPr lang="en-CA" sz="18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(duration of plans)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4-year plan to align with first compliance period; followed</a:t>
                      </a:r>
                      <a:r>
                        <a:rPr lang="en-CA" sz="18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by 3-</a:t>
                      </a:r>
                      <a:r>
                        <a:rPr lang="en-CA" sz="18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year plans to align with subsequent compliance periods.  Recognizes the multi-year  compliance approach Ontario</a:t>
                      </a:r>
                      <a:r>
                        <a:rPr lang="en-CA" sz="18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CA" sz="18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is taking for cap and trade and the effect that may have on strategies</a:t>
                      </a:r>
                      <a:r>
                        <a:rPr lang="en-CA" sz="18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for utilities.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8722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Annual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plans, with 3-year compliance strategy for reference to be filed in the first year of each compliance period 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64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Treatment of Longer-term Investments 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152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Separate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longer-term GHG investment plans (e.g., 5 to 10 years) to be filed with compliance plans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30889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Included as part of the utility’s existing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asset/capital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planning process and to be filed at the time of  rebasing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9189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1. Compliance </a:t>
            </a:r>
            <a:r>
              <a:rPr lang="en-CA" dirty="0"/>
              <a:t>Plans </a:t>
            </a:r>
            <a:r>
              <a:rPr lang="en-CA" dirty="0" smtClean="0"/>
              <a:t>– Issues and Options (cont’d)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75975"/>
              </p:ext>
            </p:extLst>
          </p:nvPr>
        </p:nvGraphicFramePr>
        <p:xfrm>
          <a:off x="179512" y="980728"/>
          <a:ext cx="871296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3662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Review of Plans and Treatment of Confidential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Market Information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OEB</a:t>
                      </a:r>
                      <a:r>
                        <a:rPr lang="en-CA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review of market information through in-camera sessions</a:t>
                      </a:r>
                      <a:r>
                        <a:rPr lang="en-C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where appropriate.  </a:t>
                      </a:r>
                    </a:p>
                    <a:p>
                      <a:pPr algn="l" fontAlgn="ctr"/>
                      <a:endParaRPr lang="en-CA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ctr"/>
                      <a:r>
                        <a:rPr lang="en-C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Align</a:t>
                      </a:r>
                      <a:r>
                        <a:rPr lang="en-CA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with provincial government`s Cap and Trade Regulatory proposal</a:t>
                      </a:r>
                      <a:endParaRPr lang="en-CA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9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Treatment of New Business 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OEB decides</a:t>
                      </a:r>
                      <a:r>
                        <a:rPr lang="en-CA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C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on a case-by-case basis whether utility can undertake new business activities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existing OEB accounting policies for non-utility activities and affiliate relationships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3741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1. Compliance </a:t>
            </a:r>
            <a:r>
              <a:rPr lang="en-CA" dirty="0"/>
              <a:t>Plans </a:t>
            </a:r>
            <a:r>
              <a:rPr lang="en-CA" dirty="0" smtClean="0"/>
              <a:t>– California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04283"/>
              </p:ext>
            </p:extLst>
          </p:nvPr>
        </p:nvGraphicFramePr>
        <p:xfrm>
          <a:off x="179512" y="1052736"/>
          <a:ext cx="8712968" cy="530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564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California 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11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 Assessment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Compliance plans reviewed annually through the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existing process 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Longer term plan elements are used for reference and informational purposes only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20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Compliance</a:t>
                      </a:r>
                      <a:r>
                        <a:rPr lang="en-US" sz="18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Strategy </a:t>
                      </a:r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Prescription/ Guidance Level</a:t>
                      </a:r>
                      <a:endParaRPr lang="en-US" sz="18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latin typeface="Arial Narrow" panose="020B0606020202030204" pitchFamily="34" charset="0"/>
                        </a:rPr>
                        <a:t>Electric utilities approved to procure allowance futures and forward contracts and offsets forward contracts, but not options and swaps or offsets futures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California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Public Utilities Commission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(CPUC)</a:t>
                      </a: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 holds the right to limit the use of any other compliance instrument, including the percentage of offsets available for compliance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latin typeface="Arial Narrow" panose="020B0606020202030204" pitchFamily="34" charset="0"/>
                        </a:rPr>
                        <a:t>CPUC approved electric utilities to purchase allowances through bi-lateral contracts, but must follow approved procurement procedures and affiliate transactions</a:t>
                      </a:r>
                      <a:endParaRPr lang="en-US" sz="14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2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Confidentiality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 Market Information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>
                          <a:latin typeface="Arial Narrow" panose="020B0606020202030204" pitchFamily="34" charset="0"/>
                        </a:rPr>
                        <a:t>California Air Resource Board</a:t>
                      </a:r>
                      <a:r>
                        <a:rPr lang="en-CA" sz="1400" baseline="0" dirty="0" smtClean="0">
                          <a:latin typeface="Arial Narrow" panose="020B0606020202030204" pitchFamily="34" charset="0"/>
                        </a:rPr>
                        <a:t> (CARB)</a:t>
                      </a:r>
                      <a:r>
                        <a:rPr lang="en-CA" sz="1400" dirty="0" smtClean="0">
                          <a:latin typeface="Arial Narrow" panose="020B0606020202030204" pitchFamily="34" charset="0"/>
                        </a:rPr>
                        <a:t>: AB-32 regulation establishes confidentiality requirements that limit the amount of bidding strategy information that can be publicly shared to protect the integrity of the carbon market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California Public Utilities Commission: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Certain components of plans (i.e., bidding strategies) are confidential - protected by Confidentiality Protocols in D. 14-10-033.  If review is required, in-camera protocols apply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Developed confidentiality protocols listing information that cannot be made public and options to discover through in-camera sessions.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Considered both commercial sensitivity of utility strategies and principles of confidentiality defined by California Air Resource Board (CARB)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86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1. Compliance </a:t>
            </a:r>
            <a:r>
              <a:rPr lang="en-CA" dirty="0"/>
              <a:t>Plans </a:t>
            </a:r>
            <a:r>
              <a:rPr lang="en-CA" dirty="0" smtClean="0"/>
              <a:t>– California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98268"/>
              </p:ext>
            </p:extLst>
          </p:nvPr>
        </p:nvGraphicFramePr>
        <p:xfrm>
          <a:off x="179512" y="1052736"/>
          <a:ext cx="8712968" cy="5115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4992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California 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516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Plan Term </a:t>
                      </a:r>
                    </a:p>
                    <a:p>
                      <a:pPr algn="l" fontAlgn="ctr"/>
                      <a:r>
                        <a:rPr lang="en-CA" sz="18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(duration of plans)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Annual plans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Treatment of Longer-term Investments 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Cap and trade procurement and compliance plans incorporated into California Public Utilities Commission’s long-term (10 year) planning process</a:t>
                      </a:r>
                      <a:r>
                        <a:rPr lang="en-US" sz="1800" baseline="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(currently only for electric Investor</a:t>
                      </a:r>
                      <a:r>
                        <a:rPr lang="en-US" sz="1800" baseline="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Owned Utilities) but 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there is no formal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link to rate design/recovery (as this happens annually)</a:t>
                      </a:r>
                    </a:p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Updated every</a:t>
                      </a:r>
                      <a:r>
                        <a:rPr lang="en-US" sz="1800" baseline="0" dirty="0" smtClean="0">
                          <a:solidFill>
                            <a:prstClr val="black"/>
                          </a:solidFill>
                          <a:latin typeface="Arial Narrow" panose="020B0606020202030204" pitchFamily="34" charset="0"/>
                        </a:rPr>
                        <a:t> 2 years to align with larger, collaborative planning process</a:t>
                      </a:r>
                      <a:endParaRPr lang="en-US" sz="1800" dirty="0" smtClean="0">
                        <a:solidFill>
                          <a:prstClr val="black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Treatment of New Business 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New businesses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are expected to be treated by existing affiliate and corporate relationship regulations and approved and managed under this context</a:t>
                      </a:r>
                      <a:endParaRPr lang="en-US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9903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1. </a:t>
            </a:r>
            <a:r>
              <a:rPr lang="en-CA" dirty="0" smtClean="0"/>
              <a:t>Compliance </a:t>
            </a:r>
            <a:r>
              <a:rPr lang="en-CA" dirty="0"/>
              <a:t>Plans – </a:t>
            </a:r>
            <a:r>
              <a:rPr lang="en-CA" dirty="0" smtClean="0"/>
              <a:t>Québec </a:t>
            </a:r>
            <a:r>
              <a:rPr lang="en-CA" dirty="0"/>
              <a:t>(For Reference)</a:t>
            </a:r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88532"/>
              </p:ext>
            </p:extLst>
          </p:nvPr>
        </p:nvGraphicFramePr>
        <p:xfrm>
          <a:off x="179512" y="1052736"/>
          <a:ext cx="8712968" cy="543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513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Québec</a:t>
                      </a:r>
                      <a:r>
                        <a:rPr lang="en-US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7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 Assessment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approves cap and trade related costs as part of broader rate case procedures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Compliance cost estimates and compliance strategy based on 3 year forecast in the rate case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Each year end actual costs are reported, and after each auction an administrative report is filed as well for information purposes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581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Compliance</a:t>
                      </a:r>
                      <a:r>
                        <a:rPr lang="en-US" sz="18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Strategy </a:t>
                      </a:r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Prescription/ Guidance Level</a:t>
                      </a:r>
                      <a:endParaRPr lang="en-US" sz="18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Utilities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present a compliance period strategy before the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during a rate case and the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discusses and approves or amends the buying strategy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has not yet adjudicated on a formal set of guidelines or procedures for compliance plans and approves each utility’s plan on a case by case basis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However,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has been active in debating the individual utility compliance strategy and has intervened with adjustments to the plan through the first compliance period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Régie</a:t>
                      </a:r>
                      <a:r>
                        <a:rPr lang="en-CA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reserves the right to review and inquire about any cost and buying strategy element within a utility’s compliance plan throughout implementation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0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Confidentiality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 Market Information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Buying strategies and auction strategies have been reviewed</a:t>
                      </a: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 and approved by the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through in-camera sessions</a:t>
                      </a:r>
                      <a:endParaRPr lang="en-CA" sz="16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61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1. </a:t>
            </a:r>
            <a:r>
              <a:rPr lang="en-CA" dirty="0" smtClean="0"/>
              <a:t>Compliance </a:t>
            </a:r>
            <a:r>
              <a:rPr lang="en-CA" dirty="0"/>
              <a:t>Plans – </a:t>
            </a:r>
            <a:r>
              <a:rPr lang="en-CA" dirty="0" smtClean="0"/>
              <a:t>Québec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04672"/>
              </p:ext>
            </p:extLst>
          </p:nvPr>
        </p:nvGraphicFramePr>
        <p:xfrm>
          <a:off x="179512" y="980728"/>
          <a:ext cx="8712968" cy="543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447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Québec Treatment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069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Plan Term </a:t>
                      </a:r>
                    </a:p>
                    <a:p>
                      <a:pPr algn="l" fontAlgn="ctr"/>
                      <a:r>
                        <a:rPr lang="en-CA" sz="18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(duration of plans)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3-year compliance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period plans (i.e., 2015-2017, 2018-2020)</a:t>
                      </a:r>
                      <a:endParaRPr lang="en-CA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2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Treatment of Longer-term Investments </a:t>
                      </a:r>
                    </a:p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(how to incorporate longer term investments such as 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new technologies,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renewables,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etc.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into plans)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Compliance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period plans can include strategies for longer-term investment</a:t>
                      </a:r>
                    </a:p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Where capital requirements are necessary, the planning links to rates proceedings as part of the capital needs filing</a:t>
                      </a:r>
                    </a:p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There is no evidence that a process for discrete long term cap and trade compliance plans has been contemplated to date</a:t>
                      </a:r>
                      <a:endParaRPr lang="en-CA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80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Treatment of New Business 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New businesses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are expected to be treated by existing affiliate and corporate relationship regulations and approved and managed under this context</a:t>
                      </a:r>
                      <a:endParaRPr lang="en-US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8431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19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2. Modeling </a:t>
            </a:r>
            <a:r>
              <a:rPr lang="en-CA" dirty="0"/>
              <a:t>and Forecasting</a:t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472608"/>
          </a:xfrm>
        </p:spPr>
        <p:txBody>
          <a:bodyPr>
            <a:normAutofit/>
          </a:bodyPr>
          <a:lstStyle/>
          <a:p>
            <a:pPr>
              <a:spcBef>
                <a:spcPts val="480"/>
              </a:spcBef>
            </a:pPr>
            <a:r>
              <a:rPr lang="en-CA" dirty="0" smtClean="0">
                <a:latin typeface="Arial"/>
                <a:ea typeface="Calibri"/>
                <a:cs typeface="Times New Roman"/>
              </a:rPr>
              <a:t>Utility expected to </a:t>
            </a:r>
            <a:r>
              <a:rPr lang="en-CA" dirty="0">
                <a:latin typeface="Arial"/>
                <a:ea typeface="Calibri"/>
                <a:cs typeface="Times New Roman"/>
              </a:rPr>
              <a:t>prepare </a:t>
            </a:r>
            <a:r>
              <a:rPr lang="en-CA" dirty="0" smtClean="0">
                <a:latin typeface="Arial"/>
                <a:ea typeface="Calibri"/>
                <a:cs typeface="Times New Roman"/>
              </a:rPr>
              <a:t>and file forecasts</a:t>
            </a:r>
            <a:r>
              <a:rPr lang="en-CA" dirty="0">
                <a:latin typeface="Arial"/>
                <a:ea typeface="Calibri"/>
                <a:cs typeface="Times New Roman"/>
              </a:rPr>
              <a:t> </a:t>
            </a:r>
            <a:r>
              <a:rPr lang="en-CA" dirty="0" smtClean="0">
                <a:latin typeface="Arial"/>
                <a:ea typeface="Calibri"/>
                <a:cs typeface="Times New Roman"/>
              </a:rPr>
              <a:t>as key input to support development of compliance plans </a:t>
            </a:r>
            <a:endParaRPr lang="en-CA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CA" sz="300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CA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Forecasts to include:</a:t>
            </a:r>
            <a:endParaRPr lang="en-CA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Load </a:t>
            </a:r>
            <a:r>
              <a:rPr lang="en-CA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forecast</a:t>
            </a:r>
            <a:endParaRPr lang="en-CA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Forecast of greenhouse gas (GHG) </a:t>
            </a:r>
            <a:r>
              <a:rPr lang="en-CA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emissions</a:t>
            </a:r>
          </a:p>
          <a:p>
            <a:pPr lvl="2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Utility to report on </a:t>
            </a:r>
            <a:r>
              <a:rPr lang="en-CA" sz="18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actual GHG emissions as outlined in Ontario </a:t>
            </a:r>
            <a:r>
              <a:rPr lang="en-CA" sz="18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Regulation 398/15 (and the Ontario’s Guideline for Greenhouse Gas Emissions Reporting, dated February 2016)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32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CA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Forecast </a:t>
            </a:r>
            <a:r>
              <a:rPr lang="en-CA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of carbon </a:t>
            </a:r>
            <a:r>
              <a:rPr lang="en-CA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prices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128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Outline of Presentation</a:t>
            </a:r>
            <a:endParaRPr lang="en-US" altLang="en-US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528" y="980728"/>
            <a:ext cx="8570218" cy="540059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CA" altLang="en-US" sz="4500" dirty="0" smtClean="0"/>
              <a:t>Purpose of Today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CA" altLang="en-US" sz="1600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CA" altLang="en-US" sz="4500" dirty="0" smtClean="0"/>
              <a:t>Background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altLang="en-US" sz="3700" dirty="0" smtClean="0"/>
              <a:t>Context for draft Framework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altLang="en-US" sz="3700" dirty="0" smtClean="0"/>
              <a:t>Purpose of Framework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altLang="en-US" sz="3700" dirty="0" smtClean="0"/>
              <a:t>Objectives of Framework</a:t>
            </a:r>
          </a:p>
          <a:p>
            <a:pPr>
              <a:spcBef>
                <a:spcPts val="0"/>
              </a:spcBef>
            </a:pPr>
            <a:endParaRPr lang="en-CA" altLang="en-US" sz="15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altLang="en-US" sz="4500" dirty="0" smtClean="0"/>
              <a:t>Draft Regulatory Framework Elements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altLang="en-US" sz="3700" dirty="0" smtClean="0"/>
              <a:t>Issues and Options</a:t>
            </a:r>
          </a:p>
          <a:p>
            <a:pPr>
              <a:spcBef>
                <a:spcPts val="0"/>
              </a:spcBef>
            </a:pPr>
            <a:endParaRPr lang="en-CA" altLang="en-US" sz="1500" dirty="0" smtClean="0"/>
          </a:p>
          <a:p>
            <a:pPr>
              <a:spcBef>
                <a:spcPts val="0"/>
              </a:spcBef>
            </a:pPr>
            <a:r>
              <a:rPr lang="en-CA" altLang="en-US" sz="4500" dirty="0" smtClean="0"/>
              <a:t>Timing</a:t>
            </a:r>
          </a:p>
          <a:p>
            <a:pPr>
              <a:spcBef>
                <a:spcPts val="0"/>
              </a:spcBef>
            </a:pPr>
            <a:endParaRPr lang="en-CA" altLang="en-US" sz="15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11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20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2. </a:t>
            </a:r>
            <a:r>
              <a:rPr lang="en-CA" dirty="0"/>
              <a:t>Modeling and </a:t>
            </a:r>
            <a:r>
              <a:rPr lang="en-CA" dirty="0" smtClean="0"/>
              <a:t>Forecasting – Issues </a:t>
            </a:r>
            <a:r>
              <a:rPr lang="en-CA" dirty="0"/>
              <a:t>and Options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51540"/>
              </p:ext>
            </p:extLst>
          </p:nvPr>
        </p:nvGraphicFramePr>
        <p:xfrm>
          <a:off x="179512" y="1070571"/>
          <a:ext cx="8712968" cy="5380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20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42084"/>
              </a:tblGrid>
              <a:tr h="478186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498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>
                          <a:effectLst/>
                          <a:latin typeface="Arial Narrow" panose="020B0606020202030204" pitchFamily="34" charset="0"/>
                        </a:rPr>
                        <a:t>Forecasting Period </a:t>
                      </a:r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(Aligns</a:t>
                      </a:r>
                      <a:r>
                        <a:rPr lang="en-CA" sz="18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with Compliance Plan Needs)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CA" sz="14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4-year</a:t>
                      </a:r>
                      <a:r>
                        <a:rPr lang="en-CA" sz="14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forecast to align with first compliance period; subsequently 3-</a:t>
                      </a:r>
                      <a:r>
                        <a:rPr lang="en-CA" sz="14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year</a:t>
                      </a:r>
                      <a:r>
                        <a:rPr lang="en-CA" sz="14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forecasts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0253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Annual forecasts,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with longer-term forecasts that align with compliance period for reference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037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Load Forecast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Utility to use existing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OEB approved methodology.  However, need to ensure no double counting with respect  to Large Final Emitters (LFEs)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76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GHG Emissions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Forecast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Utility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to use methodology outlined in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Ontario Regulation 398/15 (and the Ontario’s Guideline for Greenhouse Gas Emissions Reporting, dated February 2016)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and the load forecast (above) to prepare emissions forecast.  However, need 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 ensure no double counting with respect  to Large Final Emitters (LFEs)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6928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Carbon </a:t>
                      </a:r>
                      <a:r>
                        <a:rPr lang="en-CA" sz="1800" b="1" u="none" strike="noStrike" dirty="0">
                          <a:effectLst/>
                          <a:latin typeface="Arial Narrow" panose="020B0606020202030204" pitchFamily="34" charset="0"/>
                        </a:rPr>
                        <a:t>Price Forecast </a:t>
                      </a:r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Annual</a:t>
                      </a:r>
                      <a:endParaRPr kumimoji="0" lang="en-C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Use a large, liquid and public Market Exchange for carbon price forecast.  California  uses Intercontinental Exchange (ICE) carbon price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Long-term 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 3-year plans and longer-term investment planning 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Utility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specific methodology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Together</a:t>
                      </a:r>
                      <a:r>
                        <a:rPr lang="en-US" sz="14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u</a:t>
                      </a:r>
                      <a:r>
                        <a:rPr lang="en-US" sz="14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tilities</a:t>
                      </a:r>
                      <a:r>
                        <a:rPr lang="en-US" sz="14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purchase a forecast from a single reputable source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Together utilities purchase a number of forecasts to calculate consensus forecast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0371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21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2. </a:t>
            </a:r>
            <a:r>
              <a:rPr lang="en-CA" dirty="0"/>
              <a:t>Modeling and </a:t>
            </a:r>
            <a:r>
              <a:rPr lang="en-CA" dirty="0" smtClean="0"/>
              <a:t>Forecasting – </a:t>
            </a:r>
            <a:br>
              <a:rPr lang="en-CA" dirty="0" smtClean="0"/>
            </a:br>
            <a:r>
              <a:rPr lang="en-CA" dirty="0" smtClean="0"/>
              <a:t>California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39760"/>
              </p:ext>
            </p:extLst>
          </p:nvPr>
        </p:nvGraphicFramePr>
        <p:xfrm>
          <a:off x="179512" y="1052736"/>
          <a:ext cx="8712968" cy="5235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4315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California 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98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>
                          <a:effectLst/>
                          <a:latin typeface="Arial Narrow" panose="020B0606020202030204" pitchFamily="34" charset="0"/>
                        </a:rPr>
                        <a:t>Forecasting Period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Annual forecasts; forecasting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period aligns with annual compliance plan period </a:t>
                      </a:r>
                      <a:endParaRPr lang="en-CA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322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Load Forecast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Utility specific methodology aligned with approved load forecasting approach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9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GHG Emissions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Forecast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Prescribed methodologies for calculating forecast GHG emissions based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on load forecast</a:t>
                      </a:r>
                      <a:endParaRPr lang="en-US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258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Carbon </a:t>
                      </a:r>
                      <a:r>
                        <a:rPr lang="en-CA" sz="1800" b="1" u="none" strike="noStrike" dirty="0">
                          <a:effectLst/>
                          <a:latin typeface="Arial Narrow" panose="020B0606020202030204" pitchFamily="34" charset="0"/>
                        </a:rPr>
                        <a:t>Price Forecast </a:t>
                      </a:r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b="1" i="1" dirty="0" smtClean="0">
                          <a:latin typeface="Arial Narrow" panose="020B0606020202030204" pitchFamily="34" charset="0"/>
                        </a:rPr>
                        <a:t>Proxy annual carbon price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 is to be based on the settlement price of a California Compliance Allowance on the Intercontinental Exchange (ICE) with a vintage of December of the forecast year</a:t>
                      </a:r>
                    </a:p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Compliance cost forecast must be reasonably accurate and explainable, required for rates and based on the forecast allowance proxy price</a:t>
                      </a:r>
                    </a:p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California Public Utilities Commission does not require the utilities to prepare a long-term carbon price forecast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4340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2. </a:t>
            </a:r>
            <a:r>
              <a:rPr lang="en-CA" dirty="0"/>
              <a:t>Modeling and </a:t>
            </a:r>
            <a:r>
              <a:rPr lang="en-CA" dirty="0" smtClean="0"/>
              <a:t>Forecasting </a:t>
            </a:r>
            <a:r>
              <a:rPr lang="en-CA" dirty="0"/>
              <a:t>–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Québec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61832"/>
              </p:ext>
            </p:extLst>
          </p:nvPr>
        </p:nvGraphicFramePr>
        <p:xfrm>
          <a:off x="179512" y="1052736"/>
          <a:ext cx="8712968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089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Québec</a:t>
                      </a:r>
                      <a:r>
                        <a:rPr lang="en-US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669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>
                          <a:effectLst/>
                          <a:latin typeface="Arial Narrow" panose="020B0606020202030204" pitchFamily="34" charset="0"/>
                        </a:rPr>
                        <a:t>Forecasting Period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Compliance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period based on a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nnual three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year rolling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 forecast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approach</a:t>
                      </a:r>
                      <a:endParaRPr lang="en-CA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97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Load Forecast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Three year rolling volume forecasts drive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compliance forecasting needs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9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GHG Emissions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Forecast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Prescribed methodologies for calculating forecast GHG emissions based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on load forecast</a:t>
                      </a:r>
                      <a:endParaRPr lang="en-US" sz="18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9698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Carbon </a:t>
                      </a:r>
                      <a:r>
                        <a:rPr lang="en-CA" sz="1800" b="1" u="none" strike="noStrike" dirty="0">
                          <a:effectLst/>
                          <a:latin typeface="Arial Narrow" panose="020B0606020202030204" pitchFamily="34" charset="0"/>
                        </a:rPr>
                        <a:t>Price Forecast </a:t>
                      </a:r>
                      <a:r>
                        <a:rPr lang="en-CA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Utility-specific</a:t>
                      </a:r>
                      <a:r>
                        <a:rPr lang="en-CA" sz="1800" i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approach for annual and long-term price forecasts.  For initial compliance planning, relied on price forecast developed by third party consultants</a:t>
                      </a:r>
                    </a:p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800" i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Moving forward expected to rely on external studies and data sources (e.g., Bloomberg)</a:t>
                      </a:r>
                      <a:endParaRPr lang="en-CA" sz="1800" i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730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23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3. Cost Allocation and Rate Design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928992" cy="547260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CA" dirty="0" smtClean="0"/>
              <a:t>Costs include: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600" b="1" dirty="0" smtClean="0"/>
              <a:t>Customer-related obligations </a:t>
            </a:r>
            <a:r>
              <a:rPr lang="en-CA" sz="2600" dirty="0" smtClean="0"/>
              <a:t>(which include compliance and procurement costs for residential, commercial and industrial customers [</a:t>
            </a:r>
            <a:r>
              <a:rPr lang="en-CA" sz="2600" dirty="0"/>
              <a:t>excluding Large Final </a:t>
            </a:r>
            <a:r>
              <a:rPr lang="en-CA" sz="2600" dirty="0" smtClean="0"/>
              <a:t>Emitters], and gas-fired generators)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600" b="1" dirty="0" smtClean="0"/>
              <a:t>Facility-related obligations </a:t>
            </a:r>
            <a:r>
              <a:rPr lang="en-CA" sz="2600" dirty="0" smtClean="0"/>
              <a:t>(which include compliance and procurement costs for utility’s owned or operated facilities)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600" b="1" dirty="0" smtClean="0"/>
              <a:t>Administrative </a:t>
            </a:r>
            <a:r>
              <a:rPr lang="en-CA" sz="2600" dirty="0" smtClean="0"/>
              <a:t>to </a:t>
            </a:r>
            <a:r>
              <a:rPr lang="en-CA" sz="2600" dirty="0"/>
              <a:t>meet compliance obligations, such as </a:t>
            </a:r>
            <a:r>
              <a:rPr lang="en-CA" sz="2600" dirty="0" smtClean="0"/>
              <a:t>monitoring, reporting </a:t>
            </a:r>
            <a:r>
              <a:rPr lang="en-CA" sz="2600" dirty="0"/>
              <a:t>and verification of </a:t>
            </a:r>
            <a:r>
              <a:rPr lang="en-CA" sz="2600" dirty="0" smtClean="0"/>
              <a:t>emissions (MRV), purchasing/trading functions</a:t>
            </a:r>
            <a:r>
              <a:rPr lang="en-CA" sz="2600" dirty="0"/>
              <a:t>, new IT systems, </a:t>
            </a:r>
            <a:r>
              <a:rPr lang="en-CA" sz="2600" dirty="0" smtClean="0"/>
              <a:t>etc</a:t>
            </a:r>
            <a:r>
              <a:rPr lang="en-CA" sz="2600" dirty="0"/>
              <a:t>. </a:t>
            </a:r>
            <a:endParaRPr lang="en-CA" sz="2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33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24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3. Cost Allocation and Rate Design (cont’d)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4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CA" dirty="0" smtClean="0"/>
              <a:t>Need </a:t>
            </a:r>
            <a:r>
              <a:rPr lang="en-CA" dirty="0"/>
              <a:t>to address cost causation, cost allocation, rate </a:t>
            </a:r>
            <a:r>
              <a:rPr lang="en-CA" dirty="0" smtClean="0"/>
              <a:t>design, treatment of administrative costs and rate setting process to </a:t>
            </a:r>
            <a:r>
              <a:rPr lang="en-CA" dirty="0"/>
              <a:t>ensure just and reasonable rates </a:t>
            </a:r>
            <a:endParaRPr lang="en-CA" dirty="0" smtClean="0"/>
          </a:p>
          <a:p>
            <a:pPr lvl="1">
              <a:spcAft>
                <a:spcPts val="600"/>
              </a:spcAft>
            </a:pPr>
            <a:endParaRPr lang="en-CA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625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25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3. Cost Allocation and Rate Design </a:t>
            </a:r>
            <a:r>
              <a:rPr lang="en-CA" dirty="0" smtClean="0"/>
              <a:t>– </a:t>
            </a:r>
            <a:br>
              <a:rPr lang="en-CA" dirty="0" smtClean="0"/>
            </a:br>
            <a:r>
              <a:rPr lang="en-CA" dirty="0" smtClean="0"/>
              <a:t>Issues and </a:t>
            </a:r>
            <a:r>
              <a:rPr lang="en-CA" dirty="0"/>
              <a:t>Options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03073"/>
              </p:ext>
            </p:extLst>
          </p:nvPr>
        </p:nvGraphicFramePr>
        <p:xfrm>
          <a:off x="179512" y="980728"/>
          <a:ext cx="8712967" cy="5373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4202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92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Cost Causation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4701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Arial" pitchFamily="34" charset="0"/>
                        </a:rPr>
                        <a:t>All customers excluding </a:t>
                      </a: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Arial" pitchFamily="34" charset="0"/>
                        </a:rPr>
                        <a:t>Large Final Emitters </a:t>
                      </a: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Arial" pitchFamily="34" charset="0"/>
                        </a:rPr>
                        <a:t>(LFEs)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1602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Arial" pitchFamily="34" charset="0"/>
                        </a:rPr>
                        <a:t>All customers in some cases (e.g., all customers including LFEs pay for utility facility-related compliance costs)  (see slide </a:t>
                      </a: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Arial" pitchFamily="34" charset="0"/>
                        </a:rPr>
                        <a:t>26</a:t>
                      </a: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Arial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4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Cost Allocation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Customer-related obligations 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Facility-related obligations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Administrative 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34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Rate Design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Annual Volumetric Charge for customer-related obligations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Volumetric Charge for facility-related obligations</a:t>
                      </a: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Reflects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the relationship between GHG emissions and natural gas usage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84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Recovery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 Administrative Costs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Incremental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costs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included in delivery charges (as a cost of doing business)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5371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3. </a:t>
            </a:r>
            <a:r>
              <a:rPr lang="en-CA" dirty="0"/>
              <a:t>Cost Allocation and Rate Design – </a:t>
            </a:r>
            <a:br>
              <a:rPr lang="en-CA" dirty="0"/>
            </a:br>
            <a:r>
              <a:rPr lang="en-CA" dirty="0"/>
              <a:t>Cost </a:t>
            </a:r>
            <a:r>
              <a:rPr lang="en-CA" dirty="0" smtClean="0"/>
              <a:t>Causation: An example </a:t>
            </a:r>
            <a:endParaRPr lang="en-C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698646"/>
              </p:ext>
            </p:extLst>
          </p:nvPr>
        </p:nvGraphicFramePr>
        <p:xfrm>
          <a:off x="251521" y="1196752"/>
          <a:ext cx="8280918" cy="44914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8427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57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12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1229"/>
              </a:tblGrid>
              <a:tr h="1353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Customer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Costs for Customer-related Obligations such as purchasing allowances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Costs for Facility-related  Obligations such as venting, fugitive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Administrative Costs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 panose="020B0606020202030204" pitchFamily="34" charset="0"/>
                        </a:rPr>
                        <a:t>Residential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 panose="020B0606020202030204" pitchFamily="34" charset="0"/>
                        </a:rPr>
                        <a:t>Commercial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 panose="020B0606020202030204" pitchFamily="34" charset="0"/>
                        </a:rPr>
                        <a:t>Industrial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 panose="020B0606020202030204" pitchFamily="34" charset="0"/>
                        </a:rPr>
                        <a:t>Gas-fired Generator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 panose="020B0606020202030204" pitchFamily="34" charset="0"/>
                        </a:rPr>
                        <a:t>Large Final 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Emitter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latin typeface="Arial Narrow" panose="020B0606020202030204" pitchFamily="34" charset="0"/>
                        </a:rPr>
                        <a:t>√</a:t>
                      </a:r>
                      <a:endParaRPr lang="en-CA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3"/>
          <p:cNvSpPr txBox="1">
            <a:spLocks/>
          </p:cNvSpPr>
          <p:nvPr/>
        </p:nvSpPr>
        <p:spPr>
          <a:xfrm>
            <a:off x="3275856" y="6453336"/>
            <a:ext cx="1728192" cy="31809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rPr>
              <a:t>April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9032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27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3. Cost Allocation and Rate Design </a:t>
            </a:r>
            <a:r>
              <a:rPr lang="en-CA" dirty="0" smtClean="0"/>
              <a:t>– </a:t>
            </a:r>
            <a:br>
              <a:rPr lang="en-CA" dirty="0" smtClean="0"/>
            </a:br>
            <a:r>
              <a:rPr lang="en-CA" dirty="0" smtClean="0"/>
              <a:t>Issues and Options (cont’d)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25679"/>
              </p:ext>
            </p:extLst>
          </p:nvPr>
        </p:nvGraphicFramePr>
        <p:xfrm>
          <a:off x="179513" y="1052737"/>
          <a:ext cx="8712967" cy="524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4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529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55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Rate Setting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Approach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CA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rate is set based </a:t>
                      </a: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on:</a:t>
                      </a:r>
                      <a:r>
                        <a:rPr lang="en-CA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the annual forecasted volume (and associated annual GHG emissions) and the annual forecasted </a:t>
                      </a:r>
                      <a:r>
                        <a:rPr lang="en-CA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weighted average price of the utility’s compliance activities/tools </a:t>
                      </a: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for each year of the compliance period OR 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the forecasted volume (and associated annual GHG emissions) and forecasted weighted average price of the utility’s compliance activities/tools for the entire compliance plan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With annual true-ups 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5511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Quarterly rate is set based on: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the annual forecasted volume (and associated annual GHG emissions) and the annual forecasted weighted average price of the utility’s compliance activities/tools for each year of</a:t>
                      </a:r>
                      <a:r>
                        <a:rPr lang="en-CA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the compliance plan </a:t>
                      </a: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the </a:t>
                      </a: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CA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forecasted volume (and associated GHG emissions) and the actual weighted average price of the utility’s compliance activities/tools using the settlement price from the previous auction</a:t>
                      </a:r>
                      <a:endParaRPr lang="en-CA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With quarterly true-ups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3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28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3. Cost Allocation and Rate Design </a:t>
            </a:r>
            <a:r>
              <a:rPr lang="en-CA" dirty="0" smtClean="0"/>
              <a:t>– </a:t>
            </a:r>
            <a:br>
              <a:rPr lang="en-CA" dirty="0" smtClean="0"/>
            </a:br>
            <a:r>
              <a:rPr lang="en-CA" dirty="0">
                <a:solidFill>
                  <a:prstClr val="white"/>
                </a:solidFill>
              </a:rPr>
              <a:t>California (For Reference)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56689"/>
              </p:ext>
            </p:extLst>
          </p:nvPr>
        </p:nvGraphicFramePr>
        <p:xfrm>
          <a:off x="183432" y="980728"/>
          <a:ext cx="8781056" cy="546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3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7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2689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California 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327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Cost Causation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obligations – all customers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Customer obligations – all customer except  LFEs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Administrative costs – all customers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81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Cost Allocation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Facility and customer related obligations costs are allocated on a volumetric</a:t>
                      </a: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 basis </a:t>
                      </a: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(based on load forecast)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85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Rate Design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Uniform cents/</a:t>
                      </a:r>
                      <a:r>
                        <a:rPr lang="en-CA" sz="1600" dirty="0" err="1" smtClean="0">
                          <a:latin typeface="Arial Narrow" panose="020B0606020202030204" pitchFamily="34" charset="0"/>
                        </a:rPr>
                        <a:t>therm</a:t>
                      </a: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 charge for facility and customer related obligations costs.  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Cost recovered in base transportation rates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Incremental administrative costs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are currently tracked in a deferral account but this practice will be phased out.  The recovery of these costs will be reviewed in upcoming rates proceeding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53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True-Up Process,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Frequency and Timing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Annual compliance costs are recovered for the following year on a forecast basis in June and updated in October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Symmetrical variance account captures differences</a:t>
                      </a: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 between forecast and actual compliance costs </a:t>
                      </a:r>
                      <a:endParaRPr lang="en-CA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Variance account disposed annually.  </a:t>
                      </a:r>
                      <a:r>
                        <a:rPr lang="en-CA" sz="1600" dirty="0" err="1" smtClean="0">
                          <a:latin typeface="Arial Narrow" panose="020B0606020202030204" pitchFamily="34" charset="0"/>
                        </a:rPr>
                        <a:t>Intervenors</a:t>
                      </a: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 can challenge costs that are inconsistent with the utilities’ procurement authority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2482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3. Cost Allocation and Rate Design </a:t>
            </a:r>
            <a:r>
              <a:rPr lang="en-CA" dirty="0" smtClean="0"/>
              <a:t>– </a:t>
            </a:r>
            <a:br>
              <a:rPr lang="en-CA" dirty="0" smtClean="0"/>
            </a:br>
            <a:r>
              <a:rPr lang="en-CA" dirty="0" smtClean="0">
                <a:solidFill>
                  <a:prstClr val="white"/>
                </a:solidFill>
              </a:rPr>
              <a:t>Québec </a:t>
            </a:r>
            <a:r>
              <a:rPr lang="en-CA" dirty="0">
                <a:solidFill>
                  <a:prstClr val="white"/>
                </a:solidFill>
              </a:rPr>
              <a:t>(For Reference)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794967"/>
              </p:ext>
            </p:extLst>
          </p:nvPr>
        </p:nvGraphicFramePr>
        <p:xfrm>
          <a:off x="183432" y="1052736"/>
          <a:ext cx="8709048" cy="529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0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3443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Québec</a:t>
                      </a:r>
                      <a:r>
                        <a:rPr lang="en-US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688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Cost Causation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obligations – all customers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Customer obligations – all customer except  LFEs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Administrative costs – all customers 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7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Cost Allocation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Facility and customer related obligations costs are allocated on a volumetric</a:t>
                      </a: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 basis  </a:t>
                      </a:r>
                      <a:endParaRPr lang="en-CA" sz="16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Administrative costs</a:t>
                      </a:r>
                      <a:r>
                        <a:rPr lang="en-C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CA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including staff costs related to filing compliance report, procure allowances and other general administrative</a:t>
                      </a:r>
                      <a:r>
                        <a:rPr lang="en-C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costs) </a:t>
                      </a:r>
                      <a:r>
                        <a:rPr lang="en-CA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allocated on a volumetric basis</a:t>
                      </a:r>
                      <a:endParaRPr lang="en-CA" sz="1600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CA" sz="16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2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Rate Design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Equal cents/</a:t>
                      </a:r>
                      <a:r>
                        <a:rPr lang="en-CA" sz="1600" dirty="0" err="1" smtClean="0">
                          <a:latin typeface="Arial Narrow" panose="020B0606020202030204" pitchFamily="34" charset="0"/>
                        </a:rPr>
                        <a:t>therm</a:t>
                      </a: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 charge for facility and customer related obligations costs.  Costs</a:t>
                      </a: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 (including administrative costs) recovered in a separate line time on the bill entitled – “Cap and Trade Emission Allowances”</a:t>
                      </a: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   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71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True-Up,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Frequency and Timing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dirty="0" smtClean="0">
                          <a:latin typeface="Arial Narrow" panose="020B0606020202030204" pitchFamily="34" charset="0"/>
                        </a:rPr>
                        <a:t>Symmetrical variance account captures differences between forecast and actual compliance costs (including</a:t>
                      </a: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 facility and customer related obligations costs, and administrative costs) </a:t>
                      </a:r>
                      <a:endParaRPr lang="en-CA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CA" sz="1600" baseline="0" dirty="0" smtClean="0">
                          <a:latin typeface="Arial Narrow" panose="020B0606020202030204" pitchFamily="34" charset="0"/>
                        </a:rPr>
                        <a:t>Quarterly rate adjustment processes for rates and variance account disposition 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843998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6856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Purpose of Today</a:t>
            </a:r>
            <a:endParaRPr lang="en-US" alt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3"/>
          </p:nvPr>
        </p:nvSpPr>
        <p:spPr>
          <a:xfrm>
            <a:off x="34925" y="981075"/>
            <a:ext cx="8858250" cy="504031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CA" altLang="en-US" dirty="0" smtClean="0"/>
              <a:t>Seek stakeholder views 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altLang="en-US" dirty="0" smtClean="0"/>
              <a:t>Key Elements of the Framework - Issues and Options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altLang="en-US" dirty="0" smtClean="0"/>
              <a:t>Any other issues?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CA" altLang="en-US" sz="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altLang="en-US" dirty="0" smtClean="0"/>
              <a:t>Views will support the development of Staff </a:t>
            </a:r>
            <a:r>
              <a:rPr lang="en-CA" altLang="en-US" dirty="0"/>
              <a:t>Discussion </a:t>
            </a:r>
            <a:r>
              <a:rPr lang="en-CA" altLang="en-US" dirty="0" smtClean="0"/>
              <a:t>Paper on the Regulatory Framework</a:t>
            </a:r>
            <a:endParaRPr lang="en-CA" altLang="en-US" dirty="0"/>
          </a:p>
          <a:p>
            <a:pPr lvl="2"/>
            <a:endParaRPr lang="en-CA" altLang="en-US" sz="20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60240" cy="288033"/>
          </a:xfrm>
        </p:spPr>
        <p:txBody>
          <a:bodyPr/>
          <a:lstStyle/>
          <a:p>
            <a:fld id="{E4A780D8-CF00-41A7-9A60-AF4BB65F9954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6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30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4. Monitoring and Reporting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1568" y="980149"/>
            <a:ext cx="9001000" cy="54726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dirty="0" smtClean="0"/>
              <a:t>On-going monitoring of costs and performance will: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dirty="0" smtClean="0"/>
              <a:t>Support the assessment of actual costs for purpose of rate recovery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dirty="0" smtClean="0"/>
              <a:t>Provide useful and transparent feedback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dirty="0" smtClean="0"/>
              <a:t>Encourage </a:t>
            </a:r>
            <a:r>
              <a:rPr lang="en-CA" dirty="0"/>
              <a:t>continuous </a:t>
            </a:r>
            <a:r>
              <a:rPr lang="en-CA" dirty="0" smtClean="0"/>
              <a:t>improvement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CA" sz="16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CA" dirty="0" smtClean="0">
                <a:solidFill>
                  <a:prstClr val="black"/>
                </a:solidFill>
              </a:rPr>
              <a:t>Consistent </a:t>
            </a:r>
            <a:r>
              <a:rPr lang="en-CA" dirty="0">
                <a:solidFill>
                  <a:prstClr val="black"/>
                </a:solidFill>
              </a:rPr>
              <a:t>metrics for each utility </a:t>
            </a:r>
            <a:r>
              <a:rPr lang="en-CA" dirty="0" smtClean="0">
                <a:solidFill>
                  <a:prstClr val="black"/>
                </a:solidFill>
              </a:rPr>
              <a:t>to allow comparison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CA" sz="2400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9373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31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4. Monitoring </a:t>
            </a:r>
            <a:r>
              <a:rPr lang="en-CA" dirty="0" smtClean="0"/>
              <a:t>and Reporting – Issues and </a:t>
            </a:r>
            <a:r>
              <a:rPr lang="en-CA" dirty="0"/>
              <a:t>Options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39281"/>
              </p:ext>
            </p:extLst>
          </p:nvPr>
        </p:nvGraphicFramePr>
        <p:xfrm>
          <a:off x="179513" y="1052736"/>
          <a:ext cx="8568952" cy="52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5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0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80037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6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Monitoring and Reporting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Provisions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Metrics: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Marginal abatement cost curve (MACC)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Costs per tonne  (CAD $/tonne) per compliance activity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ICE (carbon price benchmark)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Compare costs of investing in GHG abatement activities with cost of allowances and offsets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Compare actuals with forecasts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D47019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cs typeface="Arial" pitchFamily="34" charset="0"/>
                        </a:rPr>
                        <a:t>Financing costs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019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Frequency and Timing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Annual reporting filed with annual rate application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2982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32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4. Monitoring </a:t>
            </a:r>
            <a:r>
              <a:rPr lang="en-CA" dirty="0" smtClean="0"/>
              <a:t>and Reporting – Issues and Options (cont’d)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28381"/>
              </p:ext>
            </p:extLst>
          </p:nvPr>
        </p:nvGraphicFramePr>
        <p:xfrm>
          <a:off x="179513" y="1052736"/>
          <a:ext cx="8568952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5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0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7587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Options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71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Monitoring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of Plans and the Treatment of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Confidential Market-sensitive Information </a:t>
                      </a:r>
                    </a:p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(e.g., procurement strategies, etc.)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Monitoring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reports do not disclose auction-related information; sensitive information is redacted.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Align with provincial government’s Cap</a:t>
                      </a:r>
                      <a:r>
                        <a:rPr lang="en-CA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and Trade Regulatory proposal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77842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Confidential 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review process conducted by OEB with in-camera sessions where appropriate </a:t>
                      </a: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CA" sz="16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Align with provincial government`s Cap and Trade Regulatory proposal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5854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33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4. Monitoring and </a:t>
            </a:r>
            <a:r>
              <a:rPr lang="en-CA" dirty="0" smtClean="0"/>
              <a:t>Reporting </a:t>
            </a:r>
            <a:r>
              <a:rPr lang="en-CA" dirty="0"/>
              <a:t>–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California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671447"/>
              </p:ext>
            </p:extLst>
          </p:nvPr>
        </p:nvGraphicFramePr>
        <p:xfrm>
          <a:off x="179512" y="1052736"/>
          <a:ext cx="8712968" cy="5195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7235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California 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4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Metrics for monitoring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compliance cost forecast and annual rate adjustment process provides a continuous monitoring opportunity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 formal incremental monitoring process has been set for natural gas utilities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Changes to submitted compliance plans and use of compliance instruments can be requested through the Tier 2 Advice Letters, which also provided opportunity for review and adjustment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225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Frequency and Timing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Annually with the compliance review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3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Monitoring of Plans and Confidentiality of market-sensitive information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California Air Resource Board`s AB-32 regulation establishes confidentiality requirements that limit the amount of bidding strategy information that can be publicly shared to protect the integrity of the carbon market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California Public Utilities Commission developed confidentiality protocols listing information that cannot be made public and options to discover through in-camera sessions. These procedures consider both the commercial sensitivity of utility strategies as well as the principles of confidentiality needs defined by California Air Resource Board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 review of utilities’ compliance strategies, certain confidential info and bid strategy continue to be protected by the Confidentiality Protocols adopted in D. 14-10-033. Some forecast information could be included under this protection. If review is required, in-camera protocols apply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6110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4. Monitoring and </a:t>
            </a:r>
            <a:r>
              <a:rPr lang="en-CA" dirty="0" smtClean="0"/>
              <a:t>Reporting – </a:t>
            </a:r>
            <a:br>
              <a:rPr lang="en-CA" dirty="0" smtClean="0"/>
            </a:br>
            <a:r>
              <a:rPr lang="en-CA" dirty="0" smtClean="0"/>
              <a:t>Québec </a:t>
            </a:r>
            <a:r>
              <a:rPr lang="en-CA" dirty="0"/>
              <a:t>(For Reference)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04434"/>
              </p:ext>
            </p:extLst>
          </p:nvPr>
        </p:nvGraphicFramePr>
        <p:xfrm>
          <a:off x="179512" y="1052736"/>
          <a:ext cx="8712968" cy="4957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4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2913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Issues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Québec</a:t>
                      </a:r>
                      <a:r>
                        <a:rPr lang="en-US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Treatment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7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Metrics for monitoring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 specific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metrics for monitoring of cap and trade compliance costs or implementation appear to have been developed to date 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Same tests of prudency and reasonableness applied as to all other rate change considerations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72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Frequency and Timing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Process has evolved in relatively ad-hoc manner, no set timelines for monitoring and assessment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Currently ongoing tracking quarterly (aligned with allowances auctions) and annually (aligned with rate cases).  Included in the annual compliance strategy review, not discrete or additional monitoring process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652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Monitoring of Plans and Confidentiality of Market-sensitive Information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In-camera sessions held, c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ertain components of the plan (i.e., bidding strategies) are confidential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 forma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l additional confidentiality protocols appear to have been developed relative to cap and trade compliance strategy consideration between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Régie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and the utilities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CA" sz="1600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0462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35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5. Customer Outreach and Education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7504" y="1052736"/>
            <a:ext cx="8858250" cy="53285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CA" sz="3500" dirty="0" smtClean="0"/>
              <a:t>Customer </a:t>
            </a:r>
            <a:r>
              <a:rPr lang="en-CA" sz="3500" dirty="0"/>
              <a:t>outreach and education includes informing </a:t>
            </a:r>
            <a:r>
              <a:rPr lang="en-CA" sz="3500" dirty="0" smtClean="0"/>
              <a:t>customers </a:t>
            </a:r>
            <a:r>
              <a:rPr lang="en-CA" sz="3500" dirty="0"/>
              <a:t>about the </a:t>
            </a:r>
            <a:r>
              <a:rPr lang="en-CA" sz="3500" dirty="0" smtClean="0"/>
              <a:t>provincial government’s cap and trade program and associated bill impacts, and how customers could manage their GHG emissions to reduce their bills 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endParaRPr lang="en-CA" sz="1100" dirty="0" smtClean="0">
              <a:solidFill>
                <a:prstClr val="black"/>
              </a:solidFill>
            </a:endParaRP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CA" sz="3500" dirty="0" smtClean="0">
                <a:solidFill>
                  <a:prstClr val="black"/>
                </a:solidFill>
              </a:rPr>
              <a:t>Need </a:t>
            </a:r>
            <a:r>
              <a:rPr lang="en-CA" sz="3500" dirty="0">
                <a:solidFill>
                  <a:prstClr val="black"/>
                </a:solidFill>
              </a:rPr>
              <a:t>to ensure consistent and coordinated </a:t>
            </a:r>
            <a:r>
              <a:rPr lang="en-CA" sz="3500" dirty="0" smtClean="0">
                <a:solidFill>
                  <a:prstClr val="black"/>
                </a:solidFill>
              </a:rPr>
              <a:t>messaging</a:t>
            </a:r>
          </a:p>
          <a:p>
            <a:pPr>
              <a:spcBef>
                <a:spcPts val="576"/>
              </a:spcBef>
              <a:spcAft>
                <a:spcPts val="600"/>
              </a:spcAft>
            </a:pPr>
            <a:endParaRPr lang="en-CA" sz="1300" dirty="0" smtClean="0">
              <a:solidFill>
                <a:prstClr val="black"/>
              </a:solidFill>
            </a:endParaRPr>
          </a:p>
          <a:p>
            <a:pPr>
              <a:spcBef>
                <a:spcPts val="576"/>
              </a:spcBef>
              <a:spcAft>
                <a:spcPts val="600"/>
              </a:spcAft>
            </a:pPr>
            <a:r>
              <a:rPr lang="en-CA" sz="3500" dirty="0" smtClean="0">
                <a:solidFill>
                  <a:prstClr val="black"/>
                </a:solidFill>
              </a:rPr>
              <a:t>What should be the </a:t>
            </a:r>
            <a:r>
              <a:rPr lang="en-CA" sz="3500" dirty="0">
                <a:solidFill>
                  <a:prstClr val="black"/>
                </a:solidFill>
              </a:rPr>
              <a:t>role of the </a:t>
            </a:r>
            <a:r>
              <a:rPr lang="en-CA" sz="3500" dirty="0" smtClean="0">
                <a:solidFill>
                  <a:prstClr val="black"/>
                </a:solidFill>
              </a:rPr>
              <a:t>utility</a:t>
            </a:r>
            <a:r>
              <a:rPr lang="en-CA" dirty="0" smtClean="0">
                <a:solidFill>
                  <a:prstClr val="black"/>
                </a:solidFill>
              </a:rPr>
              <a:t>?</a:t>
            </a:r>
            <a:endParaRPr lang="en-CA" dirty="0">
              <a:solidFill>
                <a:prstClr val="black"/>
              </a:solidFill>
            </a:endParaRPr>
          </a:p>
          <a:p>
            <a:pPr>
              <a:spcBef>
                <a:spcPts val="576"/>
              </a:spcBef>
              <a:spcAft>
                <a:spcPts val="600"/>
              </a:spcAft>
            </a:pPr>
            <a:endParaRPr lang="en-CA" sz="2400" dirty="0" smtClean="0">
              <a:solidFill>
                <a:prstClr val="black"/>
              </a:solidFill>
            </a:endParaRPr>
          </a:p>
          <a:p>
            <a:pPr>
              <a:spcBef>
                <a:spcPts val="576"/>
              </a:spcBef>
              <a:spcAft>
                <a:spcPts val="600"/>
              </a:spcAft>
            </a:pPr>
            <a:endParaRPr lang="en-CA" sz="2400" dirty="0">
              <a:solidFill>
                <a:prstClr val="black"/>
              </a:solidFill>
            </a:endParaRPr>
          </a:p>
          <a:p>
            <a:endParaRPr lang="en-CA" sz="2400" dirty="0"/>
          </a:p>
          <a:p>
            <a:endParaRPr lang="en-CA" sz="2400" dirty="0"/>
          </a:p>
          <a:p>
            <a:pPr lvl="1"/>
            <a:endParaRPr lang="en-CA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260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36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5. Customer Outreach and Education –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California </a:t>
            </a:r>
            <a:r>
              <a:rPr lang="en-CA" dirty="0"/>
              <a:t>(For Reference)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dirty="0" smtClean="0"/>
              <a:t>State-wide outreach programs</a:t>
            </a:r>
          </a:p>
          <a:p>
            <a:endParaRPr lang="en-CA" sz="1800" dirty="0"/>
          </a:p>
          <a:p>
            <a:r>
              <a:rPr lang="en-CA" dirty="0" smtClean="0"/>
              <a:t>Utilities to leverage existing </a:t>
            </a:r>
            <a:r>
              <a:rPr lang="en-CA" dirty="0"/>
              <a:t>customer relationships to deliver targeted </a:t>
            </a:r>
            <a:r>
              <a:rPr lang="en-CA" dirty="0" smtClean="0"/>
              <a:t>messaging </a:t>
            </a:r>
          </a:p>
          <a:p>
            <a:pPr lvl="1"/>
            <a:r>
              <a:rPr lang="en-CA" dirty="0" smtClean="0"/>
              <a:t>Activities to include: </a:t>
            </a:r>
            <a:r>
              <a:rPr lang="en-CA" dirty="0"/>
              <a:t>bill inserts, bill </a:t>
            </a:r>
            <a:r>
              <a:rPr lang="en-CA" dirty="0" err="1" smtClean="0"/>
              <a:t>onserts</a:t>
            </a:r>
            <a:r>
              <a:rPr lang="en-CA" dirty="0"/>
              <a:t>, e-mail notices, newsletters, and information on the </a:t>
            </a:r>
            <a:r>
              <a:rPr lang="en-CA" dirty="0" smtClean="0"/>
              <a:t>utilities’ websites</a:t>
            </a:r>
            <a:endParaRPr lang="en-CA" dirty="0"/>
          </a:p>
          <a:p>
            <a:pPr lvl="1"/>
            <a:r>
              <a:rPr lang="en-CA" dirty="0" smtClean="0"/>
              <a:t>Activities are not to conflict with state-wide outreach efforts</a:t>
            </a:r>
          </a:p>
          <a:p>
            <a:endParaRPr lang="en-CA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7446" y="1072393"/>
            <a:ext cx="4040188" cy="36004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sz="2200" b="1" dirty="0">
              <a:solidFill>
                <a:srgbClr val="FFC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42620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5. Customer Outreach and Education –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Québec </a:t>
            </a:r>
            <a:r>
              <a:rPr lang="en-CA" dirty="0"/>
              <a:t>(For Reference)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 smtClean="0"/>
              <a:t>Utilities do most </a:t>
            </a:r>
            <a:r>
              <a:rPr lang="en-CA" dirty="0"/>
              <a:t>of the outreach </a:t>
            </a:r>
            <a:r>
              <a:rPr lang="en-CA" dirty="0" smtClean="0"/>
              <a:t> </a:t>
            </a:r>
          </a:p>
          <a:p>
            <a:pPr lvl="1"/>
            <a:endParaRPr lang="en-CA" sz="1800" dirty="0" smtClean="0"/>
          </a:p>
          <a:p>
            <a:pPr lvl="1"/>
            <a:r>
              <a:rPr lang="en-CA" dirty="0" smtClean="0"/>
              <a:t>Bill </a:t>
            </a:r>
            <a:r>
              <a:rPr lang="en-CA" dirty="0"/>
              <a:t>inserts, online materials and other communications have included information about cap and trade, the expected government use of funds and the changes to the </a:t>
            </a:r>
            <a:r>
              <a:rPr lang="en-CA" dirty="0" smtClean="0"/>
              <a:t>bill</a:t>
            </a:r>
          </a:p>
          <a:p>
            <a:pPr lvl="1"/>
            <a:endParaRPr lang="en-CA" dirty="0">
              <a:solidFill>
                <a:srgbClr val="FF0000"/>
              </a:solidFill>
            </a:endParaRPr>
          </a:p>
          <a:p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7446" y="1072393"/>
            <a:ext cx="4040188" cy="36004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Clr>
                <a:srgbClr val="D47019"/>
              </a:buClr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CA" sz="2200" b="1" dirty="0">
              <a:solidFill>
                <a:srgbClr val="FFC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16237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Planned Timing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3260329"/>
              </p:ext>
            </p:extLst>
          </p:nvPr>
        </p:nvGraphicFramePr>
        <p:xfrm>
          <a:off x="215008" y="1048898"/>
          <a:ext cx="8677472" cy="504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1463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 Narrow" panose="020B0606020202030204" pitchFamily="34" charset="0"/>
                        </a:rPr>
                        <a:t>Milestones</a:t>
                      </a:r>
                      <a:endParaRPr lang="en-CA" sz="2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 Narrow" panose="020B0606020202030204" pitchFamily="34" charset="0"/>
                        </a:rPr>
                        <a:t>Timing </a:t>
                      </a:r>
                      <a:endParaRPr lang="en-CA" sz="2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D6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8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MOECC releases Draft Cap and Trade legislation and regulation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February 25/26, 2016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3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OEB staff meetings to inform Discussion paper – Targeted meetings to include gas utilities, consumer groups, environmental groups, </a:t>
                      </a:r>
                      <a:r>
                        <a:rPr lang="en-C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industry groups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April/May 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2016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Discussion Paper for stakeholder comment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smtClean="0">
                          <a:latin typeface="Arial Narrow" panose="020B0606020202030204" pitchFamily="34" charset="0"/>
                        </a:rPr>
                        <a:t>April 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2016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7433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Potential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w</a:t>
                      </a:r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orking group meetings to review </a:t>
                      </a:r>
                      <a:r>
                        <a:rPr lang="en-CA" sz="18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anose="020B0606020202030204" pitchFamily="34" charset="0"/>
                        </a:rPr>
                        <a:t>major</a:t>
                      </a:r>
                      <a:r>
                        <a:rPr lang="en-CA" sz="18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issues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June/July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2016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7433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Arial Narrow" panose="020B0606020202030204" pitchFamily="34" charset="0"/>
                        </a:rPr>
                        <a:t>MOECC releases final Cap and Trade regulation</a:t>
                      </a:r>
                      <a:r>
                        <a:rPr lang="en-CA" sz="1800" i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en-CA" sz="180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July 1, 2016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(estimated)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7433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OEB draft framework for stakeholder comment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July/August 2016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7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OEB approved framework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October 2016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88278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Utilities</a:t>
                      </a:r>
                      <a:r>
                        <a:rPr lang="en-CA" sz="1800" baseline="0" dirty="0" smtClean="0">
                          <a:latin typeface="Arial Narrow" panose="020B0606020202030204" pitchFamily="34" charset="0"/>
                        </a:rPr>
                        <a:t> file Compliance Plans - Interim rates set as of January 1, 2017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 Narrow" panose="020B0606020202030204" pitchFamily="34" charset="0"/>
                        </a:rPr>
                        <a:t>January 2017 </a:t>
                      </a:r>
                      <a:endParaRPr lang="en-CA" sz="18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3337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Background: Context for draft Framework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Draft </a:t>
            </a:r>
            <a:r>
              <a:rPr lang="en-CA" dirty="0"/>
              <a:t>framework </a:t>
            </a:r>
            <a:r>
              <a:rPr lang="en-CA" dirty="0" smtClean="0"/>
              <a:t>is based on provincial government’s Proposed </a:t>
            </a:r>
            <a:r>
              <a:rPr lang="en-CA" i="1" dirty="0" smtClean="0"/>
              <a:t>Climate Change Mitigation and Low-Carbon Economy Act</a:t>
            </a:r>
            <a:r>
              <a:rPr lang="en-CA" dirty="0" smtClean="0"/>
              <a:t>, </a:t>
            </a:r>
            <a:r>
              <a:rPr lang="en-CA" i="1" dirty="0" smtClean="0"/>
              <a:t>2016</a:t>
            </a:r>
            <a:r>
              <a:rPr lang="en-CA" dirty="0" smtClean="0"/>
              <a:t> (Bill 172), The Cap and Trade Program dated February 25, 2016</a:t>
            </a:r>
            <a:endParaRPr lang="en-CA" dirty="0"/>
          </a:p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4362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Background: Purpose of Framework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6238" y="1052736"/>
            <a:ext cx="8858250" cy="532859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dirty="0" smtClean="0"/>
              <a:t>The purpose of the framework is: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dirty="0"/>
              <a:t>To support the successful implementation of the government’s cap and trade program and utility </a:t>
            </a:r>
            <a:r>
              <a:rPr lang="en-CA" sz="2800" dirty="0" smtClean="0"/>
              <a:t>compliance </a:t>
            </a:r>
            <a:r>
              <a:rPr lang="en-CA" sz="2800" dirty="0"/>
              <a:t>plans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5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dirty="0" smtClean="0"/>
              <a:t>To ensure clear and consistent </a:t>
            </a:r>
            <a:r>
              <a:rPr lang="en-CA" sz="2800" dirty="0"/>
              <a:t>expectations are held by natural gas utilities, ratepayers and other </a:t>
            </a:r>
            <a:r>
              <a:rPr lang="en-CA" sz="2800" dirty="0" smtClean="0"/>
              <a:t>stakeholders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dirty="0" smtClean="0"/>
              <a:t>To provide OEB’s approach to assessing </a:t>
            </a:r>
            <a:r>
              <a:rPr lang="en-CA" sz="2800" dirty="0"/>
              <a:t>the cost consequences of natural gas utility compliance plans and </a:t>
            </a:r>
            <a:r>
              <a:rPr lang="en-CA" sz="2800" dirty="0" smtClean="0"/>
              <a:t>establishing </a:t>
            </a:r>
            <a:r>
              <a:rPr lang="en-CA" sz="2800" dirty="0"/>
              <a:t>a mechanism for recovery of these costs in </a:t>
            </a:r>
            <a:r>
              <a:rPr lang="en-CA" sz="2800" dirty="0" smtClean="0"/>
              <a:t>rates</a:t>
            </a:r>
            <a:endParaRPr lang="en-CA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2826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Background: Objectives of Framework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8856984" cy="547260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CA" dirty="0" smtClean="0"/>
              <a:t>The framework will be guided by the following objectives: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 smtClean="0"/>
              <a:t>Cost-effectiveness</a:t>
            </a:r>
            <a:r>
              <a:rPr lang="en-CA" sz="2400" dirty="0" smtClean="0"/>
              <a:t>: compliance plans are optimized </a:t>
            </a:r>
            <a:r>
              <a:rPr lang="en-CA" sz="2400" dirty="0"/>
              <a:t>for economic </a:t>
            </a:r>
            <a:r>
              <a:rPr lang="en-CA" sz="2400" dirty="0" smtClean="0"/>
              <a:t>efficiency and risk management, and investment decisions are prioritized </a:t>
            </a:r>
            <a:r>
              <a:rPr lang="en-CA" sz="2400" dirty="0"/>
              <a:t>and paced to ensure just and reasonable </a:t>
            </a:r>
            <a:r>
              <a:rPr lang="en-CA" sz="2400" dirty="0" smtClean="0"/>
              <a:t>rates </a:t>
            </a:r>
            <a:r>
              <a:rPr lang="en-CA" sz="2400" dirty="0"/>
              <a:t>consistent with the government’s </a:t>
            </a:r>
            <a:r>
              <a:rPr lang="en-CA" sz="2400" dirty="0" smtClean="0"/>
              <a:t>cap and trade program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 smtClean="0"/>
              <a:t>Rate predictability</a:t>
            </a:r>
            <a:r>
              <a:rPr lang="en-CA" sz="2400" dirty="0" smtClean="0"/>
              <a:t>: consumers should have reasonable, predictable rates regarding the impact of the utilities’ cap and trade activities   </a:t>
            </a:r>
            <a:endParaRPr lang="en-CA" sz="24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/>
              <a:t>Cost </a:t>
            </a:r>
            <a:r>
              <a:rPr lang="en-CA" sz="2400" b="1" dirty="0" smtClean="0"/>
              <a:t>Recovery</a:t>
            </a:r>
            <a:r>
              <a:rPr lang="en-CA" sz="2400" dirty="0" smtClean="0"/>
              <a:t>: prudently incurred costs related </a:t>
            </a:r>
            <a:r>
              <a:rPr lang="en-CA" sz="2400" dirty="0"/>
              <a:t>to cap and trade would be </a:t>
            </a:r>
            <a:r>
              <a:rPr lang="en-CA" sz="2400" dirty="0" smtClean="0"/>
              <a:t>recoverable as a </a:t>
            </a:r>
            <a:r>
              <a:rPr lang="en-CA" sz="2400" dirty="0"/>
              <a:t>cost pass-through (similar to natural gas supply procurement</a:t>
            </a:r>
            <a:r>
              <a:rPr lang="en-CA" sz="1800" dirty="0" smtClean="0"/>
              <a:t>)</a:t>
            </a:r>
            <a:endParaRPr lang="en-CA" sz="1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0195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 Background: Objectives of Framework (cont’d)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8856984" cy="54726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 smtClean="0"/>
              <a:t>Transparency</a:t>
            </a:r>
            <a:r>
              <a:rPr lang="en-CA" sz="2400" dirty="0" smtClean="0"/>
              <a:t>: investment/procurement strategies, and optimization processes are </a:t>
            </a:r>
            <a:r>
              <a:rPr lang="en-CA" sz="2400" dirty="0"/>
              <a:t>transparent and well </a:t>
            </a:r>
            <a:r>
              <a:rPr lang="en-CA" sz="2400" dirty="0" smtClean="0"/>
              <a:t>documented to facilitate the OEB’s assessment of the plans and costs, while ensuring market </a:t>
            </a:r>
            <a:r>
              <a:rPr lang="en-CA" sz="2400" dirty="0"/>
              <a:t>integrity </a:t>
            </a: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/>
              <a:t>Flexibility</a:t>
            </a:r>
            <a:r>
              <a:rPr lang="en-CA" sz="2400" dirty="0"/>
              <a:t>: plans are flexible </a:t>
            </a:r>
            <a:r>
              <a:rPr lang="en-CA" sz="2400" dirty="0" smtClean="0"/>
              <a:t>and can adapt </a:t>
            </a:r>
            <a:r>
              <a:rPr lang="en-CA" sz="2400" dirty="0">
                <a:solidFill>
                  <a:srgbClr val="2C4D63"/>
                </a:solidFill>
              </a:rPr>
              <a:t>to </a:t>
            </a:r>
            <a:r>
              <a:rPr lang="en-CA" sz="2400" dirty="0"/>
              <a:t>changing market conditions and utility-specific characteristics; potential for framework to evolve as market matures and experience is gained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 smtClean="0"/>
              <a:t>Continuous </a:t>
            </a:r>
            <a:r>
              <a:rPr lang="en-CA" sz="2400" b="1" dirty="0"/>
              <a:t>Improvement</a:t>
            </a:r>
            <a:r>
              <a:rPr lang="en-CA" sz="2400" dirty="0"/>
              <a:t>: plans demonstrate continuous improvement of </a:t>
            </a:r>
            <a:r>
              <a:rPr lang="en-CA" sz="2400" dirty="0" smtClean="0"/>
              <a:t>processes and practices, including the use of existing systems  </a:t>
            </a:r>
            <a:endParaRPr lang="en-CA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0781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Draft Regulatory </a:t>
            </a:r>
            <a:r>
              <a:rPr lang="en-CA" dirty="0"/>
              <a:t>Framework </a:t>
            </a:r>
            <a:r>
              <a:rPr lang="en-CA" dirty="0" smtClean="0"/>
              <a:t>Elements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50254" y="1196999"/>
            <a:ext cx="8858250" cy="504031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CA" dirty="0" smtClean="0"/>
              <a:t>Compliance Plans</a:t>
            </a:r>
          </a:p>
          <a:p>
            <a:pPr marL="51435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CA" dirty="0" smtClean="0"/>
              <a:t>Modeling and Forecasting</a:t>
            </a:r>
          </a:p>
          <a:p>
            <a:pPr marL="51435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CA" dirty="0" smtClean="0"/>
              <a:t>Cost Allocation </a:t>
            </a:r>
            <a:r>
              <a:rPr lang="en-CA" dirty="0"/>
              <a:t>and </a:t>
            </a:r>
            <a:r>
              <a:rPr lang="en-CA" dirty="0" smtClean="0"/>
              <a:t>Rate Design</a:t>
            </a:r>
          </a:p>
          <a:p>
            <a:pPr marL="51435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CA" dirty="0" smtClean="0"/>
              <a:t>Monitoring and Reporting</a:t>
            </a:r>
          </a:p>
          <a:p>
            <a:pPr marL="51435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CA" dirty="0" smtClean="0"/>
              <a:t>Customer </a:t>
            </a:r>
            <a:r>
              <a:rPr lang="en-CA" dirty="0"/>
              <a:t>Outreach and </a:t>
            </a:r>
            <a:r>
              <a:rPr lang="en-CA" dirty="0" smtClean="0"/>
              <a:t>Education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41366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1. Compliance </a:t>
            </a:r>
            <a:r>
              <a:rPr lang="en-CA" dirty="0"/>
              <a:t>Plans</a:t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419" y="980728"/>
            <a:ext cx="8847061" cy="547260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3800" dirty="0" smtClean="0"/>
              <a:t>Utility-specific plans developed and attributed to the utility based on guidance from the OEB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3800" dirty="0" smtClean="0"/>
              <a:t>These plans will meet:</a:t>
            </a:r>
            <a:endParaRPr lang="en-CA" sz="38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1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b="1" dirty="0" smtClean="0"/>
              <a:t>Customer-related obligations</a:t>
            </a:r>
            <a:r>
              <a:rPr lang="en-CA" dirty="0" smtClean="0"/>
              <a:t>, which include </a:t>
            </a:r>
            <a:r>
              <a:rPr lang="en-CA" dirty="0"/>
              <a:t>compliance and procurement </a:t>
            </a:r>
            <a:r>
              <a:rPr lang="en-CA" dirty="0" smtClean="0"/>
              <a:t>for </a:t>
            </a:r>
            <a:r>
              <a:rPr lang="en-CA" dirty="0"/>
              <a:t>residential, commercial and industrial </a:t>
            </a:r>
            <a:r>
              <a:rPr lang="en-CA" dirty="0" smtClean="0"/>
              <a:t>customers (</a:t>
            </a:r>
            <a:r>
              <a:rPr lang="en-CA" dirty="0"/>
              <a:t>excluding Large Final Emitters [LFEs</a:t>
            </a:r>
            <a:r>
              <a:rPr lang="en-CA" dirty="0" smtClean="0"/>
              <a:t>]), </a:t>
            </a:r>
            <a:r>
              <a:rPr lang="en-CA" dirty="0"/>
              <a:t>and </a:t>
            </a:r>
            <a:r>
              <a:rPr lang="en-CA" dirty="0" smtClean="0"/>
              <a:t>natural gas-fired generators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b="1" dirty="0" smtClean="0"/>
              <a:t>Facility-related obligations</a:t>
            </a:r>
            <a:r>
              <a:rPr lang="en-CA" dirty="0" smtClean="0"/>
              <a:t>, which include </a:t>
            </a:r>
            <a:r>
              <a:rPr lang="en-CA" dirty="0"/>
              <a:t>compliance and procurement </a:t>
            </a:r>
            <a:r>
              <a:rPr lang="en-CA" dirty="0" smtClean="0"/>
              <a:t>obligations for </a:t>
            </a:r>
            <a:r>
              <a:rPr lang="en-CA" dirty="0"/>
              <a:t>utility’s owned or operated </a:t>
            </a:r>
            <a:r>
              <a:rPr lang="en-CA" dirty="0" smtClean="0"/>
              <a:t>facilities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CA" sz="2000" b="1" dirty="0"/>
          </a:p>
          <a:p>
            <a:endParaRPr lang="en-CA" sz="2000" dirty="0" smtClean="0"/>
          </a:p>
          <a:p>
            <a:pPr lvl="1"/>
            <a:endParaRPr lang="en-CA" sz="11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2258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EB PowerPoint Template - Long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 Cond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16573</TotalTime>
  <Words>3767</Words>
  <Application>Microsoft Office PowerPoint</Application>
  <PresentationFormat>On-screen Show (4:3)</PresentationFormat>
  <Paragraphs>534</Paragraphs>
  <Slides>38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Custom Design</vt:lpstr>
      <vt:lpstr>OEB PowerPoint Template - Long banner</vt:lpstr>
      <vt:lpstr>OEB Cap and Trade Framework for Natural Gas Utilities</vt:lpstr>
      <vt:lpstr>Outline of Presentation</vt:lpstr>
      <vt:lpstr>Purpose of Today</vt:lpstr>
      <vt:lpstr>Background: Context for draft Framework</vt:lpstr>
      <vt:lpstr>Background: Purpose of Framework</vt:lpstr>
      <vt:lpstr> Background: Objectives of Framework</vt:lpstr>
      <vt:lpstr> Background: Objectives of Framework (cont’d)</vt:lpstr>
      <vt:lpstr>Draft Regulatory Framework Elements</vt:lpstr>
      <vt:lpstr> 1. Compliance Plans </vt:lpstr>
      <vt:lpstr> 1. Compliance Plans </vt:lpstr>
      <vt:lpstr>1. Compliance Plans –  Compliance Instruments</vt:lpstr>
      <vt:lpstr>1. Compliance Plans –  Issues and Options</vt:lpstr>
      <vt:lpstr>1. Compliance Plans – Issues and Options (cont’d)</vt:lpstr>
      <vt:lpstr>1. Compliance Plans – Issues and Options (cont’d)</vt:lpstr>
      <vt:lpstr>1. Compliance Plans – California (For Reference)</vt:lpstr>
      <vt:lpstr>1. Compliance Plans – California (For Reference)</vt:lpstr>
      <vt:lpstr>1. Compliance Plans – Québec (For Reference)</vt:lpstr>
      <vt:lpstr>1. Compliance Plans – Québec (For Reference)</vt:lpstr>
      <vt:lpstr> 2. Modeling and Forecasting </vt:lpstr>
      <vt:lpstr>2. Modeling and Forecasting – Issues and Options</vt:lpstr>
      <vt:lpstr>2. Modeling and Forecasting –  California (For Reference)</vt:lpstr>
      <vt:lpstr>2. Modeling and Forecasting –  Québec (For Reference)</vt:lpstr>
      <vt:lpstr> 3. Cost Allocation and Rate Design  </vt:lpstr>
      <vt:lpstr> 3. Cost Allocation and Rate Design (cont’d)  </vt:lpstr>
      <vt:lpstr>3. Cost Allocation and Rate Design –  Issues and Options</vt:lpstr>
      <vt:lpstr>3. Cost Allocation and Rate Design –  Cost Causation: An example </vt:lpstr>
      <vt:lpstr>3. Cost Allocation and Rate Design –  Issues and Options (cont’d)</vt:lpstr>
      <vt:lpstr>3. Cost Allocation and Rate Design –  California (For Reference) </vt:lpstr>
      <vt:lpstr>3. Cost Allocation and Rate Design –  Québec (For Reference) </vt:lpstr>
      <vt:lpstr>4. Monitoring and Reporting</vt:lpstr>
      <vt:lpstr>4. Monitoring and Reporting – Issues and Options</vt:lpstr>
      <vt:lpstr>4. Monitoring and Reporting – Issues and Options (cont’d)</vt:lpstr>
      <vt:lpstr>4. Monitoring and Reporting –  California (For Reference)</vt:lpstr>
      <vt:lpstr>4. Monitoring and Reporting –  Québec (For Reference)</vt:lpstr>
      <vt:lpstr> 5. Customer Outreach and Education  </vt:lpstr>
      <vt:lpstr>5. Customer Outreach and Education –  California (For Reference)</vt:lpstr>
      <vt:lpstr>5. Customer Outreach and Education –  Québec (For Reference)</vt:lpstr>
      <vt:lpstr>Planned Timing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OEB Presentation</dc:subject>
  <dc:creator>Rachele Levin</dc:creator>
  <cp:keywords>OEB; presentation</cp:keywords>
  <cp:lastModifiedBy>Laurie Klein</cp:lastModifiedBy>
  <cp:revision>1403</cp:revision>
  <cp:lastPrinted>2016-05-25T16:05:16Z</cp:lastPrinted>
  <dcterms:created xsi:type="dcterms:W3CDTF">2013-11-21T20:43:32Z</dcterms:created>
  <dcterms:modified xsi:type="dcterms:W3CDTF">2016-05-25T16:16:16Z</dcterms:modified>
</cp:coreProperties>
</file>