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700" r:id="rId4"/>
    <p:sldMasterId id="2147483713" r:id="rId5"/>
    <p:sldMasterId id="2147483726" r:id="rId6"/>
    <p:sldMasterId id="2147483739" r:id="rId7"/>
    <p:sldMasterId id="2147483755" r:id="rId8"/>
    <p:sldMasterId id="2147483770" r:id="rId9"/>
    <p:sldMasterId id="2147483783" r:id="rId10"/>
  </p:sldMasterIdLst>
  <p:notesMasterIdLst>
    <p:notesMasterId r:id="rId49"/>
  </p:notesMasterIdLst>
  <p:handoutMasterIdLst>
    <p:handoutMasterId r:id="rId50"/>
  </p:handoutMasterIdLst>
  <p:sldIdLst>
    <p:sldId id="257" r:id="rId11"/>
    <p:sldId id="368" r:id="rId12"/>
    <p:sldId id="369" r:id="rId13"/>
    <p:sldId id="321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05" r:id="rId29"/>
    <p:sldId id="344" r:id="rId30"/>
    <p:sldId id="345" r:id="rId31"/>
    <p:sldId id="346" r:id="rId32"/>
    <p:sldId id="347" r:id="rId33"/>
    <p:sldId id="329" r:id="rId34"/>
    <p:sldId id="349" r:id="rId35"/>
    <p:sldId id="350" r:id="rId36"/>
    <p:sldId id="351" r:id="rId37"/>
    <p:sldId id="354" r:id="rId38"/>
    <p:sldId id="355" r:id="rId39"/>
    <p:sldId id="357" r:id="rId40"/>
    <p:sldId id="358" r:id="rId41"/>
    <p:sldId id="362" r:id="rId42"/>
    <p:sldId id="363" r:id="rId43"/>
    <p:sldId id="365" r:id="rId44"/>
    <p:sldId id="366" r:id="rId45"/>
    <p:sldId id="370" r:id="rId46"/>
    <p:sldId id="318" r:id="rId47"/>
    <p:sldId id="322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77160" autoAdjust="0"/>
  </p:normalViewPr>
  <p:slideViewPr>
    <p:cSldViewPr>
      <p:cViewPr varScale="1">
        <p:scale>
          <a:sx n="56" d="100"/>
          <a:sy n="56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79445727482683"/>
          <c:y val="6.363636363636363E-2"/>
          <c:w val="0.82909930715935354"/>
          <c:h val="0.78708351497789131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Sheet1!$U$2:$U$22</c:f>
              <c:numCache>
                <c:formatCode>0.00</c:formatCode>
                <c:ptCount val="21"/>
                <c:pt idx="0">
                  <c:v>0.10613747423427533</c:v>
                </c:pt>
                <c:pt idx="1">
                  <c:v>9.838359087071466E-2</c:v>
                </c:pt>
                <c:pt idx="2">
                  <c:v>0.10267987449031113</c:v>
                </c:pt>
                <c:pt idx="3">
                  <c:v>0.10068327629686928</c:v>
                </c:pt>
                <c:pt idx="4">
                  <c:v>9.9473581176179438E-2</c:v>
                </c:pt>
                <c:pt idx="5">
                  <c:v>9.9816901326726548E-2</c:v>
                </c:pt>
                <c:pt idx="6">
                  <c:v>9.8648411212103437E-2</c:v>
                </c:pt>
                <c:pt idx="7">
                  <c:v>0.10227576620093021</c:v>
                </c:pt>
                <c:pt idx="8">
                  <c:v>9.8529295611557918E-2</c:v>
                </c:pt>
                <c:pt idx="9">
                  <c:v>7.5585792560737913E-2</c:v>
                </c:pt>
                <c:pt idx="10">
                  <c:v>5.7991368142534166E-2</c:v>
                </c:pt>
                <c:pt idx="11">
                  <c:v>5.3738672213059772E-2</c:v>
                </c:pt>
                <c:pt idx="12">
                  <c:v>5.4107260025962035E-2</c:v>
                </c:pt>
                <c:pt idx="13">
                  <c:v>6.1353779318421696E-2</c:v>
                </c:pt>
                <c:pt idx="14">
                  <c:v>6.0225232054609307E-2</c:v>
                </c:pt>
                <c:pt idx="15">
                  <c:v>6.7890477850348074E-2</c:v>
                </c:pt>
                <c:pt idx="16">
                  <c:v>6.8836710503068638E-2</c:v>
                </c:pt>
                <c:pt idx="17">
                  <c:v>7.022664332626663E-2</c:v>
                </c:pt>
                <c:pt idx="18">
                  <c:v>7.1123522782801901E-2</c:v>
                </c:pt>
                <c:pt idx="19">
                  <c:v>7.2283094469217921E-2</c:v>
                </c:pt>
                <c:pt idx="20">
                  <c:v>7.291859522494086E-2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PNGTS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Sheet1!$T$2:$T$22</c:f>
              <c:numCache>
                <c:formatCode>0.00</c:formatCode>
                <c:ptCount val="21"/>
                <c:pt idx="0">
                  <c:v>9.8328632783715952E-2</c:v>
                </c:pt>
                <c:pt idx="1">
                  <c:v>9.9952747245490983E-2</c:v>
                </c:pt>
                <c:pt idx="2">
                  <c:v>0.13688816402613033</c:v>
                </c:pt>
                <c:pt idx="3">
                  <c:v>0.12642014325933204</c:v>
                </c:pt>
                <c:pt idx="4">
                  <c:v>0.13012843495795842</c:v>
                </c:pt>
                <c:pt idx="5">
                  <c:v>0.1701830338052005</c:v>
                </c:pt>
                <c:pt idx="6">
                  <c:v>0.13729210453178092</c:v>
                </c:pt>
                <c:pt idx="7">
                  <c:v>0.15091654985671685</c:v>
                </c:pt>
                <c:pt idx="8">
                  <c:v>0.11502484622076771</c:v>
                </c:pt>
                <c:pt idx="9">
                  <c:v>8.6981077720613309E-2</c:v>
                </c:pt>
                <c:pt idx="10">
                  <c:v>6.0519761212113485E-2</c:v>
                </c:pt>
                <c:pt idx="11">
                  <c:v>5.9534638738741527E-2</c:v>
                </c:pt>
                <c:pt idx="12">
                  <c:v>0.12781635241538339</c:v>
                </c:pt>
                <c:pt idx="13">
                  <c:v>0.16993409143740779</c:v>
                </c:pt>
                <c:pt idx="14">
                  <c:v>0.15834317018789201</c:v>
                </c:pt>
                <c:pt idx="15">
                  <c:v>0.13556387069475576</c:v>
                </c:pt>
                <c:pt idx="16">
                  <c:v>0.12948498204558578</c:v>
                </c:pt>
                <c:pt idx="17">
                  <c:v>0.12123211481003539</c:v>
                </c:pt>
                <c:pt idx="18">
                  <c:v>0.21645632748464649</c:v>
                </c:pt>
                <c:pt idx="19">
                  <c:v>0.22136362103893406</c:v>
                </c:pt>
                <c:pt idx="20">
                  <c:v>0.21843766974917206</c:v>
                </c:pt>
              </c:numCache>
            </c:numRef>
          </c:val>
        </c:ser>
        <c:ser>
          <c:idx val="5"/>
          <c:order val="2"/>
          <c:tx>
            <c:strRef>
              <c:f>Sheet1!$B$1</c:f>
              <c:strCache>
                <c:ptCount val="1"/>
                <c:pt idx="0">
                  <c:v>Niagara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rgbClr val="000000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Sheet1!$Q$2:$Q$22</c:f>
              <c:numCache>
                <c:formatCode>0.00</c:formatCode>
                <c:ptCount val="21"/>
                <c:pt idx="0">
                  <c:v>0.76627748644072669</c:v>
                </c:pt>
                <c:pt idx="1">
                  <c:v>0.73379276671819083</c:v>
                </c:pt>
                <c:pt idx="2">
                  <c:v>0.93124061350132203</c:v>
                </c:pt>
                <c:pt idx="3">
                  <c:v>0.78905341276284124</c:v>
                </c:pt>
                <c:pt idx="4">
                  <c:v>0.78019469722071011</c:v>
                </c:pt>
                <c:pt idx="5">
                  <c:v>0.85064065703904579</c:v>
                </c:pt>
                <c:pt idx="6">
                  <c:v>0.84620789764517068</c:v>
                </c:pt>
                <c:pt idx="7">
                  <c:v>0.80830010491899762</c:v>
                </c:pt>
                <c:pt idx="8">
                  <c:v>0.77115218259426721</c:v>
                </c:pt>
                <c:pt idx="9">
                  <c:v>0.43267353217319809</c:v>
                </c:pt>
                <c:pt idx="10">
                  <c:v>0.18318741231784294</c:v>
                </c:pt>
                <c:pt idx="11">
                  <c:v>8.3192886015831691E-2</c:v>
                </c:pt>
                <c:pt idx="12">
                  <c:v>-5.3973441674361917E-2</c:v>
                </c:pt>
                <c:pt idx="13">
                  <c:v>-0.41857908063178523</c:v>
                </c:pt>
                <c:pt idx="14">
                  <c:v>-0.41808333333333331</c:v>
                </c:pt>
                <c:pt idx="15">
                  <c:v>-0.45833333333333331</c:v>
                </c:pt>
                <c:pt idx="16">
                  <c:v>-0.65</c:v>
                </c:pt>
                <c:pt idx="17">
                  <c:v>-0.65</c:v>
                </c:pt>
                <c:pt idx="18">
                  <c:v>-0.65</c:v>
                </c:pt>
                <c:pt idx="19">
                  <c:v>-0.65</c:v>
                </c:pt>
                <c:pt idx="20">
                  <c:v>-0.74595118355247148</c:v>
                </c:pt>
              </c:numCache>
            </c:numRef>
          </c:val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Chippawa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000000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Sheet1!$R$2:$R$22</c:f>
              <c:numCache>
                <c:formatCode>0.00</c:formatCode>
                <c:ptCount val="21"/>
                <c:pt idx="0">
                  <c:v>0.31506651962213628</c:v>
                </c:pt>
                <c:pt idx="1">
                  <c:v>0.28760744766357893</c:v>
                </c:pt>
                <c:pt idx="2">
                  <c:v>0.24691714231935624</c:v>
                </c:pt>
                <c:pt idx="3">
                  <c:v>0.20946395335193588</c:v>
                </c:pt>
                <c:pt idx="4">
                  <c:v>0.18795503623649745</c:v>
                </c:pt>
                <c:pt idx="5">
                  <c:v>0.23523857052401717</c:v>
                </c:pt>
                <c:pt idx="6">
                  <c:v>0.19971023819698738</c:v>
                </c:pt>
                <c:pt idx="7">
                  <c:v>0.21126876032658515</c:v>
                </c:pt>
                <c:pt idx="8">
                  <c:v>0.1778791811114078</c:v>
                </c:pt>
                <c:pt idx="9">
                  <c:v>0.2297511792213644</c:v>
                </c:pt>
                <c:pt idx="10">
                  <c:v>0.17502027583044194</c:v>
                </c:pt>
                <c:pt idx="11">
                  <c:v>0.12797733195609168</c:v>
                </c:pt>
                <c:pt idx="12">
                  <c:v>4.6311371735348592E-2</c:v>
                </c:pt>
                <c:pt idx="13">
                  <c:v>1.3880275063478094E-2</c:v>
                </c:pt>
                <c:pt idx="14">
                  <c:v>1.2E-2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-0.13955461616784856</c:v>
                </c:pt>
              </c:numCache>
            </c:numRef>
          </c:val>
        </c:ser>
        <c:ser>
          <c:idx val="0"/>
          <c:order val="4"/>
          <c:tx>
            <c:strRef>
              <c:f>Sheet1!$D$1</c:f>
              <c:strCache>
                <c:ptCount val="1"/>
                <c:pt idx="0">
                  <c:v>Iroquois</c:v>
                </c:pt>
              </c:strCache>
            </c:strRef>
          </c:tx>
          <c:spPr>
            <a:solidFill>
              <a:srgbClr val="CC99FF"/>
            </a:solidFill>
            <a:ln w="318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Sheet1!$S$2:$S$22</c:f>
              <c:numCache>
                <c:formatCode>0.00</c:formatCode>
                <c:ptCount val="21"/>
                <c:pt idx="0">
                  <c:v>0.83776491869685332</c:v>
                </c:pt>
                <c:pt idx="1">
                  <c:v>0.79615684202899772</c:v>
                </c:pt>
                <c:pt idx="2">
                  <c:v>0.86318458765781514</c:v>
                </c:pt>
                <c:pt idx="3">
                  <c:v>0.85475455140655865</c:v>
                </c:pt>
                <c:pt idx="4">
                  <c:v>0.87671044201109904</c:v>
                </c:pt>
                <c:pt idx="5">
                  <c:v>0.99024373310765168</c:v>
                </c:pt>
                <c:pt idx="6">
                  <c:v>0.98455182342507042</c:v>
                </c:pt>
                <c:pt idx="7">
                  <c:v>0.9923209752880644</c:v>
                </c:pt>
                <c:pt idx="8">
                  <c:v>0.93723515316251171</c:v>
                </c:pt>
                <c:pt idx="9">
                  <c:v>0.76782767126235962</c:v>
                </c:pt>
                <c:pt idx="10">
                  <c:v>0.58537130306705298</c:v>
                </c:pt>
                <c:pt idx="11">
                  <c:v>0.50001454298513481</c:v>
                </c:pt>
                <c:pt idx="12">
                  <c:v>0.53764722849244251</c:v>
                </c:pt>
                <c:pt idx="13">
                  <c:v>0.5405015787874905</c:v>
                </c:pt>
                <c:pt idx="14">
                  <c:v>0.48700030810912831</c:v>
                </c:pt>
                <c:pt idx="15">
                  <c:v>0.5644110616204433</c:v>
                </c:pt>
                <c:pt idx="16">
                  <c:v>0.25571025372822143</c:v>
                </c:pt>
                <c:pt idx="17">
                  <c:v>0.10421877981440816</c:v>
                </c:pt>
                <c:pt idx="18">
                  <c:v>-7.9946204882112501E-2</c:v>
                </c:pt>
                <c:pt idx="19">
                  <c:v>-9.3242180349542403E-2</c:v>
                </c:pt>
                <c:pt idx="20">
                  <c:v>-0.11373191415543704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0135040"/>
        <c:axId val="120145024"/>
      </c:barChart>
      <c:lineChart>
        <c:grouping val="standard"/>
        <c:varyColors val="0"/>
        <c:ser>
          <c:idx val="6"/>
          <c:order val="5"/>
          <c:tx>
            <c:strRef>
              <c:f>Sheet1!$H$1</c:f>
              <c:strCache>
                <c:ptCount val="1"/>
                <c:pt idx="0">
                  <c:v>Net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Sheet1!$W$2:$W$22</c:f>
              <c:numCache>
                <c:formatCode>0.00</c:formatCode>
                <c:ptCount val="21"/>
                <c:pt idx="0">
                  <c:v>2.1235750317777078</c:v>
                </c:pt>
                <c:pt idx="1">
                  <c:v>2.015893394526973</c:v>
                </c:pt>
                <c:pt idx="2">
                  <c:v>2.2809103819949348</c:v>
                </c:pt>
                <c:pt idx="3">
                  <c:v>2.0803753370775371</c:v>
                </c:pt>
                <c:pt idx="4">
                  <c:v>2.0744621916024446</c:v>
                </c:pt>
                <c:pt idx="5">
                  <c:v>2.3461228958026417</c:v>
                </c:pt>
                <c:pt idx="6">
                  <c:v>2.2664104750111127</c:v>
                </c:pt>
                <c:pt idx="7">
                  <c:v>2.2650821565912942</c:v>
                </c:pt>
                <c:pt idx="8">
                  <c:v>2.0998206587005126</c:v>
                </c:pt>
                <c:pt idx="9">
                  <c:v>1.5928192529382732</c:v>
                </c:pt>
                <c:pt idx="10">
                  <c:v>1.0620901205699855</c:v>
                </c:pt>
                <c:pt idx="11">
                  <c:v>0.82445807190885945</c:v>
                </c:pt>
                <c:pt idx="12">
                  <c:v>0.71190877099477456</c:v>
                </c:pt>
                <c:pt idx="13">
                  <c:v>0.36709064397501284</c:v>
                </c:pt>
                <c:pt idx="14">
                  <c:v>0.29948537701829636</c:v>
                </c:pt>
                <c:pt idx="15">
                  <c:v>0.30953207683221384</c:v>
                </c:pt>
                <c:pt idx="16">
                  <c:v>-0.19596805372312417</c:v>
                </c:pt>
                <c:pt idx="17">
                  <c:v>-0.35432246204928985</c:v>
                </c:pt>
                <c:pt idx="18">
                  <c:v>-0.44236635461466411</c:v>
                </c:pt>
                <c:pt idx="19">
                  <c:v>-0.4495954648413904</c:v>
                </c:pt>
                <c:pt idx="20">
                  <c:v>-0.70788144890164417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48352"/>
        <c:axId val="120146560"/>
      </c:lineChart>
      <c:catAx>
        <c:axId val="12013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801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301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20145024"/>
        <c:crosses val="autoZero"/>
        <c:auto val="0"/>
        <c:lblAlgn val="ctr"/>
        <c:lblOffset val="100"/>
        <c:noMultiLvlLbl val="0"/>
      </c:catAx>
      <c:valAx>
        <c:axId val="120145024"/>
        <c:scaling>
          <c:orientation val="minMax"/>
        </c:scaling>
        <c:delete val="0"/>
        <c:axPos val="l"/>
        <c:majorGridlines>
          <c:spPr>
            <a:ln w="11801">
              <a:solidFill>
                <a:srgbClr val="C0C0C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9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8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20135040"/>
        <c:crosses val="autoZero"/>
        <c:crossBetween val="between"/>
        <c:majorUnit val="0.5"/>
      </c:valAx>
      <c:valAx>
        <c:axId val="120146560"/>
        <c:scaling>
          <c:orientation val="minMax"/>
          <c:max val="3"/>
          <c:min val="-2"/>
        </c:scaling>
        <c:delete val="1"/>
        <c:axPos val="r"/>
        <c:numFmt formatCode="0.00" sourceLinked="1"/>
        <c:majorTickMark val="out"/>
        <c:minorTickMark val="none"/>
        <c:tickLblPos val="nextTo"/>
        <c:crossAx val="120148352"/>
        <c:crosses val="max"/>
        <c:crossBetween val="between"/>
      </c:valAx>
      <c:catAx>
        <c:axId val="120148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146560"/>
        <c:crosses val="autoZero"/>
        <c:auto val="1"/>
        <c:lblAlgn val="ctr"/>
        <c:lblOffset val="100"/>
        <c:noMultiLvlLbl val="0"/>
      </c:catAx>
      <c:spPr>
        <a:noFill/>
        <a:ln w="318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4907771433229703E-2"/>
          <c:y val="0.91921206612824702"/>
          <c:w val="0.89312565540087374"/>
          <c:h val="4.7875599520938575E-2"/>
        </c:manualLayout>
      </c:layout>
      <c:overlay val="0"/>
      <c:spPr>
        <a:solidFill>
          <a:srgbClr val="FFFFFF"/>
        </a:solidFill>
        <a:ln w="2950">
          <a:solidFill>
            <a:schemeClr val="tx1"/>
          </a:solidFill>
          <a:prstDash val="solid"/>
        </a:ln>
      </c:spPr>
      <c:txPr>
        <a:bodyPr/>
        <a:lstStyle/>
        <a:p>
          <a:pPr>
            <a:defRPr sz="1194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5" b="0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B819E-0C10-4A91-8060-B234944F6A8E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100F5F6-D858-4ED0-8761-F287B34DC0F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800" dirty="0" smtClean="0"/>
            <a:t>Water</a:t>
          </a:r>
          <a:r>
            <a:rPr lang="en-US" sz="4300" dirty="0" smtClean="0"/>
            <a:t> </a:t>
          </a:r>
          <a:endParaRPr lang="en-US" sz="4300" dirty="0"/>
        </a:p>
      </dgm:t>
    </dgm:pt>
    <dgm:pt modelId="{756A3043-B6B9-4274-B8FE-7EC0E9134006}" type="parTrans" cxnId="{ECEAA098-DF45-4F8B-874D-560C21C61E9D}">
      <dgm:prSet/>
      <dgm:spPr/>
      <dgm:t>
        <a:bodyPr/>
        <a:lstStyle/>
        <a:p>
          <a:endParaRPr lang="en-US"/>
        </a:p>
      </dgm:t>
    </dgm:pt>
    <dgm:pt modelId="{39234B98-CE1B-4A18-80F8-0F46DAE19012}" type="sibTrans" cxnId="{ECEAA098-DF45-4F8B-874D-560C21C61E9D}">
      <dgm:prSet/>
      <dgm:spPr/>
      <dgm:t>
        <a:bodyPr/>
        <a:lstStyle/>
        <a:p>
          <a:endParaRPr lang="en-US"/>
        </a:p>
      </dgm:t>
    </dgm:pt>
    <dgm:pt modelId="{E2B6945A-BAEC-47B5-BB0B-946C3741FCE4}" type="pres">
      <dgm:prSet presAssocID="{DC0B819E-0C10-4A91-8060-B234944F6A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D721CC-2C77-4C7B-A063-C2506955EBC1}" type="pres">
      <dgm:prSet presAssocID="{B100F5F6-D858-4ED0-8761-F287B34DC0F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8CDD7-5ACB-4F51-B43D-35A4F4B19D89}" type="presOf" srcId="{B100F5F6-D858-4ED0-8761-F287B34DC0F5}" destId="{2BD721CC-2C77-4C7B-A063-C2506955EBC1}" srcOrd="0" destOrd="0" presId="urn:microsoft.com/office/officeart/2005/8/layout/process1"/>
    <dgm:cxn modelId="{33B9ACEB-2E45-43C1-9D73-26ECB4235C0F}" type="presOf" srcId="{DC0B819E-0C10-4A91-8060-B234944F6A8E}" destId="{E2B6945A-BAEC-47B5-BB0B-946C3741FCE4}" srcOrd="0" destOrd="0" presId="urn:microsoft.com/office/officeart/2005/8/layout/process1"/>
    <dgm:cxn modelId="{ECEAA098-DF45-4F8B-874D-560C21C61E9D}" srcId="{DC0B819E-0C10-4A91-8060-B234944F6A8E}" destId="{B100F5F6-D858-4ED0-8761-F287B34DC0F5}" srcOrd="0" destOrd="0" parTransId="{756A3043-B6B9-4274-B8FE-7EC0E9134006}" sibTransId="{39234B98-CE1B-4A18-80F8-0F46DAE19012}"/>
    <dgm:cxn modelId="{8462A360-0EBB-4749-A8CA-ED3602D36A5D}" type="presParOf" srcId="{E2B6945A-BAEC-47B5-BB0B-946C3741FCE4}" destId="{2BD721CC-2C77-4C7B-A063-C2506955EBC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D5BFA-54F1-430B-81F9-E5044978BF1C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8916AD8-1340-41E1-BEA6-C985D2BB0996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Pipeline Safety &amp; Integrity of the system</a:t>
          </a:r>
          <a:endParaRPr lang="en-US" dirty="0"/>
        </a:p>
      </dgm:t>
    </dgm:pt>
    <dgm:pt modelId="{7321E0B8-0204-4FFE-A58F-55A9BC63168C}" type="parTrans" cxnId="{421C794C-F7C2-4F79-8ED7-D98639683E2A}">
      <dgm:prSet/>
      <dgm:spPr/>
      <dgm:t>
        <a:bodyPr/>
        <a:lstStyle/>
        <a:p>
          <a:endParaRPr lang="en-US"/>
        </a:p>
      </dgm:t>
    </dgm:pt>
    <dgm:pt modelId="{BB07D520-43FD-4CBB-B6AD-EC36FC65E0FA}" type="sibTrans" cxnId="{421C794C-F7C2-4F79-8ED7-D98639683E2A}">
      <dgm:prSet/>
      <dgm:spPr/>
      <dgm:t>
        <a:bodyPr/>
        <a:lstStyle/>
        <a:p>
          <a:endParaRPr lang="en-US"/>
        </a:p>
      </dgm:t>
    </dgm:pt>
    <dgm:pt modelId="{8C3B869A-B802-4751-80C7-FACF777629E1}" type="pres">
      <dgm:prSet presAssocID="{7BAD5BFA-54F1-430B-81F9-E5044978BF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2F982-B7F9-43EA-999D-E9D168579CD8}" type="pres">
      <dgm:prSet presAssocID="{48916AD8-1340-41E1-BEA6-C985D2BB099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55781-36C3-4FBA-9C3C-3C2DC1DC37C0}" type="presOf" srcId="{48916AD8-1340-41E1-BEA6-C985D2BB0996}" destId="{CD22F982-B7F9-43EA-999D-E9D168579CD8}" srcOrd="0" destOrd="0" presId="urn:microsoft.com/office/officeart/2005/8/layout/process1"/>
    <dgm:cxn modelId="{421C794C-F7C2-4F79-8ED7-D98639683E2A}" srcId="{7BAD5BFA-54F1-430B-81F9-E5044978BF1C}" destId="{48916AD8-1340-41E1-BEA6-C985D2BB0996}" srcOrd="0" destOrd="0" parTransId="{7321E0B8-0204-4FFE-A58F-55A9BC63168C}" sibTransId="{BB07D520-43FD-4CBB-B6AD-EC36FC65E0FA}"/>
    <dgm:cxn modelId="{6CAC98E8-D48F-4F7D-8926-AF5EA46491F2}" type="presOf" srcId="{7BAD5BFA-54F1-430B-81F9-E5044978BF1C}" destId="{8C3B869A-B802-4751-80C7-FACF777629E1}" srcOrd="0" destOrd="0" presId="urn:microsoft.com/office/officeart/2005/8/layout/process1"/>
    <dgm:cxn modelId="{09A7941B-73BB-485E-A25D-2965F1F98528}" type="presParOf" srcId="{8C3B869A-B802-4751-80C7-FACF777629E1}" destId="{CD22F982-B7F9-43EA-999D-E9D168579CD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37E48-DF8C-4977-A930-F09034159A17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DB24BD6-678D-4220-94E4-70048F566C75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Emergency Preparedness and Response</a:t>
          </a:r>
          <a:endParaRPr lang="en-US" dirty="0"/>
        </a:p>
      </dgm:t>
    </dgm:pt>
    <dgm:pt modelId="{104E384B-4AE1-4C5C-964A-C417491D93C1}" type="parTrans" cxnId="{EE4BBC4A-9677-4C6E-8AB7-98FACF690F56}">
      <dgm:prSet/>
      <dgm:spPr/>
      <dgm:t>
        <a:bodyPr/>
        <a:lstStyle/>
        <a:p>
          <a:endParaRPr lang="en-US"/>
        </a:p>
      </dgm:t>
    </dgm:pt>
    <dgm:pt modelId="{84EBA513-B6A7-4986-9ECE-65471AE57278}" type="sibTrans" cxnId="{EE4BBC4A-9677-4C6E-8AB7-98FACF690F56}">
      <dgm:prSet/>
      <dgm:spPr/>
      <dgm:t>
        <a:bodyPr/>
        <a:lstStyle/>
        <a:p>
          <a:endParaRPr lang="en-US"/>
        </a:p>
      </dgm:t>
    </dgm:pt>
    <dgm:pt modelId="{EF6DCEF5-D5EF-4081-A396-822DFA08DF15}" type="pres">
      <dgm:prSet presAssocID="{FB037E48-DF8C-4977-A930-F09034159A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EAE6A-1E66-4255-B5BD-A3641DFF4DF7}" type="pres">
      <dgm:prSet presAssocID="{1DB24BD6-678D-4220-94E4-70048F566C7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E3E3E-4386-46D2-A180-82EB865BB2C6}" type="presOf" srcId="{1DB24BD6-678D-4220-94E4-70048F566C75}" destId="{93BEAE6A-1E66-4255-B5BD-A3641DFF4DF7}" srcOrd="0" destOrd="0" presId="urn:microsoft.com/office/officeart/2005/8/layout/process1"/>
    <dgm:cxn modelId="{49F3D1D1-F5F9-4330-80A9-B71D61B4B59F}" type="presOf" srcId="{FB037E48-DF8C-4977-A930-F09034159A17}" destId="{EF6DCEF5-D5EF-4081-A396-822DFA08DF15}" srcOrd="0" destOrd="0" presId="urn:microsoft.com/office/officeart/2005/8/layout/process1"/>
    <dgm:cxn modelId="{EE4BBC4A-9677-4C6E-8AB7-98FACF690F56}" srcId="{FB037E48-DF8C-4977-A930-F09034159A17}" destId="{1DB24BD6-678D-4220-94E4-70048F566C75}" srcOrd="0" destOrd="0" parTransId="{104E384B-4AE1-4C5C-964A-C417491D93C1}" sibTransId="{84EBA513-B6A7-4986-9ECE-65471AE57278}"/>
    <dgm:cxn modelId="{20375EBF-D7FC-45ED-8B75-20476F735435}" type="presParOf" srcId="{EF6DCEF5-D5EF-4081-A396-822DFA08DF15}" destId="{93BEAE6A-1E66-4255-B5BD-A3641DFF4DF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377ED-11FF-40ED-BBFA-E7A27D4F2675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DB9C0CB-2568-4951-8140-DD9D311242F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2000" dirty="0" smtClean="0"/>
            <a:t>Economic Impact</a:t>
          </a:r>
          <a:endParaRPr lang="en-US" sz="2000" dirty="0"/>
        </a:p>
      </dgm:t>
    </dgm:pt>
    <dgm:pt modelId="{290DCD2F-ED28-4C5B-BA08-DF345B4E5067}" type="parTrans" cxnId="{95E92782-DC50-4DC3-80F4-46E781695E30}">
      <dgm:prSet/>
      <dgm:spPr/>
      <dgm:t>
        <a:bodyPr/>
        <a:lstStyle/>
        <a:p>
          <a:endParaRPr lang="en-US"/>
        </a:p>
      </dgm:t>
    </dgm:pt>
    <dgm:pt modelId="{9BA46FE1-FC2E-4312-AAC8-81B078BE21FB}" type="sibTrans" cxnId="{95E92782-DC50-4DC3-80F4-46E781695E30}">
      <dgm:prSet/>
      <dgm:spPr/>
      <dgm:t>
        <a:bodyPr/>
        <a:lstStyle/>
        <a:p>
          <a:endParaRPr lang="en-US"/>
        </a:p>
      </dgm:t>
    </dgm:pt>
    <dgm:pt modelId="{ABFFB8A2-8EDE-4E23-99B9-E09422132B41}" type="pres">
      <dgm:prSet presAssocID="{B27377ED-11FF-40ED-BBFA-E7A27D4F26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1045B-0ED3-4B44-8A8F-CCB43375829F}" type="pres">
      <dgm:prSet presAssocID="{0DB9C0CB-2568-4951-8140-DD9D311242FB}" presName="node" presStyleLbl="node1" presStyleIdx="0" presStyleCnt="1" custLinFactX="-81830" custLinFactNeighborX="-100000" custLinFactNeighborY="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2B5CD-9AAE-47B9-917D-177FA85377D3}" type="presOf" srcId="{B27377ED-11FF-40ED-BBFA-E7A27D4F2675}" destId="{ABFFB8A2-8EDE-4E23-99B9-E09422132B41}" srcOrd="0" destOrd="0" presId="urn:microsoft.com/office/officeart/2005/8/layout/process1"/>
    <dgm:cxn modelId="{C25712D7-71DD-4112-B4D0-B855B78EA337}" type="presOf" srcId="{0DB9C0CB-2568-4951-8140-DD9D311242FB}" destId="{2011045B-0ED3-4B44-8A8F-CCB43375829F}" srcOrd="0" destOrd="0" presId="urn:microsoft.com/office/officeart/2005/8/layout/process1"/>
    <dgm:cxn modelId="{95E92782-DC50-4DC3-80F4-46E781695E30}" srcId="{B27377ED-11FF-40ED-BBFA-E7A27D4F2675}" destId="{0DB9C0CB-2568-4951-8140-DD9D311242FB}" srcOrd="0" destOrd="0" parTransId="{290DCD2F-ED28-4C5B-BA08-DF345B4E5067}" sibTransId="{9BA46FE1-FC2E-4312-AAC8-81B078BE21FB}"/>
    <dgm:cxn modelId="{42C586C5-54D5-4E8D-B188-6F4FC821191B}" type="presParOf" srcId="{ABFFB8A2-8EDE-4E23-99B9-E09422132B41}" destId="{2011045B-0ED3-4B44-8A8F-CCB43375829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237706-714A-40FE-9592-93D04873DC3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0C1DD6F-C977-41B8-99DE-23622C93D2EA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Drinking Water</a:t>
          </a:r>
          <a:endParaRPr lang="en-US" sz="1800" dirty="0"/>
        </a:p>
      </dgm:t>
    </dgm:pt>
    <dgm:pt modelId="{CF45887E-E62D-4BA9-AC6D-34B7B37C380F}" type="parTrans" cxnId="{2FFDEAB4-8104-4ADF-B0E6-F71440E6CA45}">
      <dgm:prSet/>
      <dgm:spPr/>
      <dgm:t>
        <a:bodyPr/>
        <a:lstStyle/>
        <a:p>
          <a:endParaRPr lang="en-US" sz="2000"/>
        </a:p>
      </dgm:t>
    </dgm:pt>
    <dgm:pt modelId="{0A7BDBC6-EF72-491E-9153-A23F7605470D}" type="sibTrans" cxnId="{2FFDEAB4-8104-4ADF-B0E6-F71440E6CA45}">
      <dgm:prSet/>
      <dgm:spPr/>
      <dgm:t>
        <a:bodyPr/>
        <a:lstStyle/>
        <a:p>
          <a:endParaRPr lang="en-US" sz="2000"/>
        </a:p>
      </dgm:t>
    </dgm:pt>
    <dgm:pt modelId="{F7DB97B8-88E1-4B83-9AB6-1B7D750A0F80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Wildlife Protection</a:t>
          </a:r>
          <a:endParaRPr lang="en-US" sz="1800" dirty="0"/>
        </a:p>
      </dgm:t>
    </dgm:pt>
    <dgm:pt modelId="{4692FB1E-0377-4D07-9CA0-CD7C712A9C35}" type="parTrans" cxnId="{EAC9929A-DBD7-4DA4-B66B-710940251846}">
      <dgm:prSet/>
      <dgm:spPr/>
      <dgm:t>
        <a:bodyPr/>
        <a:lstStyle/>
        <a:p>
          <a:endParaRPr lang="en-US" sz="2000"/>
        </a:p>
      </dgm:t>
    </dgm:pt>
    <dgm:pt modelId="{D637F1D2-F594-4237-81A3-D61898B3C04B}" type="sibTrans" cxnId="{EAC9929A-DBD7-4DA4-B66B-710940251846}">
      <dgm:prSet/>
      <dgm:spPr/>
      <dgm:t>
        <a:bodyPr/>
        <a:lstStyle/>
        <a:p>
          <a:endParaRPr lang="en-US" sz="2000"/>
        </a:p>
      </dgm:t>
    </dgm:pt>
    <dgm:pt modelId="{54E1ACF0-3261-4B83-AEC6-7D1B011D74E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Water crossings </a:t>
          </a:r>
          <a:endParaRPr lang="en-US" sz="1800" dirty="0"/>
        </a:p>
      </dgm:t>
    </dgm:pt>
    <dgm:pt modelId="{BD783362-D4B3-453F-B936-7ED92443C64D}" type="parTrans" cxnId="{0AA403A7-C689-4C7C-A8E5-EDD3A814D9FD}">
      <dgm:prSet/>
      <dgm:spPr/>
      <dgm:t>
        <a:bodyPr/>
        <a:lstStyle/>
        <a:p>
          <a:endParaRPr lang="es-MX" sz="2000"/>
        </a:p>
      </dgm:t>
    </dgm:pt>
    <dgm:pt modelId="{D34BD6F4-A342-4638-AA43-235D101248B6}" type="sibTrans" cxnId="{0AA403A7-C689-4C7C-A8E5-EDD3A814D9FD}">
      <dgm:prSet/>
      <dgm:spPr/>
      <dgm:t>
        <a:bodyPr/>
        <a:lstStyle/>
        <a:p>
          <a:endParaRPr lang="es-MX" sz="2000"/>
        </a:p>
      </dgm:t>
    </dgm:pt>
    <dgm:pt modelId="{CA456C90-CD74-4DE6-86C3-E9A3E2C983B5}" type="pres">
      <dgm:prSet presAssocID="{D0237706-714A-40FE-9592-93D04873DC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42B8E-82A8-48A3-8709-9FDA7C9E9623}" type="pres">
      <dgm:prSet presAssocID="{70C1DD6F-C977-41B8-99DE-23622C93D2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EDB27-385F-4F3E-8D4B-5CE1A00DAAC2}" type="pres">
      <dgm:prSet presAssocID="{0A7BDBC6-EF72-491E-9153-A23F7605470D}" presName="spacer" presStyleCnt="0"/>
      <dgm:spPr/>
    </dgm:pt>
    <dgm:pt modelId="{72BFCA1B-8DEF-4024-B0D5-002E106B7E4B}" type="pres">
      <dgm:prSet presAssocID="{F7DB97B8-88E1-4B83-9AB6-1B7D750A0F8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6C2A3-EC54-4F96-B807-CAAACF7D2F66}" type="pres">
      <dgm:prSet presAssocID="{D637F1D2-F594-4237-81A3-D61898B3C04B}" presName="spacer" presStyleCnt="0"/>
      <dgm:spPr/>
    </dgm:pt>
    <dgm:pt modelId="{F71C63B6-88F9-45B4-99E1-29ED3BB122D6}" type="pres">
      <dgm:prSet presAssocID="{54E1ACF0-3261-4B83-AEC6-7D1B011D74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5A3E4F-56AD-4BCD-BFD8-E4801C26D6BE}" type="presOf" srcId="{54E1ACF0-3261-4B83-AEC6-7D1B011D74EC}" destId="{F71C63B6-88F9-45B4-99E1-29ED3BB122D6}" srcOrd="0" destOrd="0" presId="urn:microsoft.com/office/officeart/2005/8/layout/vList2"/>
    <dgm:cxn modelId="{EAC9929A-DBD7-4DA4-B66B-710940251846}" srcId="{D0237706-714A-40FE-9592-93D04873DC30}" destId="{F7DB97B8-88E1-4B83-9AB6-1B7D750A0F80}" srcOrd="1" destOrd="0" parTransId="{4692FB1E-0377-4D07-9CA0-CD7C712A9C35}" sibTransId="{D637F1D2-F594-4237-81A3-D61898B3C04B}"/>
    <dgm:cxn modelId="{2FFDEAB4-8104-4ADF-B0E6-F71440E6CA45}" srcId="{D0237706-714A-40FE-9592-93D04873DC30}" destId="{70C1DD6F-C977-41B8-99DE-23622C93D2EA}" srcOrd="0" destOrd="0" parTransId="{CF45887E-E62D-4BA9-AC6D-34B7B37C380F}" sibTransId="{0A7BDBC6-EF72-491E-9153-A23F7605470D}"/>
    <dgm:cxn modelId="{31C58063-D5AB-4A11-82D1-67E6B47F8BE3}" type="presOf" srcId="{F7DB97B8-88E1-4B83-9AB6-1B7D750A0F80}" destId="{72BFCA1B-8DEF-4024-B0D5-002E106B7E4B}" srcOrd="0" destOrd="0" presId="urn:microsoft.com/office/officeart/2005/8/layout/vList2"/>
    <dgm:cxn modelId="{30A7F69D-0ED9-4167-BF6E-55E5A6BD8D6F}" type="presOf" srcId="{D0237706-714A-40FE-9592-93D04873DC30}" destId="{CA456C90-CD74-4DE6-86C3-E9A3E2C983B5}" srcOrd="0" destOrd="0" presId="urn:microsoft.com/office/officeart/2005/8/layout/vList2"/>
    <dgm:cxn modelId="{EC217146-576D-4CC1-AB29-995AFB24D105}" type="presOf" srcId="{70C1DD6F-C977-41B8-99DE-23622C93D2EA}" destId="{35842B8E-82A8-48A3-8709-9FDA7C9E9623}" srcOrd="0" destOrd="0" presId="urn:microsoft.com/office/officeart/2005/8/layout/vList2"/>
    <dgm:cxn modelId="{0AA403A7-C689-4C7C-A8E5-EDD3A814D9FD}" srcId="{D0237706-714A-40FE-9592-93D04873DC30}" destId="{54E1ACF0-3261-4B83-AEC6-7D1B011D74EC}" srcOrd="2" destOrd="0" parTransId="{BD783362-D4B3-453F-B936-7ED92443C64D}" sibTransId="{D34BD6F4-A342-4638-AA43-235D101248B6}"/>
    <dgm:cxn modelId="{6506F071-B11B-4DE8-B6A4-29E7ABA81BB9}" type="presParOf" srcId="{CA456C90-CD74-4DE6-86C3-E9A3E2C983B5}" destId="{35842B8E-82A8-48A3-8709-9FDA7C9E9623}" srcOrd="0" destOrd="0" presId="urn:microsoft.com/office/officeart/2005/8/layout/vList2"/>
    <dgm:cxn modelId="{B580ED93-8B18-4F00-88A5-B76FCEBAD5B0}" type="presParOf" srcId="{CA456C90-CD74-4DE6-86C3-E9A3E2C983B5}" destId="{975EDB27-385F-4F3E-8D4B-5CE1A00DAAC2}" srcOrd="1" destOrd="0" presId="urn:microsoft.com/office/officeart/2005/8/layout/vList2"/>
    <dgm:cxn modelId="{19777A1F-3F3F-4A36-9FA7-BD576526A80C}" type="presParOf" srcId="{CA456C90-CD74-4DE6-86C3-E9A3E2C983B5}" destId="{72BFCA1B-8DEF-4024-B0D5-002E106B7E4B}" srcOrd="2" destOrd="0" presId="urn:microsoft.com/office/officeart/2005/8/layout/vList2"/>
    <dgm:cxn modelId="{B287B616-0A7F-4184-887B-9698CE4973BA}" type="presParOf" srcId="{CA456C90-CD74-4DE6-86C3-E9A3E2C983B5}" destId="{1336C2A3-EC54-4F96-B807-CAAACF7D2F66}" srcOrd="3" destOrd="0" presId="urn:microsoft.com/office/officeart/2005/8/layout/vList2"/>
    <dgm:cxn modelId="{CEA63750-BD1F-4ED8-A420-B422571D84AD}" type="presParOf" srcId="{CA456C90-CD74-4DE6-86C3-E9A3E2C983B5}" destId="{F71C63B6-88F9-45B4-99E1-29ED3BB122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A560F-074D-400C-B673-8043FF5B96C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ABD7D3F-3AEC-4359-86DE-383DFA3B862F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Age of Pipe</a:t>
          </a:r>
          <a:endParaRPr lang="en-US" sz="1800" dirty="0"/>
        </a:p>
      </dgm:t>
    </dgm:pt>
    <dgm:pt modelId="{1C02A7FD-9A58-4974-B918-60FA5187B1A8}" type="parTrans" cxnId="{762AF4ED-2D27-459D-A015-60D3856AA542}">
      <dgm:prSet/>
      <dgm:spPr/>
      <dgm:t>
        <a:bodyPr/>
        <a:lstStyle/>
        <a:p>
          <a:endParaRPr lang="en-US" sz="2400"/>
        </a:p>
      </dgm:t>
    </dgm:pt>
    <dgm:pt modelId="{791C4853-373E-4A04-B6AB-29E1A01188B4}" type="sibTrans" cxnId="{762AF4ED-2D27-459D-A015-60D3856AA542}">
      <dgm:prSet/>
      <dgm:spPr/>
      <dgm:t>
        <a:bodyPr/>
        <a:lstStyle/>
        <a:p>
          <a:endParaRPr lang="en-US" sz="2400"/>
        </a:p>
      </dgm:t>
    </dgm:pt>
    <dgm:pt modelId="{F4C9674B-54C8-491C-B5C4-3D888560AEC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Risks of Leaking/ Rupture</a:t>
          </a:r>
          <a:endParaRPr lang="en-US" sz="1800" dirty="0"/>
        </a:p>
      </dgm:t>
    </dgm:pt>
    <dgm:pt modelId="{5D4664F6-29B1-4B43-A2FD-DBF6FFAB3030}" type="parTrans" cxnId="{89C636D6-4502-4A15-A479-57110FE39A5B}">
      <dgm:prSet/>
      <dgm:spPr/>
      <dgm:t>
        <a:bodyPr/>
        <a:lstStyle/>
        <a:p>
          <a:endParaRPr lang="en-US" sz="2400"/>
        </a:p>
      </dgm:t>
    </dgm:pt>
    <dgm:pt modelId="{51BA53CD-DF68-444E-9FB8-5BBB93E4518F}" type="sibTrans" cxnId="{89C636D6-4502-4A15-A479-57110FE39A5B}">
      <dgm:prSet/>
      <dgm:spPr/>
      <dgm:t>
        <a:bodyPr/>
        <a:lstStyle/>
        <a:p>
          <a:endParaRPr lang="en-US" sz="2400"/>
        </a:p>
      </dgm:t>
    </dgm:pt>
    <dgm:pt modelId="{C7A5608F-6754-4659-9BCD-E214591BE6D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Monitoring Integrity</a:t>
          </a:r>
          <a:endParaRPr lang="en-US" sz="1800" dirty="0"/>
        </a:p>
      </dgm:t>
    </dgm:pt>
    <dgm:pt modelId="{4B5A2D4B-C973-44DE-8E24-ACC6E3D33937}" type="parTrans" cxnId="{DE2E8DB4-D2AA-40CA-BFBA-945E499D377E}">
      <dgm:prSet/>
      <dgm:spPr/>
      <dgm:t>
        <a:bodyPr/>
        <a:lstStyle/>
        <a:p>
          <a:endParaRPr lang="en-US" sz="2400"/>
        </a:p>
      </dgm:t>
    </dgm:pt>
    <dgm:pt modelId="{F17D29E9-0615-4D6E-9F69-1B222B5420A3}" type="sibTrans" cxnId="{DE2E8DB4-D2AA-40CA-BFBA-945E499D377E}">
      <dgm:prSet/>
      <dgm:spPr/>
      <dgm:t>
        <a:bodyPr/>
        <a:lstStyle/>
        <a:p>
          <a:endParaRPr lang="en-US" sz="2400"/>
        </a:p>
      </dgm:t>
    </dgm:pt>
    <dgm:pt modelId="{905A9780-4D87-4077-AB3A-64E4BED5BBE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000" dirty="0" smtClean="0"/>
            <a:t>Routing</a:t>
          </a:r>
          <a:endParaRPr lang="en-US" sz="2000" dirty="0"/>
        </a:p>
      </dgm:t>
    </dgm:pt>
    <dgm:pt modelId="{D7478444-446E-40C4-98B3-47F165BCDC51}" type="parTrans" cxnId="{76C7A91F-D726-4B02-BF37-4A61A75D5BD9}">
      <dgm:prSet/>
      <dgm:spPr/>
      <dgm:t>
        <a:bodyPr/>
        <a:lstStyle/>
        <a:p>
          <a:endParaRPr lang="es-MX"/>
        </a:p>
      </dgm:t>
    </dgm:pt>
    <dgm:pt modelId="{1771DCC3-7C10-4FA1-8837-D0E03CA69A1D}" type="sibTrans" cxnId="{76C7A91F-D726-4B02-BF37-4A61A75D5BD9}">
      <dgm:prSet/>
      <dgm:spPr/>
      <dgm:t>
        <a:bodyPr/>
        <a:lstStyle/>
        <a:p>
          <a:endParaRPr lang="es-MX"/>
        </a:p>
      </dgm:t>
    </dgm:pt>
    <dgm:pt modelId="{56367EA0-3A4B-4181-9D89-08BD1AB217A6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000" dirty="0" smtClean="0"/>
            <a:t>Nature of the product</a:t>
          </a:r>
          <a:endParaRPr lang="en-US" sz="2000" dirty="0"/>
        </a:p>
      </dgm:t>
    </dgm:pt>
    <dgm:pt modelId="{451505B4-895D-4DE1-B1A9-B3164FCADB79}" type="parTrans" cxnId="{DEA04C72-6AED-43DE-902A-2700A3895708}">
      <dgm:prSet/>
      <dgm:spPr/>
      <dgm:t>
        <a:bodyPr/>
        <a:lstStyle/>
        <a:p>
          <a:endParaRPr lang="es-MX"/>
        </a:p>
      </dgm:t>
    </dgm:pt>
    <dgm:pt modelId="{68ED2C7A-F10A-44DB-83AB-C21C9385E0EF}" type="sibTrans" cxnId="{DEA04C72-6AED-43DE-902A-2700A3895708}">
      <dgm:prSet/>
      <dgm:spPr/>
      <dgm:t>
        <a:bodyPr/>
        <a:lstStyle/>
        <a:p>
          <a:endParaRPr lang="es-MX"/>
        </a:p>
      </dgm:t>
    </dgm:pt>
    <dgm:pt modelId="{43A397F4-6DCF-45D6-A0B1-ED2E3282CCAB}" type="pres">
      <dgm:prSet presAssocID="{145A560F-074D-400C-B673-8043FF5B96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EBE21-0039-4291-9960-F085A078DC37}" type="pres">
      <dgm:prSet presAssocID="{7ABD7D3F-3AEC-4359-86DE-383DFA3B862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C6E3B-DA88-40B9-8F63-C9E35002C9BE}" type="pres">
      <dgm:prSet presAssocID="{791C4853-373E-4A04-B6AB-29E1A01188B4}" presName="spacer" presStyleCnt="0"/>
      <dgm:spPr/>
    </dgm:pt>
    <dgm:pt modelId="{CF590D08-1BF3-4348-AE24-7F25A4EE57E0}" type="pres">
      <dgm:prSet presAssocID="{F4C9674B-54C8-491C-B5C4-3D888560AE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0E9AE-D91A-4FD3-BCB9-930B158978C4}" type="pres">
      <dgm:prSet presAssocID="{51BA53CD-DF68-444E-9FB8-5BBB93E4518F}" presName="spacer" presStyleCnt="0"/>
      <dgm:spPr/>
    </dgm:pt>
    <dgm:pt modelId="{E59B26C8-A5F5-463E-AB13-47085873D007}" type="pres">
      <dgm:prSet presAssocID="{C7A5608F-6754-4659-9BCD-E214591BE6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EFA72-FA93-4440-AA4F-535952DB3251}" type="pres">
      <dgm:prSet presAssocID="{F17D29E9-0615-4D6E-9F69-1B222B5420A3}" presName="spacer" presStyleCnt="0"/>
      <dgm:spPr/>
    </dgm:pt>
    <dgm:pt modelId="{8167D25C-0F5C-4476-9177-E0D79FA53A9C}" type="pres">
      <dgm:prSet presAssocID="{905A9780-4D87-4077-AB3A-64E4BED5BBE5}" presName="parentText" presStyleLbl="node1" presStyleIdx="3" presStyleCnt="5" custLinFactY="12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5F8162-4877-4D63-B10E-8DFA66AF1451}" type="pres">
      <dgm:prSet presAssocID="{1771DCC3-7C10-4FA1-8837-D0E03CA69A1D}" presName="spacer" presStyleCnt="0"/>
      <dgm:spPr/>
    </dgm:pt>
    <dgm:pt modelId="{2F7DD554-02CD-4582-8C9B-AD4DC904545A}" type="pres">
      <dgm:prSet presAssocID="{56367EA0-3A4B-4181-9D89-08BD1AB217A6}" presName="parentText" presStyleLbl="node1" presStyleIdx="4" presStyleCnt="5" custLinFactY="68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C636D6-4502-4A15-A479-57110FE39A5B}" srcId="{145A560F-074D-400C-B673-8043FF5B96C6}" destId="{F4C9674B-54C8-491C-B5C4-3D888560AEC7}" srcOrd="1" destOrd="0" parTransId="{5D4664F6-29B1-4B43-A2FD-DBF6FFAB3030}" sibTransId="{51BA53CD-DF68-444E-9FB8-5BBB93E4518F}"/>
    <dgm:cxn modelId="{C9D86B57-9756-4401-9C68-61C6C3600C1B}" type="presOf" srcId="{56367EA0-3A4B-4181-9D89-08BD1AB217A6}" destId="{2F7DD554-02CD-4582-8C9B-AD4DC904545A}" srcOrd="0" destOrd="0" presId="urn:microsoft.com/office/officeart/2005/8/layout/vList2"/>
    <dgm:cxn modelId="{02DEC464-FA7E-4474-942F-D37FB07C2C8B}" type="presOf" srcId="{F4C9674B-54C8-491C-B5C4-3D888560AEC7}" destId="{CF590D08-1BF3-4348-AE24-7F25A4EE57E0}" srcOrd="0" destOrd="0" presId="urn:microsoft.com/office/officeart/2005/8/layout/vList2"/>
    <dgm:cxn modelId="{DE2E8DB4-D2AA-40CA-BFBA-945E499D377E}" srcId="{145A560F-074D-400C-B673-8043FF5B96C6}" destId="{C7A5608F-6754-4659-9BCD-E214591BE6D2}" srcOrd="2" destOrd="0" parTransId="{4B5A2D4B-C973-44DE-8E24-ACC6E3D33937}" sibTransId="{F17D29E9-0615-4D6E-9F69-1B222B5420A3}"/>
    <dgm:cxn modelId="{D0135B66-1527-45E3-98D3-EC018C2267C6}" type="presOf" srcId="{7ABD7D3F-3AEC-4359-86DE-383DFA3B862F}" destId="{BFDEBE21-0039-4291-9960-F085A078DC37}" srcOrd="0" destOrd="0" presId="urn:microsoft.com/office/officeart/2005/8/layout/vList2"/>
    <dgm:cxn modelId="{762AF4ED-2D27-459D-A015-60D3856AA542}" srcId="{145A560F-074D-400C-B673-8043FF5B96C6}" destId="{7ABD7D3F-3AEC-4359-86DE-383DFA3B862F}" srcOrd="0" destOrd="0" parTransId="{1C02A7FD-9A58-4974-B918-60FA5187B1A8}" sibTransId="{791C4853-373E-4A04-B6AB-29E1A01188B4}"/>
    <dgm:cxn modelId="{AE0B3C68-8378-42FB-AF64-D46E0EA29775}" type="presOf" srcId="{905A9780-4D87-4077-AB3A-64E4BED5BBE5}" destId="{8167D25C-0F5C-4476-9177-E0D79FA53A9C}" srcOrd="0" destOrd="0" presId="urn:microsoft.com/office/officeart/2005/8/layout/vList2"/>
    <dgm:cxn modelId="{DEA04C72-6AED-43DE-902A-2700A3895708}" srcId="{145A560F-074D-400C-B673-8043FF5B96C6}" destId="{56367EA0-3A4B-4181-9D89-08BD1AB217A6}" srcOrd="4" destOrd="0" parTransId="{451505B4-895D-4DE1-B1A9-B3164FCADB79}" sibTransId="{68ED2C7A-F10A-44DB-83AB-C21C9385E0EF}"/>
    <dgm:cxn modelId="{76C7A91F-D726-4B02-BF37-4A61A75D5BD9}" srcId="{145A560F-074D-400C-B673-8043FF5B96C6}" destId="{905A9780-4D87-4077-AB3A-64E4BED5BBE5}" srcOrd="3" destOrd="0" parTransId="{D7478444-446E-40C4-98B3-47F165BCDC51}" sibTransId="{1771DCC3-7C10-4FA1-8837-D0E03CA69A1D}"/>
    <dgm:cxn modelId="{4A97C7E7-149D-4C2E-B851-168F6132F147}" type="presOf" srcId="{145A560F-074D-400C-B673-8043FF5B96C6}" destId="{43A397F4-6DCF-45D6-A0B1-ED2E3282CCAB}" srcOrd="0" destOrd="0" presId="urn:microsoft.com/office/officeart/2005/8/layout/vList2"/>
    <dgm:cxn modelId="{E4C24F77-585B-4CB9-A81C-0BA856264801}" type="presOf" srcId="{C7A5608F-6754-4659-9BCD-E214591BE6D2}" destId="{E59B26C8-A5F5-463E-AB13-47085873D007}" srcOrd="0" destOrd="0" presId="urn:microsoft.com/office/officeart/2005/8/layout/vList2"/>
    <dgm:cxn modelId="{CB030528-1C1A-4BAB-8E8B-673ABA931F14}" type="presParOf" srcId="{43A397F4-6DCF-45D6-A0B1-ED2E3282CCAB}" destId="{BFDEBE21-0039-4291-9960-F085A078DC37}" srcOrd="0" destOrd="0" presId="urn:microsoft.com/office/officeart/2005/8/layout/vList2"/>
    <dgm:cxn modelId="{0C5B8C06-5DEE-4919-8EE7-C26E6A796C53}" type="presParOf" srcId="{43A397F4-6DCF-45D6-A0B1-ED2E3282CCAB}" destId="{866C6E3B-DA88-40B9-8F63-C9E35002C9BE}" srcOrd="1" destOrd="0" presId="urn:microsoft.com/office/officeart/2005/8/layout/vList2"/>
    <dgm:cxn modelId="{B7DB3DFB-DC3E-4B2A-B44B-AB202AB4CD36}" type="presParOf" srcId="{43A397F4-6DCF-45D6-A0B1-ED2E3282CCAB}" destId="{CF590D08-1BF3-4348-AE24-7F25A4EE57E0}" srcOrd="2" destOrd="0" presId="urn:microsoft.com/office/officeart/2005/8/layout/vList2"/>
    <dgm:cxn modelId="{E471995F-1628-4D31-97E7-AE90FFFC4590}" type="presParOf" srcId="{43A397F4-6DCF-45D6-A0B1-ED2E3282CCAB}" destId="{02E0E9AE-D91A-4FD3-BCB9-930B158978C4}" srcOrd="3" destOrd="0" presId="urn:microsoft.com/office/officeart/2005/8/layout/vList2"/>
    <dgm:cxn modelId="{7D838935-88D5-4D8D-8E86-A58CF4456A55}" type="presParOf" srcId="{43A397F4-6DCF-45D6-A0B1-ED2E3282CCAB}" destId="{E59B26C8-A5F5-463E-AB13-47085873D007}" srcOrd="4" destOrd="0" presId="urn:microsoft.com/office/officeart/2005/8/layout/vList2"/>
    <dgm:cxn modelId="{2C037923-5DDB-4ABB-8CA8-8940488A98C2}" type="presParOf" srcId="{43A397F4-6DCF-45D6-A0B1-ED2E3282CCAB}" destId="{F4AEFA72-FA93-4440-AA4F-535952DB3251}" srcOrd="5" destOrd="0" presId="urn:microsoft.com/office/officeart/2005/8/layout/vList2"/>
    <dgm:cxn modelId="{AD4203CF-61AB-4964-8C94-72EDFFB9EDFE}" type="presParOf" srcId="{43A397F4-6DCF-45D6-A0B1-ED2E3282CCAB}" destId="{8167D25C-0F5C-4476-9177-E0D79FA53A9C}" srcOrd="6" destOrd="0" presId="urn:microsoft.com/office/officeart/2005/8/layout/vList2"/>
    <dgm:cxn modelId="{E337D479-E0DD-42A3-B1A0-026193DFA7EE}" type="presParOf" srcId="{43A397F4-6DCF-45D6-A0B1-ED2E3282CCAB}" destId="{8A5F8162-4877-4D63-B10E-8DFA66AF1451}" srcOrd="7" destOrd="0" presId="urn:microsoft.com/office/officeart/2005/8/layout/vList2"/>
    <dgm:cxn modelId="{37E89802-5827-425C-A66B-6FA87F9729D1}" type="presParOf" srcId="{43A397F4-6DCF-45D6-A0B1-ED2E3282CCAB}" destId="{2F7DD554-02CD-4582-8C9B-AD4DC90454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FEED66-1C03-48C3-8CA2-0E40C124F7B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F1F2F20-7E6C-427B-9272-72C241D54211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en-US" sz="1800" dirty="0" smtClean="0"/>
            <a:t>Preventative &amp; corrective actions in the community</a:t>
          </a:r>
          <a:endParaRPr lang="en-US" sz="1800" dirty="0"/>
        </a:p>
      </dgm:t>
    </dgm:pt>
    <dgm:pt modelId="{A98DCD43-58E9-4107-ADAD-3C3D87329D96}" type="parTrans" cxnId="{7672FE3D-29F4-465D-BA74-2FDC7C85CE2E}">
      <dgm:prSet/>
      <dgm:spPr/>
      <dgm:t>
        <a:bodyPr/>
        <a:lstStyle/>
        <a:p>
          <a:endParaRPr lang="en-US" sz="3200"/>
        </a:p>
      </dgm:t>
    </dgm:pt>
    <dgm:pt modelId="{C8BC6AB8-1322-46C5-AE20-442F0723786E}" type="sibTrans" cxnId="{7672FE3D-29F4-465D-BA74-2FDC7C85CE2E}">
      <dgm:prSet/>
      <dgm:spPr/>
      <dgm:t>
        <a:bodyPr/>
        <a:lstStyle/>
        <a:p>
          <a:endParaRPr lang="en-US" sz="3200"/>
        </a:p>
      </dgm:t>
    </dgm:pt>
    <dgm:pt modelId="{C8770DF8-6CDD-42EA-A658-6B8BC8AB925B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en-US" sz="1800" dirty="0" smtClean="0"/>
            <a:t>How is the community involved</a:t>
          </a:r>
          <a:endParaRPr lang="en-US" sz="1800" dirty="0"/>
        </a:p>
      </dgm:t>
    </dgm:pt>
    <dgm:pt modelId="{9B47F0B1-A322-4591-BEAA-2EC5F27FB680}" type="parTrans" cxnId="{B4FD2CEA-DA58-457B-AF97-6EFAAB6B2988}">
      <dgm:prSet/>
      <dgm:spPr/>
      <dgm:t>
        <a:bodyPr/>
        <a:lstStyle/>
        <a:p>
          <a:endParaRPr lang="en-US"/>
        </a:p>
      </dgm:t>
    </dgm:pt>
    <dgm:pt modelId="{9E7291EF-F4A2-4752-96F4-6C76446032F5}" type="sibTrans" cxnId="{B4FD2CEA-DA58-457B-AF97-6EFAAB6B2988}">
      <dgm:prSet/>
      <dgm:spPr/>
      <dgm:t>
        <a:bodyPr/>
        <a:lstStyle/>
        <a:p>
          <a:endParaRPr lang="en-US"/>
        </a:p>
      </dgm:t>
    </dgm:pt>
    <dgm:pt modelId="{287DC069-CB0E-439D-BE8E-A580D8D4D676}">
      <dgm:prSet custT="1"/>
      <dgm:spPr>
        <a:solidFill>
          <a:srgbClr val="92D050"/>
        </a:solidFill>
      </dgm:spPr>
      <dgm:t>
        <a:bodyPr/>
        <a:lstStyle/>
        <a:p>
          <a:pPr algn="l" rtl="0"/>
          <a:r>
            <a:rPr lang="en-US" sz="1800" dirty="0" smtClean="0"/>
            <a:t>When will the community be engaged</a:t>
          </a:r>
          <a:endParaRPr lang="en-US" sz="1800" dirty="0"/>
        </a:p>
      </dgm:t>
    </dgm:pt>
    <dgm:pt modelId="{786ABF12-EDD2-4D32-A78B-E5DA099B875A}" type="parTrans" cxnId="{FF0B78E9-6046-4C28-A395-FB7610940A67}">
      <dgm:prSet/>
      <dgm:spPr/>
      <dgm:t>
        <a:bodyPr/>
        <a:lstStyle/>
        <a:p>
          <a:endParaRPr lang="en-US"/>
        </a:p>
      </dgm:t>
    </dgm:pt>
    <dgm:pt modelId="{BB699244-4F96-4F0D-8B21-F88F976EB30D}" type="sibTrans" cxnId="{FF0B78E9-6046-4C28-A395-FB7610940A67}">
      <dgm:prSet/>
      <dgm:spPr/>
      <dgm:t>
        <a:bodyPr/>
        <a:lstStyle/>
        <a:p>
          <a:endParaRPr lang="en-US"/>
        </a:p>
      </dgm:t>
    </dgm:pt>
    <dgm:pt modelId="{BFE84AE6-F6C8-418B-B9AD-075722F2BAA6}" type="pres">
      <dgm:prSet presAssocID="{32FEED66-1C03-48C3-8CA2-0E40C124F7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BB2AD6-41B1-499F-AE56-086DEA4D2741}" type="pres">
      <dgm:prSet presAssocID="{2F1F2F20-7E6C-427B-9272-72C241D54211}" presName="parentText" presStyleLbl="node1" presStyleIdx="0" presStyleCnt="3" custScaleY="166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21713-4048-4318-8BE9-9FE7F4256790}" type="pres">
      <dgm:prSet presAssocID="{C8BC6AB8-1322-46C5-AE20-442F0723786E}" presName="spacer" presStyleCnt="0"/>
      <dgm:spPr/>
    </dgm:pt>
    <dgm:pt modelId="{8DD55ADF-096C-4358-84A5-A722C3B44775}" type="pres">
      <dgm:prSet presAssocID="{C8770DF8-6CDD-42EA-A658-6B8BC8AB92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CC751-B91E-44DB-A751-B5D3B1117A29}" type="pres">
      <dgm:prSet presAssocID="{9E7291EF-F4A2-4752-96F4-6C76446032F5}" presName="spacer" presStyleCnt="0"/>
      <dgm:spPr/>
    </dgm:pt>
    <dgm:pt modelId="{5C177A58-6A06-4957-AE33-343683ABC24E}" type="pres">
      <dgm:prSet presAssocID="{287DC069-CB0E-439D-BE8E-A580D8D4D6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58E30-1C79-4664-AAB0-0C1AA73DB768}" type="presOf" srcId="{C8770DF8-6CDD-42EA-A658-6B8BC8AB925B}" destId="{8DD55ADF-096C-4358-84A5-A722C3B44775}" srcOrd="0" destOrd="0" presId="urn:microsoft.com/office/officeart/2005/8/layout/vList2"/>
    <dgm:cxn modelId="{7672FE3D-29F4-465D-BA74-2FDC7C85CE2E}" srcId="{32FEED66-1C03-48C3-8CA2-0E40C124F7BB}" destId="{2F1F2F20-7E6C-427B-9272-72C241D54211}" srcOrd="0" destOrd="0" parTransId="{A98DCD43-58E9-4107-ADAD-3C3D87329D96}" sibTransId="{C8BC6AB8-1322-46C5-AE20-442F0723786E}"/>
    <dgm:cxn modelId="{FF0B78E9-6046-4C28-A395-FB7610940A67}" srcId="{32FEED66-1C03-48C3-8CA2-0E40C124F7BB}" destId="{287DC069-CB0E-439D-BE8E-A580D8D4D676}" srcOrd="2" destOrd="0" parTransId="{786ABF12-EDD2-4D32-A78B-E5DA099B875A}" sibTransId="{BB699244-4F96-4F0D-8B21-F88F976EB30D}"/>
    <dgm:cxn modelId="{B4FD2CEA-DA58-457B-AF97-6EFAAB6B2988}" srcId="{32FEED66-1C03-48C3-8CA2-0E40C124F7BB}" destId="{C8770DF8-6CDD-42EA-A658-6B8BC8AB925B}" srcOrd="1" destOrd="0" parTransId="{9B47F0B1-A322-4591-BEAA-2EC5F27FB680}" sibTransId="{9E7291EF-F4A2-4752-96F4-6C76446032F5}"/>
    <dgm:cxn modelId="{B6B331A4-B8FC-4475-8716-A963E33AD4E7}" type="presOf" srcId="{32FEED66-1C03-48C3-8CA2-0E40C124F7BB}" destId="{BFE84AE6-F6C8-418B-B9AD-075722F2BAA6}" srcOrd="0" destOrd="0" presId="urn:microsoft.com/office/officeart/2005/8/layout/vList2"/>
    <dgm:cxn modelId="{06678F0B-1DA4-4817-BDB1-EB1C825AD4A9}" type="presOf" srcId="{287DC069-CB0E-439D-BE8E-A580D8D4D676}" destId="{5C177A58-6A06-4957-AE33-343683ABC24E}" srcOrd="0" destOrd="0" presId="urn:microsoft.com/office/officeart/2005/8/layout/vList2"/>
    <dgm:cxn modelId="{4ECCA0B5-4DA3-4EF6-BD67-B4EE00B54781}" type="presOf" srcId="{2F1F2F20-7E6C-427B-9272-72C241D54211}" destId="{4ABB2AD6-41B1-499F-AE56-086DEA4D2741}" srcOrd="0" destOrd="0" presId="urn:microsoft.com/office/officeart/2005/8/layout/vList2"/>
    <dgm:cxn modelId="{46B4F8E6-BCEF-44FD-B0B4-EE0D4088E452}" type="presParOf" srcId="{BFE84AE6-F6C8-418B-B9AD-075722F2BAA6}" destId="{4ABB2AD6-41B1-499F-AE56-086DEA4D2741}" srcOrd="0" destOrd="0" presId="urn:microsoft.com/office/officeart/2005/8/layout/vList2"/>
    <dgm:cxn modelId="{BF2452C2-D43C-4AE4-8F9F-E7DDE28DD1DB}" type="presParOf" srcId="{BFE84AE6-F6C8-418B-B9AD-075722F2BAA6}" destId="{67D21713-4048-4318-8BE9-9FE7F4256790}" srcOrd="1" destOrd="0" presId="urn:microsoft.com/office/officeart/2005/8/layout/vList2"/>
    <dgm:cxn modelId="{877E5FE2-4B78-4F57-850A-E8A33E88AEC8}" type="presParOf" srcId="{BFE84AE6-F6C8-418B-B9AD-075722F2BAA6}" destId="{8DD55ADF-096C-4358-84A5-A722C3B44775}" srcOrd="2" destOrd="0" presId="urn:microsoft.com/office/officeart/2005/8/layout/vList2"/>
    <dgm:cxn modelId="{78A0AB22-8DEB-43C1-AE70-CE5BBFBD084D}" type="presParOf" srcId="{BFE84AE6-F6C8-418B-B9AD-075722F2BAA6}" destId="{CC7CC751-B91E-44DB-A751-B5D3B1117A29}" srcOrd="3" destOrd="0" presId="urn:microsoft.com/office/officeart/2005/8/layout/vList2"/>
    <dgm:cxn modelId="{B92BC95E-E480-4B7A-9B19-6E6F1B904FBA}" type="presParOf" srcId="{BFE84AE6-F6C8-418B-B9AD-075722F2BAA6}" destId="{5C177A58-6A06-4957-AE33-343683ABC2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8263BD-77B0-4D34-838E-E78991A8F03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8AF6E43-7F9E-442D-9A30-AE99989ED3DB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Local  Economic Impact </a:t>
          </a:r>
          <a:endParaRPr lang="en-US" sz="1800" dirty="0"/>
        </a:p>
      </dgm:t>
    </dgm:pt>
    <dgm:pt modelId="{CF685D51-4075-4280-BB1E-8F3809E354F5}" type="parTrans" cxnId="{7BE18AEA-F8C1-4C8D-8C38-0A2167CCB6FC}">
      <dgm:prSet/>
      <dgm:spPr/>
      <dgm:t>
        <a:bodyPr/>
        <a:lstStyle/>
        <a:p>
          <a:endParaRPr lang="en-US" sz="2400"/>
        </a:p>
      </dgm:t>
    </dgm:pt>
    <dgm:pt modelId="{27B72878-1079-4804-9378-F35575D19959}" type="sibTrans" cxnId="{7BE18AEA-F8C1-4C8D-8C38-0A2167CCB6FC}">
      <dgm:prSet/>
      <dgm:spPr/>
      <dgm:t>
        <a:bodyPr/>
        <a:lstStyle/>
        <a:p>
          <a:endParaRPr lang="en-US" sz="2400"/>
        </a:p>
      </dgm:t>
    </dgm:pt>
    <dgm:pt modelId="{AFC96A2E-EA33-4498-83AA-106A52F19A1E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smtClean="0"/>
            <a:t>Taxes</a:t>
          </a:r>
          <a:endParaRPr lang="en-US" sz="1800"/>
        </a:p>
      </dgm:t>
    </dgm:pt>
    <dgm:pt modelId="{E46B3DB3-C84F-4F75-89E5-F99AF91F86CC}" type="parTrans" cxnId="{B45B6501-411D-4056-A438-C645E94303BF}">
      <dgm:prSet/>
      <dgm:spPr/>
      <dgm:t>
        <a:bodyPr/>
        <a:lstStyle/>
        <a:p>
          <a:endParaRPr lang="en-US" sz="2400"/>
        </a:p>
      </dgm:t>
    </dgm:pt>
    <dgm:pt modelId="{D16F59F7-9EA9-46BB-A000-469C69D41AE5}" type="sibTrans" cxnId="{B45B6501-411D-4056-A438-C645E94303BF}">
      <dgm:prSet/>
      <dgm:spPr/>
      <dgm:t>
        <a:bodyPr/>
        <a:lstStyle/>
        <a:p>
          <a:endParaRPr lang="en-US" sz="2400"/>
        </a:p>
      </dgm:t>
    </dgm:pt>
    <dgm:pt modelId="{4A3F9884-B95E-43C1-B74E-BCF6C923445A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smtClean="0"/>
            <a:t>Jobs</a:t>
          </a:r>
          <a:endParaRPr lang="en-US" sz="1800"/>
        </a:p>
      </dgm:t>
    </dgm:pt>
    <dgm:pt modelId="{7E3A6EAB-C9A5-443B-BF42-158657903B9B}" type="sibTrans" cxnId="{BFED50C5-DAB1-479D-92F8-0286D3266F22}">
      <dgm:prSet/>
      <dgm:spPr/>
      <dgm:t>
        <a:bodyPr/>
        <a:lstStyle/>
        <a:p>
          <a:endParaRPr lang="en-US" sz="2400"/>
        </a:p>
      </dgm:t>
    </dgm:pt>
    <dgm:pt modelId="{891A10A1-F496-47BC-A87E-DB8D0D771DD1}" type="parTrans" cxnId="{BFED50C5-DAB1-479D-92F8-0286D3266F22}">
      <dgm:prSet/>
      <dgm:spPr/>
      <dgm:t>
        <a:bodyPr/>
        <a:lstStyle/>
        <a:p>
          <a:endParaRPr lang="en-US" sz="2400"/>
        </a:p>
      </dgm:t>
    </dgm:pt>
    <dgm:pt modelId="{D6C306DF-22CD-4693-BE98-01240DF8C259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Camps</a:t>
          </a:r>
          <a:endParaRPr lang="en-US" sz="1800" dirty="0"/>
        </a:p>
      </dgm:t>
    </dgm:pt>
    <dgm:pt modelId="{98A06A8C-CF1F-45E0-B562-662D9C7A3D9B}" type="parTrans" cxnId="{CE2C3ACE-2F62-4017-9501-AE041CEDF9D1}">
      <dgm:prSet/>
      <dgm:spPr/>
      <dgm:t>
        <a:bodyPr/>
        <a:lstStyle/>
        <a:p>
          <a:endParaRPr lang="es-MX" sz="2400"/>
        </a:p>
      </dgm:t>
    </dgm:pt>
    <dgm:pt modelId="{6529C084-29FA-4945-97CF-BEBA5827361E}" type="sibTrans" cxnId="{CE2C3ACE-2F62-4017-9501-AE041CEDF9D1}">
      <dgm:prSet/>
      <dgm:spPr/>
      <dgm:t>
        <a:bodyPr/>
        <a:lstStyle/>
        <a:p>
          <a:endParaRPr lang="es-MX" sz="2400"/>
        </a:p>
      </dgm:t>
    </dgm:pt>
    <dgm:pt modelId="{4D568B34-ABC1-4B5F-9E66-7B2C1074B73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/>
            <a:t>Gas and Power supply &amp; prices</a:t>
          </a:r>
          <a:endParaRPr lang="en-US" sz="1800" dirty="0"/>
        </a:p>
      </dgm:t>
    </dgm:pt>
    <dgm:pt modelId="{9FCC3F35-C104-4FB8-B77A-A44EAB7EE096}" type="parTrans" cxnId="{32E9DB86-33FF-46DE-8229-48428C5EC622}">
      <dgm:prSet/>
      <dgm:spPr/>
      <dgm:t>
        <a:bodyPr/>
        <a:lstStyle/>
        <a:p>
          <a:endParaRPr lang="es-MX" sz="2400"/>
        </a:p>
      </dgm:t>
    </dgm:pt>
    <dgm:pt modelId="{A5EE3A5E-FCC4-445F-8CDB-807E1E9DCF37}" type="sibTrans" cxnId="{32E9DB86-33FF-46DE-8229-48428C5EC622}">
      <dgm:prSet/>
      <dgm:spPr/>
      <dgm:t>
        <a:bodyPr/>
        <a:lstStyle/>
        <a:p>
          <a:endParaRPr lang="es-MX" sz="2400"/>
        </a:p>
      </dgm:t>
    </dgm:pt>
    <dgm:pt modelId="{3EC5D0C2-EE5A-449B-BFE0-934D3E83EF42}" type="pres">
      <dgm:prSet presAssocID="{AA8263BD-77B0-4D34-838E-E78991A8F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B4852B-9B45-440E-9428-9E835AE555FD}" type="pres">
      <dgm:prSet presAssocID="{38AF6E43-7F9E-442D-9A30-AE99989ED3DB}" presName="parentText" presStyleLbl="node1" presStyleIdx="0" presStyleCnt="5" custScaleY="2473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23A9F-4713-4A4E-BA01-B6550D9024DA}" type="pres">
      <dgm:prSet presAssocID="{27B72878-1079-4804-9378-F35575D19959}" presName="spacer" presStyleCnt="0"/>
      <dgm:spPr/>
    </dgm:pt>
    <dgm:pt modelId="{6C1814B9-9A66-4520-807A-89901C96D837}" type="pres">
      <dgm:prSet presAssocID="{4A3F9884-B95E-43C1-B74E-BCF6C923445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0C6CB-9E43-490F-80E5-EECD218CA741}" type="pres">
      <dgm:prSet presAssocID="{7E3A6EAB-C9A5-443B-BF42-158657903B9B}" presName="spacer" presStyleCnt="0"/>
      <dgm:spPr/>
    </dgm:pt>
    <dgm:pt modelId="{A03AAEF4-A0FA-4876-B9A4-BBEB08214FB8}" type="pres">
      <dgm:prSet presAssocID="{AFC96A2E-EA33-4498-83AA-106A52F19A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CD91B-DF6B-4AE5-9C5A-A6E3585EE525}" type="pres">
      <dgm:prSet presAssocID="{D16F59F7-9EA9-46BB-A000-469C69D41AE5}" presName="spacer" presStyleCnt="0"/>
      <dgm:spPr/>
    </dgm:pt>
    <dgm:pt modelId="{1F125432-A6D7-4229-B491-66D1A3372359}" type="pres">
      <dgm:prSet presAssocID="{D6C306DF-22CD-4693-BE98-01240DF8C2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DD1293-64EF-4AF8-B64F-0F2481951EF5}" type="pres">
      <dgm:prSet presAssocID="{6529C084-29FA-4945-97CF-BEBA5827361E}" presName="spacer" presStyleCnt="0"/>
      <dgm:spPr/>
    </dgm:pt>
    <dgm:pt modelId="{203BDB27-575F-4C10-BAEC-F8CF30C5FC30}" type="pres">
      <dgm:prSet presAssocID="{4D568B34-ABC1-4B5F-9E66-7B2C1074B731}" presName="parentText" presStyleLbl="node1" presStyleIdx="4" presStyleCnt="5" custScaleY="9152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BE18AEA-F8C1-4C8D-8C38-0A2167CCB6FC}" srcId="{AA8263BD-77B0-4D34-838E-E78991A8F030}" destId="{38AF6E43-7F9E-442D-9A30-AE99989ED3DB}" srcOrd="0" destOrd="0" parTransId="{CF685D51-4075-4280-BB1E-8F3809E354F5}" sibTransId="{27B72878-1079-4804-9378-F35575D19959}"/>
    <dgm:cxn modelId="{32E9DB86-33FF-46DE-8229-48428C5EC622}" srcId="{AA8263BD-77B0-4D34-838E-E78991A8F030}" destId="{4D568B34-ABC1-4B5F-9E66-7B2C1074B731}" srcOrd="4" destOrd="0" parTransId="{9FCC3F35-C104-4FB8-B77A-A44EAB7EE096}" sibTransId="{A5EE3A5E-FCC4-445F-8CDB-807E1E9DCF37}"/>
    <dgm:cxn modelId="{B45B6501-411D-4056-A438-C645E94303BF}" srcId="{AA8263BD-77B0-4D34-838E-E78991A8F030}" destId="{AFC96A2E-EA33-4498-83AA-106A52F19A1E}" srcOrd="2" destOrd="0" parTransId="{E46B3DB3-C84F-4F75-89E5-F99AF91F86CC}" sibTransId="{D16F59F7-9EA9-46BB-A000-469C69D41AE5}"/>
    <dgm:cxn modelId="{CD23DA0F-BEEC-4985-8792-9D20F5EFA4D6}" type="presOf" srcId="{AA8263BD-77B0-4D34-838E-E78991A8F030}" destId="{3EC5D0C2-EE5A-449B-BFE0-934D3E83EF42}" srcOrd="0" destOrd="0" presId="urn:microsoft.com/office/officeart/2005/8/layout/vList2"/>
    <dgm:cxn modelId="{BFED50C5-DAB1-479D-92F8-0286D3266F22}" srcId="{AA8263BD-77B0-4D34-838E-E78991A8F030}" destId="{4A3F9884-B95E-43C1-B74E-BCF6C923445A}" srcOrd="1" destOrd="0" parTransId="{891A10A1-F496-47BC-A87E-DB8D0D771DD1}" sibTransId="{7E3A6EAB-C9A5-443B-BF42-158657903B9B}"/>
    <dgm:cxn modelId="{0DA2F410-2F80-4BA7-8FB7-0F7B0EDA872E}" type="presOf" srcId="{38AF6E43-7F9E-442D-9A30-AE99989ED3DB}" destId="{49B4852B-9B45-440E-9428-9E835AE555FD}" srcOrd="0" destOrd="0" presId="urn:microsoft.com/office/officeart/2005/8/layout/vList2"/>
    <dgm:cxn modelId="{9475945F-8E1C-45E8-BF0B-7F63DA86897F}" type="presOf" srcId="{4A3F9884-B95E-43C1-B74E-BCF6C923445A}" destId="{6C1814B9-9A66-4520-807A-89901C96D837}" srcOrd="0" destOrd="0" presId="urn:microsoft.com/office/officeart/2005/8/layout/vList2"/>
    <dgm:cxn modelId="{06E4CD5D-0061-4A71-BA6C-318280D5679E}" type="presOf" srcId="{4D568B34-ABC1-4B5F-9E66-7B2C1074B731}" destId="{203BDB27-575F-4C10-BAEC-F8CF30C5FC30}" srcOrd="0" destOrd="0" presId="urn:microsoft.com/office/officeart/2005/8/layout/vList2"/>
    <dgm:cxn modelId="{2D963E83-3995-4FC9-A491-54B851453427}" type="presOf" srcId="{AFC96A2E-EA33-4498-83AA-106A52F19A1E}" destId="{A03AAEF4-A0FA-4876-B9A4-BBEB08214FB8}" srcOrd="0" destOrd="0" presId="urn:microsoft.com/office/officeart/2005/8/layout/vList2"/>
    <dgm:cxn modelId="{CE2C3ACE-2F62-4017-9501-AE041CEDF9D1}" srcId="{AA8263BD-77B0-4D34-838E-E78991A8F030}" destId="{D6C306DF-22CD-4693-BE98-01240DF8C259}" srcOrd="3" destOrd="0" parTransId="{98A06A8C-CF1F-45E0-B562-662D9C7A3D9B}" sibTransId="{6529C084-29FA-4945-97CF-BEBA5827361E}"/>
    <dgm:cxn modelId="{8AAD8E5C-D1BA-400A-9A55-AC6BB56130B1}" type="presOf" srcId="{D6C306DF-22CD-4693-BE98-01240DF8C259}" destId="{1F125432-A6D7-4229-B491-66D1A3372359}" srcOrd="0" destOrd="0" presId="urn:microsoft.com/office/officeart/2005/8/layout/vList2"/>
    <dgm:cxn modelId="{402B55E0-F2B3-47BB-B0AE-715C6B0AAC7A}" type="presParOf" srcId="{3EC5D0C2-EE5A-449B-BFE0-934D3E83EF42}" destId="{49B4852B-9B45-440E-9428-9E835AE555FD}" srcOrd="0" destOrd="0" presId="urn:microsoft.com/office/officeart/2005/8/layout/vList2"/>
    <dgm:cxn modelId="{BFAA8CF1-F1B1-4652-9035-467508AE322C}" type="presParOf" srcId="{3EC5D0C2-EE5A-449B-BFE0-934D3E83EF42}" destId="{BBF23A9F-4713-4A4E-BA01-B6550D9024DA}" srcOrd="1" destOrd="0" presId="urn:microsoft.com/office/officeart/2005/8/layout/vList2"/>
    <dgm:cxn modelId="{696C53DD-12F0-4B85-A42D-32C9845A17A2}" type="presParOf" srcId="{3EC5D0C2-EE5A-449B-BFE0-934D3E83EF42}" destId="{6C1814B9-9A66-4520-807A-89901C96D837}" srcOrd="2" destOrd="0" presId="urn:microsoft.com/office/officeart/2005/8/layout/vList2"/>
    <dgm:cxn modelId="{58AD4970-3B24-4214-B6BB-B703F5092D08}" type="presParOf" srcId="{3EC5D0C2-EE5A-449B-BFE0-934D3E83EF42}" destId="{0F30C6CB-9E43-490F-80E5-EECD218CA741}" srcOrd="3" destOrd="0" presId="urn:microsoft.com/office/officeart/2005/8/layout/vList2"/>
    <dgm:cxn modelId="{97D6BA15-73F4-465F-89DD-8D4A1E65FE84}" type="presParOf" srcId="{3EC5D0C2-EE5A-449B-BFE0-934D3E83EF42}" destId="{A03AAEF4-A0FA-4876-B9A4-BBEB08214FB8}" srcOrd="4" destOrd="0" presId="urn:microsoft.com/office/officeart/2005/8/layout/vList2"/>
    <dgm:cxn modelId="{CB759FC3-E214-4D6D-A596-2447ED4CE4B9}" type="presParOf" srcId="{3EC5D0C2-EE5A-449B-BFE0-934D3E83EF42}" destId="{A5ACD91B-DF6B-4AE5-9C5A-A6E3585EE525}" srcOrd="5" destOrd="0" presId="urn:microsoft.com/office/officeart/2005/8/layout/vList2"/>
    <dgm:cxn modelId="{6AF3A2F8-EA53-4705-BDD9-56D3D4A5FF4A}" type="presParOf" srcId="{3EC5D0C2-EE5A-449B-BFE0-934D3E83EF42}" destId="{1F125432-A6D7-4229-B491-66D1A3372359}" srcOrd="6" destOrd="0" presId="urn:microsoft.com/office/officeart/2005/8/layout/vList2"/>
    <dgm:cxn modelId="{E84BD4CA-AB1C-499E-BCEF-C3745C62128D}" type="presParOf" srcId="{3EC5D0C2-EE5A-449B-BFE0-934D3E83EF42}" destId="{DADD1293-64EF-4AF8-B64F-0F2481951EF5}" srcOrd="7" destOrd="0" presId="urn:microsoft.com/office/officeart/2005/8/layout/vList2"/>
    <dgm:cxn modelId="{2CAE8427-E775-486A-8BAA-165E4912AC3E}" type="presParOf" srcId="{3EC5D0C2-EE5A-449B-BFE0-934D3E83EF42}" destId="{203BDB27-575F-4C10-BAEC-F8CF30C5FC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FB0D8B-2618-4508-B435-9A3FA557C81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EC2C446-5D7B-4F9F-8711-6BF19BD79140}">
      <dgm:prSet phldrT="[Text]" custT="1"/>
      <dgm:spPr>
        <a:solidFill>
          <a:srgbClr val="003893"/>
        </a:solidFill>
        <a:ln>
          <a:solidFill>
            <a:srgbClr val="003893"/>
          </a:solidFill>
        </a:ln>
      </dgm:spPr>
      <dgm:t>
        <a:bodyPr/>
        <a:lstStyle/>
        <a:p>
          <a:r>
            <a:rPr lang="en-CA" sz="1600" b="1" dirty="0" smtClean="0">
              <a:latin typeface="Arial" pitchFamily="34" charset="0"/>
              <a:cs typeface="Arial" pitchFamily="34" charset="0"/>
            </a:rPr>
            <a:t>Northern Ontario</a:t>
          </a:r>
          <a:endParaRPr lang="fr-CA" sz="1600" b="1" dirty="0">
            <a:latin typeface="Arial" pitchFamily="34" charset="0"/>
            <a:cs typeface="Arial" pitchFamily="34" charset="0"/>
          </a:endParaRPr>
        </a:p>
      </dgm:t>
    </dgm:pt>
    <dgm:pt modelId="{F09B19F2-42C8-4131-890E-B3B814629BAA}" type="parTrans" cxnId="{2C311BF7-0D3E-47FC-8473-41065B826102}">
      <dgm:prSet/>
      <dgm:spPr/>
      <dgm:t>
        <a:bodyPr/>
        <a:lstStyle/>
        <a:p>
          <a:endParaRPr lang="fr-CA"/>
        </a:p>
      </dgm:t>
    </dgm:pt>
    <dgm:pt modelId="{AAB4FF13-61C2-442A-9695-4C04955B8C2D}" type="sibTrans" cxnId="{2C311BF7-0D3E-47FC-8473-41065B826102}">
      <dgm:prSet/>
      <dgm:spPr/>
      <dgm:t>
        <a:bodyPr/>
        <a:lstStyle/>
        <a:p>
          <a:endParaRPr lang="fr-CA"/>
        </a:p>
      </dgm:t>
    </dgm:pt>
    <dgm:pt modelId="{2A4A60AD-DC96-43EA-8EEC-9FB33D58A799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familiarizing stakeholders with control centre operations &amp; incident response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99823FC1-3139-467B-B468-CAB51C9BCC45}" type="parTrans" cxnId="{4B9A964D-0366-467F-8571-96BE3BFE74AD}">
      <dgm:prSet/>
      <dgm:spPr/>
      <dgm:t>
        <a:bodyPr/>
        <a:lstStyle/>
        <a:p>
          <a:endParaRPr lang="fr-CA"/>
        </a:p>
      </dgm:t>
    </dgm:pt>
    <dgm:pt modelId="{218E99D8-979D-4256-B1B9-79177AEB211D}" type="sibTrans" cxnId="{4B9A964D-0366-467F-8571-96BE3BFE74AD}">
      <dgm:prSet/>
      <dgm:spPr/>
      <dgm:t>
        <a:bodyPr/>
        <a:lstStyle/>
        <a:p>
          <a:endParaRPr lang="fr-CA"/>
        </a:p>
      </dgm:t>
    </dgm:pt>
    <dgm:pt modelId="{03AEBB7C-D674-4F27-B734-6854743C27DD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concerns regarding communications systems/ability to report and respond to incidents in Northern Ontario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97AF98FC-2FB9-4061-BDCC-C5A18CF88302}" type="parTrans" cxnId="{8F723366-9676-4E5C-B622-CFF68109F8B5}">
      <dgm:prSet/>
      <dgm:spPr/>
      <dgm:t>
        <a:bodyPr/>
        <a:lstStyle/>
        <a:p>
          <a:endParaRPr lang="fr-CA"/>
        </a:p>
      </dgm:t>
    </dgm:pt>
    <dgm:pt modelId="{5F15CC7E-4930-49E8-8DBF-E159137A8CD0}" type="sibTrans" cxnId="{8F723366-9676-4E5C-B622-CFF68109F8B5}">
      <dgm:prSet/>
      <dgm:spPr/>
      <dgm:t>
        <a:bodyPr/>
        <a:lstStyle/>
        <a:p>
          <a:endParaRPr lang="fr-CA"/>
        </a:p>
      </dgm:t>
    </dgm:pt>
    <dgm:pt modelId="{7C37EA01-46B0-43D8-A37D-9A68517DC795}">
      <dgm:prSet phldrT="[Text]" custT="1"/>
      <dgm:spPr>
        <a:solidFill>
          <a:srgbClr val="003893"/>
        </a:solidFill>
        <a:ln>
          <a:solidFill>
            <a:srgbClr val="003893"/>
          </a:solidFill>
        </a:ln>
      </dgm:spPr>
      <dgm:t>
        <a:bodyPr/>
        <a:lstStyle/>
        <a:p>
          <a:r>
            <a:rPr lang="en-CA" sz="1600" b="1" dirty="0" smtClean="0">
              <a:latin typeface="Arial" pitchFamily="34" charset="0"/>
              <a:cs typeface="Arial" pitchFamily="34" charset="0"/>
            </a:rPr>
            <a:t>Ottawa &amp; Valley</a:t>
          </a:r>
          <a:endParaRPr lang="fr-CA" sz="1600" b="1" dirty="0">
            <a:latin typeface="Arial" pitchFamily="34" charset="0"/>
            <a:cs typeface="Arial" pitchFamily="34" charset="0"/>
          </a:endParaRPr>
        </a:p>
      </dgm:t>
    </dgm:pt>
    <dgm:pt modelId="{9F8B558E-7315-4855-ACA3-9B5C09610A7C}" type="parTrans" cxnId="{941FA922-DEDF-453A-BDE0-02D775181591}">
      <dgm:prSet/>
      <dgm:spPr/>
      <dgm:t>
        <a:bodyPr/>
        <a:lstStyle/>
        <a:p>
          <a:endParaRPr lang="fr-CA"/>
        </a:p>
      </dgm:t>
    </dgm:pt>
    <dgm:pt modelId="{75A732BD-EC2D-4B6A-BC09-D1B19AE04EC0}" type="sibTrans" cxnId="{941FA922-DEDF-453A-BDE0-02D775181591}">
      <dgm:prSet/>
      <dgm:spPr/>
      <dgm:t>
        <a:bodyPr/>
        <a:lstStyle/>
        <a:p>
          <a:endParaRPr lang="fr-CA"/>
        </a:p>
      </dgm:t>
    </dgm:pt>
    <dgm:pt modelId="{00E6F730-2329-4CEF-A31F-45219C05C624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developing mitigation risks in relation to seismic activity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5A496D62-3875-4772-9B66-A646114F7F72}" type="parTrans" cxnId="{EE4F2AEF-B1EE-4D80-81C1-C120772F5CB8}">
      <dgm:prSet/>
      <dgm:spPr/>
      <dgm:t>
        <a:bodyPr/>
        <a:lstStyle/>
        <a:p>
          <a:endParaRPr lang="fr-CA"/>
        </a:p>
      </dgm:t>
    </dgm:pt>
    <dgm:pt modelId="{8E09C584-1E4B-4FC2-90AB-5F8248F81BFD}" type="sibTrans" cxnId="{EE4F2AEF-B1EE-4D80-81C1-C120772F5CB8}">
      <dgm:prSet/>
      <dgm:spPr/>
      <dgm:t>
        <a:bodyPr/>
        <a:lstStyle/>
        <a:p>
          <a:endParaRPr lang="fr-CA"/>
        </a:p>
      </dgm:t>
    </dgm:pt>
    <dgm:pt modelId="{5D05024C-B409-4C5C-BD34-3D4EC853CF0A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report to Council by the Fire Chief of the Municipality of North Grenville commending TransCanada for early engagement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A8DAFC47-E6C2-4F3E-8EFB-9275A7344526}" type="parTrans" cxnId="{5281B688-4387-4542-A218-9715324461ED}">
      <dgm:prSet/>
      <dgm:spPr/>
      <dgm:t>
        <a:bodyPr/>
        <a:lstStyle/>
        <a:p>
          <a:endParaRPr lang="fr-CA"/>
        </a:p>
      </dgm:t>
    </dgm:pt>
    <dgm:pt modelId="{FA8B430F-75B3-44AE-AE5B-697278A17165}" type="sibTrans" cxnId="{5281B688-4387-4542-A218-9715324461ED}">
      <dgm:prSet/>
      <dgm:spPr/>
      <dgm:t>
        <a:bodyPr/>
        <a:lstStyle/>
        <a:p>
          <a:endParaRPr lang="fr-CA"/>
        </a:p>
      </dgm:t>
    </dgm:pt>
    <dgm:pt modelId="{EDBB7569-171D-4330-B468-392456230A4D}">
      <dgm:prSet phldrT="[Text]" custT="1"/>
      <dgm:spPr>
        <a:solidFill>
          <a:srgbClr val="003893"/>
        </a:solidFill>
        <a:ln>
          <a:solidFill>
            <a:srgbClr val="003893"/>
          </a:solidFill>
        </a:ln>
      </dgm:spPr>
      <dgm:t>
        <a:bodyPr/>
        <a:lstStyle/>
        <a:p>
          <a:r>
            <a:rPr lang="en-CA" sz="1600" b="1" dirty="0" smtClean="0">
              <a:latin typeface="Arial" pitchFamily="34" charset="0"/>
              <a:cs typeface="Arial" pitchFamily="34" charset="0"/>
            </a:rPr>
            <a:t>New Build</a:t>
          </a:r>
          <a:endParaRPr lang="fr-CA" sz="1600" b="1" dirty="0">
            <a:latin typeface="Arial" pitchFamily="34" charset="0"/>
            <a:cs typeface="Arial" pitchFamily="34" charset="0"/>
          </a:endParaRPr>
        </a:p>
      </dgm:t>
    </dgm:pt>
    <dgm:pt modelId="{D0670630-BFBF-448A-B352-2C40DB4C0565}" type="parTrans" cxnId="{51630DA5-3221-4E37-A38C-720789C6061A}">
      <dgm:prSet/>
      <dgm:spPr/>
      <dgm:t>
        <a:bodyPr/>
        <a:lstStyle/>
        <a:p>
          <a:endParaRPr lang="fr-CA"/>
        </a:p>
      </dgm:t>
    </dgm:pt>
    <dgm:pt modelId="{F7B9DE66-A392-401F-B8B8-B0CC2DD91F0A}" type="sibTrans" cxnId="{51630DA5-3221-4E37-A38C-720789C6061A}">
      <dgm:prSet/>
      <dgm:spPr/>
      <dgm:t>
        <a:bodyPr/>
        <a:lstStyle/>
        <a:p>
          <a:endParaRPr lang="fr-CA"/>
        </a:p>
      </dgm:t>
    </dgm:pt>
    <dgm:pt modelId="{D662924C-68F5-4B07-B0C1-CC6D20047630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suggested follow-up meeting with County-wide EMR group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1659B7FC-CBE9-4D4F-8959-753407CBC6C5}" type="parTrans" cxnId="{2F7042A7-0F7A-4C8A-9CDE-3A15D921B756}">
      <dgm:prSet/>
      <dgm:spPr/>
      <dgm:t>
        <a:bodyPr/>
        <a:lstStyle/>
        <a:p>
          <a:endParaRPr lang="fr-CA"/>
        </a:p>
      </dgm:t>
    </dgm:pt>
    <dgm:pt modelId="{E593E10E-8635-4D9E-BEA8-15CCAB13089F}" type="sibTrans" cxnId="{2F7042A7-0F7A-4C8A-9CDE-3A15D921B756}">
      <dgm:prSet/>
      <dgm:spPr/>
      <dgm:t>
        <a:bodyPr/>
        <a:lstStyle/>
        <a:p>
          <a:endParaRPr lang="fr-CA"/>
        </a:p>
      </dgm:t>
    </dgm:pt>
    <dgm:pt modelId="{D16985B8-59F6-4F5F-8645-AD90EB756559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outreach to local contractors for emergency response services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B5D265C5-D878-4AA8-B79C-D93CBB9F175C}" type="parTrans" cxnId="{6F54106E-971A-4292-816E-CD7B56597931}">
      <dgm:prSet/>
      <dgm:spPr/>
      <dgm:t>
        <a:bodyPr/>
        <a:lstStyle/>
        <a:p>
          <a:endParaRPr lang="fr-CA"/>
        </a:p>
      </dgm:t>
    </dgm:pt>
    <dgm:pt modelId="{DE03AF6F-0909-49A5-B825-2780AFB36C51}" type="sibTrans" cxnId="{6F54106E-971A-4292-816E-CD7B56597931}">
      <dgm:prSet/>
      <dgm:spPr/>
      <dgm:t>
        <a:bodyPr/>
        <a:lstStyle/>
        <a:p>
          <a:endParaRPr lang="fr-CA"/>
        </a:p>
      </dgm:t>
    </dgm:pt>
    <dgm:pt modelId="{449B5216-BEF1-43C9-999E-D5565BC21C6C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Developing mitigation risks in relation to forest fires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2F40519E-4173-4320-9541-01661D0985C0}" type="parTrans" cxnId="{5F452A89-3E90-4CE3-8B3B-CAB74DD1959A}">
      <dgm:prSet/>
      <dgm:spPr/>
      <dgm:t>
        <a:bodyPr/>
        <a:lstStyle/>
        <a:p>
          <a:endParaRPr lang="fr-CA"/>
        </a:p>
      </dgm:t>
    </dgm:pt>
    <dgm:pt modelId="{CEA6C159-B4DB-414B-B9D0-421B516E9E61}" type="sibTrans" cxnId="{5F452A89-3E90-4CE3-8B3B-CAB74DD1959A}">
      <dgm:prSet/>
      <dgm:spPr/>
      <dgm:t>
        <a:bodyPr/>
        <a:lstStyle/>
        <a:p>
          <a:endParaRPr lang="fr-CA"/>
        </a:p>
      </dgm:t>
    </dgm:pt>
    <dgm:pt modelId="{C61509E9-36EB-4E42-9088-D6B760AC1A0D}">
      <dgm:prSet phldrT="[Text]" custT="1"/>
      <dgm:spPr/>
      <dgm:t>
        <a:bodyPr/>
        <a:lstStyle/>
        <a:p>
          <a:r>
            <a:rPr lang="en-CA" sz="1400" dirty="0" smtClean="0">
              <a:latin typeface="Arial" pitchFamily="34" charset="0"/>
              <a:cs typeface="Arial" pitchFamily="34" charset="0"/>
            </a:rPr>
            <a:t>proposed follow-up meeting to discuss pipeline integrity</a:t>
          </a:r>
          <a:endParaRPr lang="fr-CA" sz="1400" dirty="0">
            <a:latin typeface="Arial" pitchFamily="34" charset="0"/>
            <a:cs typeface="Arial" pitchFamily="34" charset="0"/>
          </a:endParaRPr>
        </a:p>
      </dgm:t>
    </dgm:pt>
    <dgm:pt modelId="{C47865BA-432E-407D-A4F7-82344CC871FF}" type="parTrans" cxnId="{06FC4D5D-A18E-42BC-B077-4582968F1259}">
      <dgm:prSet/>
      <dgm:spPr/>
      <dgm:t>
        <a:bodyPr/>
        <a:lstStyle/>
        <a:p>
          <a:endParaRPr lang="fr-CA"/>
        </a:p>
      </dgm:t>
    </dgm:pt>
    <dgm:pt modelId="{3B81F0D3-2F23-4D90-B544-E41CCF85FAF5}" type="sibTrans" cxnId="{06FC4D5D-A18E-42BC-B077-4582968F1259}">
      <dgm:prSet/>
      <dgm:spPr/>
      <dgm:t>
        <a:bodyPr/>
        <a:lstStyle/>
        <a:p>
          <a:endParaRPr lang="fr-CA"/>
        </a:p>
      </dgm:t>
    </dgm:pt>
    <dgm:pt modelId="{596DFEA3-9250-4E83-A7DE-C68AFCF7CAF7}" type="pres">
      <dgm:prSet presAssocID="{A5FB0D8B-2618-4508-B435-9A3FA557C8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14B508E-1673-4799-9687-F27DBBA9C7F3}" type="pres">
      <dgm:prSet presAssocID="{5EC2C446-5D7B-4F9F-8711-6BF19BD79140}" presName="composite" presStyleCnt="0"/>
      <dgm:spPr/>
    </dgm:pt>
    <dgm:pt modelId="{0F963094-9B3C-4515-A93B-EBFF49AA049A}" type="pres">
      <dgm:prSet presAssocID="{5EC2C446-5D7B-4F9F-8711-6BF19BD79140}" presName="parTx" presStyleLbl="alignNode1" presStyleIdx="0" presStyleCnt="3" custLinFactNeighborX="-103" custLinFactNeighborY="-2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D979476-F75D-4272-AC96-CEAA20634FAB}" type="pres">
      <dgm:prSet presAssocID="{5EC2C446-5D7B-4F9F-8711-6BF19BD7914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324883D-98BE-4206-92CF-0D0F6A4083C4}" type="pres">
      <dgm:prSet presAssocID="{AAB4FF13-61C2-442A-9695-4C04955B8C2D}" presName="space" presStyleCnt="0"/>
      <dgm:spPr/>
    </dgm:pt>
    <dgm:pt modelId="{A59B9F69-9CF4-477E-B6FD-4F5CCC30F90D}" type="pres">
      <dgm:prSet presAssocID="{7C37EA01-46B0-43D8-A37D-9A68517DC795}" presName="composite" presStyleCnt="0"/>
      <dgm:spPr/>
    </dgm:pt>
    <dgm:pt modelId="{B5AA538D-3DD3-47F7-962C-6324DEF55F24}" type="pres">
      <dgm:prSet presAssocID="{7C37EA01-46B0-43D8-A37D-9A68517DC795}" presName="parTx" presStyleLbl="alignNode1" presStyleIdx="1" presStyleCnt="3" custLinFactNeighborX="318" custLinFactNeighborY="-2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B723532-52A5-422D-8994-79581451888C}" type="pres">
      <dgm:prSet presAssocID="{7C37EA01-46B0-43D8-A37D-9A68517DC79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9CE3A9B-AF0B-4119-A5F3-203BDE64A1E9}" type="pres">
      <dgm:prSet presAssocID="{75A732BD-EC2D-4B6A-BC09-D1B19AE04EC0}" presName="space" presStyleCnt="0"/>
      <dgm:spPr/>
    </dgm:pt>
    <dgm:pt modelId="{F7EC8406-CCAC-49B4-94E9-CE1B111613DF}" type="pres">
      <dgm:prSet presAssocID="{EDBB7569-171D-4330-B468-392456230A4D}" presName="composite" presStyleCnt="0"/>
      <dgm:spPr/>
    </dgm:pt>
    <dgm:pt modelId="{E147C874-56B3-4A61-AF94-3C38F9AE876A}" type="pres">
      <dgm:prSet presAssocID="{EDBB7569-171D-4330-B468-392456230A4D}" presName="parTx" presStyleLbl="alignNode1" presStyleIdx="2" presStyleCnt="3" custLinFactNeighborX="738" custLinFactNeighborY="-22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6567B57-AD1A-4E26-AA3F-E43621049816}" type="pres">
      <dgm:prSet presAssocID="{EDBB7569-171D-4330-B468-392456230A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F723366-9676-4E5C-B622-CFF68109F8B5}" srcId="{5EC2C446-5D7B-4F9F-8711-6BF19BD79140}" destId="{03AEBB7C-D674-4F27-B734-6854743C27DD}" srcOrd="1" destOrd="0" parTransId="{97AF98FC-2FB9-4061-BDCC-C5A18CF88302}" sibTransId="{5F15CC7E-4930-49E8-8DBF-E159137A8CD0}"/>
    <dgm:cxn modelId="{7F166717-5015-4A6C-AA4A-32036CE78DAB}" type="presOf" srcId="{2A4A60AD-DC96-43EA-8EEC-9FB33D58A799}" destId="{DD979476-F75D-4272-AC96-CEAA20634FAB}" srcOrd="0" destOrd="0" presId="urn:microsoft.com/office/officeart/2005/8/layout/hList1"/>
    <dgm:cxn modelId="{4B9A964D-0366-467F-8571-96BE3BFE74AD}" srcId="{5EC2C446-5D7B-4F9F-8711-6BF19BD79140}" destId="{2A4A60AD-DC96-43EA-8EEC-9FB33D58A799}" srcOrd="0" destOrd="0" parTransId="{99823FC1-3139-467B-B468-CAB51C9BCC45}" sibTransId="{218E99D8-979D-4256-B1B9-79177AEB211D}"/>
    <dgm:cxn modelId="{F15EBD30-E48B-45C3-8B6C-FD2615E26E34}" type="presOf" srcId="{449B5216-BEF1-43C9-999E-D5565BC21C6C}" destId="{DD979476-F75D-4272-AC96-CEAA20634FAB}" srcOrd="0" destOrd="2" presId="urn:microsoft.com/office/officeart/2005/8/layout/hList1"/>
    <dgm:cxn modelId="{941FA922-DEDF-453A-BDE0-02D775181591}" srcId="{A5FB0D8B-2618-4508-B435-9A3FA557C811}" destId="{7C37EA01-46B0-43D8-A37D-9A68517DC795}" srcOrd="1" destOrd="0" parTransId="{9F8B558E-7315-4855-ACA3-9B5C09610A7C}" sibTransId="{75A732BD-EC2D-4B6A-BC09-D1B19AE04EC0}"/>
    <dgm:cxn modelId="{5CD0DA8A-4718-43D8-AEDC-936E6C0F2883}" type="presOf" srcId="{00E6F730-2329-4CEF-A31F-45219C05C624}" destId="{CB723532-52A5-422D-8994-79581451888C}" srcOrd="0" destOrd="0" presId="urn:microsoft.com/office/officeart/2005/8/layout/hList1"/>
    <dgm:cxn modelId="{441D3AAC-CCDB-4B3B-A397-6821689E482C}" type="presOf" srcId="{D662924C-68F5-4B07-B0C1-CC6D20047630}" destId="{A6567B57-AD1A-4E26-AA3F-E43621049816}" srcOrd="0" destOrd="0" presId="urn:microsoft.com/office/officeart/2005/8/layout/hList1"/>
    <dgm:cxn modelId="{51630DA5-3221-4E37-A38C-720789C6061A}" srcId="{A5FB0D8B-2618-4508-B435-9A3FA557C811}" destId="{EDBB7569-171D-4330-B468-392456230A4D}" srcOrd="2" destOrd="0" parTransId="{D0670630-BFBF-448A-B352-2C40DB4C0565}" sibTransId="{F7B9DE66-A392-401F-B8B8-B0CC2DD91F0A}"/>
    <dgm:cxn modelId="{5281B688-4387-4542-A218-9715324461ED}" srcId="{7C37EA01-46B0-43D8-A37D-9A68517DC795}" destId="{5D05024C-B409-4C5C-BD34-3D4EC853CF0A}" srcOrd="1" destOrd="0" parTransId="{A8DAFC47-E6C2-4F3E-8EFB-9275A7344526}" sibTransId="{FA8B430F-75B3-44AE-AE5B-697278A17165}"/>
    <dgm:cxn modelId="{93727F05-B5D1-460E-ACE6-1675A89F9729}" type="presOf" srcId="{D16985B8-59F6-4F5F-8645-AD90EB756559}" destId="{A6567B57-AD1A-4E26-AA3F-E43621049816}" srcOrd="0" destOrd="1" presId="urn:microsoft.com/office/officeart/2005/8/layout/hList1"/>
    <dgm:cxn modelId="{2F7042A7-0F7A-4C8A-9CDE-3A15D921B756}" srcId="{EDBB7569-171D-4330-B468-392456230A4D}" destId="{D662924C-68F5-4B07-B0C1-CC6D20047630}" srcOrd="0" destOrd="0" parTransId="{1659B7FC-CBE9-4D4F-8959-753407CBC6C5}" sibTransId="{E593E10E-8635-4D9E-BEA8-15CCAB13089F}"/>
    <dgm:cxn modelId="{346BD3D9-231C-46F7-A37D-8890BBDDBA3B}" type="presOf" srcId="{5EC2C446-5D7B-4F9F-8711-6BF19BD79140}" destId="{0F963094-9B3C-4515-A93B-EBFF49AA049A}" srcOrd="0" destOrd="0" presId="urn:microsoft.com/office/officeart/2005/8/layout/hList1"/>
    <dgm:cxn modelId="{9CEE7E8D-66ED-45CC-84EE-DF50EF52A2A3}" type="presOf" srcId="{5D05024C-B409-4C5C-BD34-3D4EC853CF0A}" destId="{CB723532-52A5-422D-8994-79581451888C}" srcOrd="0" destOrd="1" presId="urn:microsoft.com/office/officeart/2005/8/layout/hList1"/>
    <dgm:cxn modelId="{ABCEB1EF-928D-47B0-9B49-C592243C5AA3}" type="presOf" srcId="{EDBB7569-171D-4330-B468-392456230A4D}" destId="{E147C874-56B3-4A61-AF94-3C38F9AE876A}" srcOrd="0" destOrd="0" presId="urn:microsoft.com/office/officeart/2005/8/layout/hList1"/>
    <dgm:cxn modelId="{EE4F2AEF-B1EE-4D80-81C1-C120772F5CB8}" srcId="{7C37EA01-46B0-43D8-A37D-9A68517DC795}" destId="{00E6F730-2329-4CEF-A31F-45219C05C624}" srcOrd="0" destOrd="0" parTransId="{5A496D62-3875-4772-9B66-A646114F7F72}" sibTransId="{8E09C584-1E4B-4FC2-90AB-5F8248F81BFD}"/>
    <dgm:cxn modelId="{2C311BF7-0D3E-47FC-8473-41065B826102}" srcId="{A5FB0D8B-2618-4508-B435-9A3FA557C811}" destId="{5EC2C446-5D7B-4F9F-8711-6BF19BD79140}" srcOrd="0" destOrd="0" parTransId="{F09B19F2-42C8-4131-890E-B3B814629BAA}" sibTransId="{AAB4FF13-61C2-442A-9695-4C04955B8C2D}"/>
    <dgm:cxn modelId="{313BBB5E-B53B-4CC8-8384-AF0261ADA615}" type="presOf" srcId="{03AEBB7C-D674-4F27-B734-6854743C27DD}" destId="{DD979476-F75D-4272-AC96-CEAA20634FAB}" srcOrd="0" destOrd="1" presId="urn:microsoft.com/office/officeart/2005/8/layout/hList1"/>
    <dgm:cxn modelId="{9AB57E43-B36B-4E7E-8CD9-ADB5837D1EC3}" type="presOf" srcId="{C61509E9-36EB-4E42-9088-D6B760AC1A0D}" destId="{CB723532-52A5-422D-8994-79581451888C}" srcOrd="0" destOrd="2" presId="urn:microsoft.com/office/officeart/2005/8/layout/hList1"/>
    <dgm:cxn modelId="{06FC4D5D-A18E-42BC-B077-4582968F1259}" srcId="{7C37EA01-46B0-43D8-A37D-9A68517DC795}" destId="{C61509E9-36EB-4E42-9088-D6B760AC1A0D}" srcOrd="2" destOrd="0" parTransId="{C47865BA-432E-407D-A4F7-82344CC871FF}" sibTransId="{3B81F0D3-2F23-4D90-B544-E41CCF85FAF5}"/>
    <dgm:cxn modelId="{C06C02F4-E2B4-4CCD-9D6B-E7DF9F315D4C}" type="presOf" srcId="{7C37EA01-46B0-43D8-A37D-9A68517DC795}" destId="{B5AA538D-3DD3-47F7-962C-6324DEF55F24}" srcOrd="0" destOrd="0" presId="urn:microsoft.com/office/officeart/2005/8/layout/hList1"/>
    <dgm:cxn modelId="{6F54106E-971A-4292-816E-CD7B56597931}" srcId="{EDBB7569-171D-4330-B468-392456230A4D}" destId="{D16985B8-59F6-4F5F-8645-AD90EB756559}" srcOrd="1" destOrd="0" parTransId="{B5D265C5-D878-4AA8-B79C-D93CBB9F175C}" sibTransId="{DE03AF6F-0909-49A5-B825-2780AFB36C51}"/>
    <dgm:cxn modelId="{DB831266-C7C1-4062-BC5C-7D319D3EC5D1}" type="presOf" srcId="{A5FB0D8B-2618-4508-B435-9A3FA557C811}" destId="{596DFEA3-9250-4E83-A7DE-C68AFCF7CAF7}" srcOrd="0" destOrd="0" presId="urn:microsoft.com/office/officeart/2005/8/layout/hList1"/>
    <dgm:cxn modelId="{5F452A89-3E90-4CE3-8B3B-CAB74DD1959A}" srcId="{5EC2C446-5D7B-4F9F-8711-6BF19BD79140}" destId="{449B5216-BEF1-43C9-999E-D5565BC21C6C}" srcOrd="2" destOrd="0" parTransId="{2F40519E-4173-4320-9541-01661D0985C0}" sibTransId="{CEA6C159-B4DB-414B-B9D0-421B516E9E61}"/>
    <dgm:cxn modelId="{AF2219B8-5335-4007-A505-367E16E76BAE}" type="presParOf" srcId="{596DFEA3-9250-4E83-A7DE-C68AFCF7CAF7}" destId="{214B508E-1673-4799-9687-F27DBBA9C7F3}" srcOrd="0" destOrd="0" presId="urn:microsoft.com/office/officeart/2005/8/layout/hList1"/>
    <dgm:cxn modelId="{5BC9CD30-CE65-4D45-A694-8C0F9C1994DF}" type="presParOf" srcId="{214B508E-1673-4799-9687-F27DBBA9C7F3}" destId="{0F963094-9B3C-4515-A93B-EBFF49AA049A}" srcOrd="0" destOrd="0" presId="urn:microsoft.com/office/officeart/2005/8/layout/hList1"/>
    <dgm:cxn modelId="{62445BFA-C1CF-4DE2-B42D-9A89CE65C488}" type="presParOf" srcId="{214B508E-1673-4799-9687-F27DBBA9C7F3}" destId="{DD979476-F75D-4272-AC96-CEAA20634FAB}" srcOrd="1" destOrd="0" presId="urn:microsoft.com/office/officeart/2005/8/layout/hList1"/>
    <dgm:cxn modelId="{7FF172E4-44D9-4323-B3FD-ED9C1497111B}" type="presParOf" srcId="{596DFEA3-9250-4E83-A7DE-C68AFCF7CAF7}" destId="{4324883D-98BE-4206-92CF-0D0F6A4083C4}" srcOrd="1" destOrd="0" presId="urn:microsoft.com/office/officeart/2005/8/layout/hList1"/>
    <dgm:cxn modelId="{418D1637-4701-4635-9C09-329E0FC8121F}" type="presParOf" srcId="{596DFEA3-9250-4E83-A7DE-C68AFCF7CAF7}" destId="{A59B9F69-9CF4-477E-B6FD-4F5CCC30F90D}" srcOrd="2" destOrd="0" presId="urn:microsoft.com/office/officeart/2005/8/layout/hList1"/>
    <dgm:cxn modelId="{E481B66D-81C6-4076-BAFF-668E5D622909}" type="presParOf" srcId="{A59B9F69-9CF4-477E-B6FD-4F5CCC30F90D}" destId="{B5AA538D-3DD3-47F7-962C-6324DEF55F24}" srcOrd="0" destOrd="0" presId="urn:microsoft.com/office/officeart/2005/8/layout/hList1"/>
    <dgm:cxn modelId="{CB386B28-DC0A-458C-8C70-D1791ABD3998}" type="presParOf" srcId="{A59B9F69-9CF4-477E-B6FD-4F5CCC30F90D}" destId="{CB723532-52A5-422D-8994-79581451888C}" srcOrd="1" destOrd="0" presId="urn:microsoft.com/office/officeart/2005/8/layout/hList1"/>
    <dgm:cxn modelId="{2DDFAF9D-1302-4EC3-A926-0327F538CB66}" type="presParOf" srcId="{596DFEA3-9250-4E83-A7DE-C68AFCF7CAF7}" destId="{A9CE3A9B-AF0B-4119-A5F3-203BDE64A1E9}" srcOrd="3" destOrd="0" presId="urn:microsoft.com/office/officeart/2005/8/layout/hList1"/>
    <dgm:cxn modelId="{195D7A73-F7A1-463C-860A-BB056352DE28}" type="presParOf" srcId="{596DFEA3-9250-4E83-A7DE-C68AFCF7CAF7}" destId="{F7EC8406-CCAC-49B4-94E9-CE1B111613DF}" srcOrd="4" destOrd="0" presId="urn:microsoft.com/office/officeart/2005/8/layout/hList1"/>
    <dgm:cxn modelId="{417B2CF0-1E04-4319-803C-B9F78AB60565}" type="presParOf" srcId="{F7EC8406-CCAC-49B4-94E9-CE1B111613DF}" destId="{E147C874-56B3-4A61-AF94-3C38F9AE876A}" srcOrd="0" destOrd="0" presId="urn:microsoft.com/office/officeart/2005/8/layout/hList1"/>
    <dgm:cxn modelId="{3C98ECB9-49CF-40AB-8017-9E2E11A987F2}" type="presParOf" srcId="{F7EC8406-CCAC-49B4-94E9-CE1B111613DF}" destId="{A6567B57-AD1A-4E26-AA3F-E43621049816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721CC-2C77-4C7B-A063-C2506955EBC1}">
      <dsp:nvSpPr>
        <dsp:cNvPr id="0" name=""/>
        <dsp:cNvSpPr/>
      </dsp:nvSpPr>
      <dsp:spPr>
        <a:xfrm>
          <a:off x="0" y="35465"/>
          <a:ext cx="1786783" cy="107206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Water</a:t>
          </a:r>
          <a:r>
            <a:rPr lang="en-US" sz="4300" kern="1200" dirty="0" smtClean="0"/>
            <a:t> </a:t>
          </a:r>
          <a:endParaRPr lang="en-US" sz="4300" kern="1200" dirty="0"/>
        </a:p>
      </dsp:txBody>
      <dsp:txXfrm>
        <a:off x="31400" y="66865"/>
        <a:ext cx="1723983" cy="1009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2F982-B7F9-43EA-999D-E9D168579CD8}">
      <dsp:nvSpPr>
        <dsp:cNvPr id="0" name=""/>
        <dsp:cNvSpPr/>
      </dsp:nvSpPr>
      <dsp:spPr>
        <a:xfrm>
          <a:off x="0" y="42586"/>
          <a:ext cx="1783221" cy="106993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Pipeline Safety &amp; Integrity of the system</a:t>
          </a:r>
          <a:endParaRPr lang="en-US" sz="2000" kern="1200" dirty="0"/>
        </a:p>
      </dsp:txBody>
      <dsp:txXfrm>
        <a:off x="31337" y="73923"/>
        <a:ext cx="1720547" cy="1007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EAE6A-1E66-4255-B5BD-A3641DFF4DF7}">
      <dsp:nvSpPr>
        <dsp:cNvPr id="0" name=""/>
        <dsp:cNvSpPr/>
      </dsp:nvSpPr>
      <dsp:spPr>
        <a:xfrm>
          <a:off x="0" y="31192"/>
          <a:ext cx="1801026" cy="108061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Emergency Preparedness and Response</a:t>
          </a:r>
          <a:endParaRPr lang="en-US" sz="2000" kern="1200" dirty="0"/>
        </a:p>
      </dsp:txBody>
      <dsp:txXfrm>
        <a:off x="31650" y="62842"/>
        <a:ext cx="1737726" cy="1017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1045B-0ED3-4B44-8A8F-CCB43375829F}">
      <dsp:nvSpPr>
        <dsp:cNvPr id="0" name=""/>
        <dsp:cNvSpPr/>
      </dsp:nvSpPr>
      <dsp:spPr>
        <a:xfrm>
          <a:off x="0" y="74162"/>
          <a:ext cx="1807791" cy="10846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Economic Impact</a:t>
          </a:r>
          <a:endParaRPr lang="en-US" sz="2000" kern="1200" dirty="0"/>
        </a:p>
      </dsp:txBody>
      <dsp:txXfrm>
        <a:off x="31769" y="105931"/>
        <a:ext cx="1744253" cy="1021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2B8E-82A8-48A3-8709-9FDA7C9E9623}">
      <dsp:nvSpPr>
        <dsp:cNvPr id="0" name=""/>
        <dsp:cNvSpPr/>
      </dsp:nvSpPr>
      <dsp:spPr>
        <a:xfrm>
          <a:off x="0" y="978"/>
          <a:ext cx="1828799" cy="62596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Drinking Water</a:t>
          </a:r>
          <a:endParaRPr lang="en-US" sz="1800" kern="1200" dirty="0"/>
        </a:p>
      </dsp:txBody>
      <dsp:txXfrm>
        <a:off x="30557" y="31535"/>
        <a:ext cx="1767685" cy="564852"/>
      </dsp:txXfrm>
    </dsp:sp>
    <dsp:sp modelId="{72BFCA1B-8DEF-4024-B0D5-002E106B7E4B}">
      <dsp:nvSpPr>
        <dsp:cNvPr id="0" name=""/>
        <dsp:cNvSpPr/>
      </dsp:nvSpPr>
      <dsp:spPr>
        <a:xfrm>
          <a:off x="0" y="639516"/>
          <a:ext cx="1828799" cy="62596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Wildlife Protection</a:t>
          </a:r>
          <a:endParaRPr lang="en-US" sz="1800" kern="1200" dirty="0"/>
        </a:p>
      </dsp:txBody>
      <dsp:txXfrm>
        <a:off x="30557" y="670073"/>
        <a:ext cx="1767685" cy="564852"/>
      </dsp:txXfrm>
    </dsp:sp>
    <dsp:sp modelId="{F71C63B6-88F9-45B4-99E1-29ED3BB122D6}">
      <dsp:nvSpPr>
        <dsp:cNvPr id="0" name=""/>
        <dsp:cNvSpPr/>
      </dsp:nvSpPr>
      <dsp:spPr>
        <a:xfrm>
          <a:off x="0" y="1278055"/>
          <a:ext cx="1828799" cy="62596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crossings </a:t>
          </a:r>
          <a:endParaRPr lang="en-US" sz="1800" kern="1200" dirty="0"/>
        </a:p>
      </dsp:txBody>
      <dsp:txXfrm>
        <a:off x="30557" y="1308612"/>
        <a:ext cx="1767685" cy="564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BE21-0039-4291-9960-F085A078DC37}">
      <dsp:nvSpPr>
        <dsp:cNvPr id="0" name=""/>
        <dsp:cNvSpPr/>
      </dsp:nvSpPr>
      <dsp:spPr>
        <a:xfrm>
          <a:off x="0" y="583"/>
          <a:ext cx="1943100" cy="660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Age of Pipe</a:t>
          </a:r>
          <a:endParaRPr lang="en-US" sz="1800" kern="1200" dirty="0"/>
        </a:p>
      </dsp:txBody>
      <dsp:txXfrm>
        <a:off x="32262" y="32845"/>
        <a:ext cx="1878576" cy="596364"/>
      </dsp:txXfrm>
    </dsp:sp>
    <dsp:sp modelId="{CF590D08-1BF3-4348-AE24-7F25A4EE57E0}">
      <dsp:nvSpPr>
        <dsp:cNvPr id="0" name=""/>
        <dsp:cNvSpPr/>
      </dsp:nvSpPr>
      <dsp:spPr>
        <a:xfrm>
          <a:off x="0" y="673269"/>
          <a:ext cx="1943100" cy="660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Risks of Leaking/ Rupture</a:t>
          </a:r>
          <a:endParaRPr lang="en-US" sz="1800" kern="1200" dirty="0"/>
        </a:p>
      </dsp:txBody>
      <dsp:txXfrm>
        <a:off x="32262" y="705531"/>
        <a:ext cx="1878576" cy="596364"/>
      </dsp:txXfrm>
    </dsp:sp>
    <dsp:sp modelId="{E59B26C8-A5F5-463E-AB13-47085873D007}">
      <dsp:nvSpPr>
        <dsp:cNvPr id="0" name=""/>
        <dsp:cNvSpPr/>
      </dsp:nvSpPr>
      <dsp:spPr>
        <a:xfrm>
          <a:off x="0" y="1345956"/>
          <a:ext cx="1943100" cy="660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Monitoring Integrity</a:t>
          </a:r>
          <a:endParaRPr lang="en-US" sz="1800" kern="1200" dirty="0"/>
        </a:p>
      </dsp:txBody>
      <dsp:txXfrm>
        <a:off x="32262" y="1378218"/>
        <a:ext cx="1878576" cy="596364"/>
      </dsp:txXfrm>
    </dsp:sp>
    <dsp:sp modelId="{8167D25C-0F5C-4476-9177-E0D79FA53A9C}">
      <dsp:nvSpPr>
        <dsp:cNvPr id="0" name=""/>
        <dsp:cNvSpPr/>
      </dsp:nvSpPr>
      <dsp:spPr>
        <a:xfrm>
          <a:off x="0" y="2038828"/>
          <a:ext cx="1943100" cy="660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Routing</a:t>
          </a:r>
          <a:endParaRPr lang="en-US" sz="2000" kern="1200" dirty="0"/>
        </a:p>
      </dsp:txBody>
      <dsp:txXfrm>
        <a:off x="32262" y="2071090"/>
        <a:ext cx="1878576" cy="596364"/>
      </dsp:txXfrm>
    </dsp:sp>
    <dsp:sp modelId="{2F7DD554-02CD-4582-8C9B-AD4DC904545A}">
      <dsp:nvSpPr>
        <dsp:cNvPr id="0" name=""/>
        <dsp:cNvSpPr/>
      </dsp:nvSpPr>
      <dsp:spPr>
        <a:xfrm>
          <a:off x="0" y="2691912"/>
          <a:ext cx="1943100" cy="66088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Nature of the product</a:t>
          </a:r>
          <a:endParaRPr lang="en-US" sz="2000" kern="1200" dirty="0"/>
        </a:p>
      </dsp:txBody>
      <dsp:txXfrm>
        <a:off x="32262" y="2724174"/>
        <a:ext cx="1878576" cy="59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B2AD6-41B1-499F-AE56-086DEA4D2741}">
      <dsp:nvSpPr>
        <dsp:cNvPr id="0" name=""/>
        <dsp:cNvSpPr/>
      </dsp:nvSpPr>
      <dsp:spPr>
        <a:xfrm>
          <a:off x="0" y="1066"/>
          <a:ext cx="1848116" cy="136474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Preventative &amp; corrective actions in the community</a:t>
          </a:r>
          <a:endParaRPr lang="en-US" sz="1800" kern="1200" dirty="0"/>
        </a:p>
      </dsp:txBody>
      <dsp:txXfrm>
        <a:off x="66622" y="67688"/>
        <a:ext cx="1714872" cy="1231504"/>
      </dsp:txXfrm>
    </dsp:sp>
    <dsp:sp modelId="{8DD55ADF-096C-4358-84A5-A722C3B44775}">
      <dsp:nvSpPr>
        <dsp:cNvPr id="0" name=""/>
        <dsp:cNvSpPr/>
      </dsp:nvSpPr>
      <dsp:spPr>
        <a:xfrm>
          <a:off x="0" y="1374983"/>
          <a:ext cx="1848116" cy="81945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is the community involved</a:t>
          </a:r>
          <a:endParaRPr lang="en-US" sz="1800" kern="1200" dirty="0"/>
        </a:p>
      </dsp:txBody>
      <dsp:txXfrm>
        <a:off x="40003" y="1414986"/>
        <a:ext cx="1768110" cy="739451"/>
      </dsp:txXfrm>
    </dsp:sp>
    <dsp:sp modelId="{5C177A58-6A06-4957-AE33-343683ABC24E}">
      <dsp:nvSpPr>
        <dsp:cNvPr id="0" name=""/>
        <dsp:cNvSpPr/>
      </dsp:nvSpPr>
      <dsp:spPr>
        <a:xfrm>
          <a:off x="0" y="2203608"/>
          <a:ext cx="1848116" cy="81945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When will the community be engaged</a:t>
          </a:r>
          <a:endParaRPr lang="en-US" sz="1800" kern="1200" dirty="0"/>
        </a:p>
      </dsp:txBody>
      <dsp:txXfrm>
        <a:off x="40003" y="2243611"/>
        <a:ext cx="1768110" cy="7394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852B-9B45-440E-9428-9E835AE555FD}">
      <dsp:nvSpPr>
        <dsp:cNvPr id="0" name=""/>
        <dsp:cNvSpPr/>
      </dsp:nvSpPr>
      <dsp:spPr>
        <a:xfrm>
          <a:off x="0" y="1130"/>
          <a:ext cx="1784948" cy="122171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  Economic Impact </a:t>
          </a:r>
          <a:endParaRPr lang="en-US" sz="1800" kern="1200" dirty="0"/>
        </a:p>
      </dsp:txBody>
      <dsp:txXfrm>
        <a:off x="59639" y="60769"/>
        <a:ext cx="1665670" cy="1102433"/>
      </dsp:txXfrm>
    </dsp:sp>
    <dsp:sp modelId="{6C1814B9-9A66-4520-807A-89901C96D837}">
      <dsp:nvSpPr>
        <dsp:cNvPr id="0" name=""/>
        <dsp:cNvSpPr/>
      </dsp:nvSpPr>
      <dsp:spPr>
        <a:xfrm>
          <a:off x="0" y="1231962"/>
          <a:ext cx="1784948" cy="4938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Jobs</a:t>
          </a:r>
          <a:endParaRPr lang="en-US" sz="1800" kern="1200"/>
        </a:p>
      </dsp:txBody>
      <dsp:txXfrm>
        <a:off x="24109" y="1256071"/>
        <a:ext cx="1736730" cy="445662"/>
      </dsp:txXfrm>
    </dsp:sp>
    <dsp:sp modelId="{A03AAEF4-A0FA-4876-B9A4-BBEB08214FB8}">
      <dsp:nvSpPr>
        <dsp:cNvPr id="0" name=""/>
        <dsp:cNvSpPr/>
      </dsp:nvSpPr>
      <dsp:spPr>
        <a:xfrm>
          <a:off x="0" y="1734962"/>
          <a:ext cx="1784948" cy="4938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Taxes</a:t>
          </a:r>
          <a:endParaRPr lang="en-US" sz="1800" kern="1200"/>
        </a:p>
      </dsp:txBody>
      <dsp:txXfrm>
        <a:off x="24109" y="1759071"/>
        <a:ext cx="1736730" cy="445662"/>
      </dsp:txXfrm>
    </dsp:sp>
    <dsp:sp modelId="{1F125432-A6D7-4229-B491-66D1A3372359}">
      <dsp:nvSpPr>
        <dsp:cNvPr id="0" name=""/>
        <dsp:cNvSpPr/>
      </dsp:nvSpPr>
      <dsp:spPr>
        <a:xfrm>
          <a:off x="0" y="2237962"/>
          <a:ext cx="1784948" cy="4938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Camps</a:t>
          </a:r>
          <a:endParaRPr lang="en-US" sz="1800" kern="1200" dirty="0"/>
        </a:p>
      </dsp:txBody>
      <dsp:txXfrm>
        <a:off x="24109" y="2262071"/>
        <a:ext cx="1736730" cy="445662"/>
      </dsp:txXfrm>
    </dsp:sp>
    <dsp:sp modelId="{203BDB27-575F-4C10-BAEC-F8CF30C5FC30}">
      <dsp:nvSpPr>
        <dsp:cNvPr id="0" name=""/>
        <dsp:cNvSpPr/>
      </dsp:nvSpPr>
      <dsp:spPr>
        <a:xfrm>
          <a:off x="0" y="2740963"/>
          <a:ext cx="1784948" cy="45201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Gas and Power supply &amp; prices</a:t>
          </a:r>
          <a:endParaRPr lang="en-US" sz="1800" kern="1200" dirty="0"/>
        </a:p>
      </dsp:txBody>
      <dsp:txXfrm>
        <a:off x="22065" y="2763028"/>
        <a:ext cx="1740818" cy="4078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63094-9B3C-4515-A93B-EBFF49AA049A}">
      <dsp:nvSpPr>
        <dsp:cNvPr id="0" name=""/>
        <dsp:cNvSpPr/>
      </dsp:nvSpPr>
      <dsp:spPr>
        <a:xfrm>
          <a:off x="0" y="0"/>
          <a:ext cx="2577107" cy="576000"/>
        </a:xfrm>
        <a:prstGeom prst="rect">
          <a:avLst/>
        </a:prstGeom>
        <a:solidFill>
          <a:srgbClr val="003893"/>
        </a:solidFill>
        <a:ln w="25400" cap="flat" cmpd="sng" algn="ctr">
          <a:solidFill>
            <a:srgbClr val="0038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latin typeface="Arial" pitchFamily="34" charset="0"/>
              <a:cs typeface="Arial" pitchFamily="34" charset="0"/>
            </a:rPr>
            <a:t>Northern Ontario</a:t>
          </a:r>
          <a:endParaRPr lang="fr-CA" sz="16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2577107" cy="576000"/>
      </dsp:txXfrm>
    </dsp:sp>
    <dsp:sp modelId="{DD979476-F75D-4272-AC96-CEAA20634FAB}">
      <dsp:nvSpPr>
        <dsp:cNvPr id="0" name=""/>
        <dsp:cNvSpPr/>
      </dsp:nvSpPr>
      <dsp:spPr>
        <a:xfrm>
          <a:off x="2643" y="582900"/>
          <a:ext cx="2577107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familiarizing stakeholders with control centre operations &amp; incident response</a:t>
          </a:r>
          <a:endParaRPr lang="fr-C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concerns regarding communications systems/ability to report and respond to incidents in Northern Ontario</a:t>
          </a:r>
          <a:endParaRPr lang="fr-C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Developing mitigation risks in relation to forest fires</a:t>
          </a:r>
          <a:endParaRPr lang="fr-CA" sz="1400" kern="1200" dirty="0">
            <a:latin typeface="Arial" pitchFamily="34" charset="0"/>
            <a:cs typeface="Arial" pitchFamily="34" charset="0"/>
          </a:endParaRPr>
        </a:p>
      </dsp:txBody>
      <dsp:txXfrm>
        <a:off x="2643" y="582900"/>
        <a:ext cx="2577107" cy="2305799"/>
      </dsp:txXfrm>
    </dsp:sp>
    <dsp:sp modelId="{B5AA538D-3DD3-47F7-962C-6324DEF55F24}">
      <dsp:nvSpPr>
        <dsp:cNvPr id="0" name=""/>
        <dsp:cNvSpPr/>
      </dsp:nvSpPr>
      <dsp:spPr>
        <a:xfrm>
          <a:off x="2948741" y="0"/>
          <a:ext cx="2577107" cy="576000"/>
        </a:xfrm>
        <a:prstGeom prst="rect">
          <a:avLst/>
        </a:prstGeom>
        <a:solidFill>
          <a:srgbClr val="003893"/>
        </a:solidFill>
        <a:ln w="25400" cap="flat" cmpd="sng" algn="ctr">
          <a:solidFill>
            <a:srgbClr val="0038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latin typeface="Arial" pitchFamily="34" charset="0"/>
              <a:cs typeface="Arial" pitchFamily="34" charset="0"/>
            </a:rPr>
            <a:t>Ottawa &amp; Valley</a:t>
          </a:r>
          <a:endParaRPr lang="fr-CA" sz="1600" b="1" kern="1200" dirty="0">
            <a:latin typeface="Arial" pitchFamily="34" charset="0"/>
            <a:cs typeface="Arial" pitchFamily="34" charset="0"/>
          </a:endParaRPr>
        </a:p>
      </dsp:txBody>
      <dsp:txXfrm>
        <a:off x="2948741" y="0"/>
        <a:ext cx="2577107" cy="576000"/>
      </dsp:txXfrm>
    </dsp:sp>
    <dsp:sp modelId="{CB723532-52A5-422D-8994-79581451888C}">
      <dsp:nvSpPr>
        <dsp:cNvPr id="0" name=""/>
        <dsp:cNvSpPr/>
      </dsp:nvSpPr>
      <dsp:spPr>
        <a:xfrm>
          <a:off x="2940546" y="582900"/>
          <a:ext cx="2577107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developing mitigation risks in relation to seismic activity</a:t>
          </a:r>
          <a:endParaRPr lang="fr-C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report to Council by the Fire Chief of the Municipality of North Grenville commending TransCanada for early engagement</a:t>
          </a:r>
          <a:endParaRPr lang="fr-C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proposed follow-up meeting to discuss pipeline integrity</a:t>
          </a:r>
          <a:endParaRPr lang="fr-CA" sz="1400" kern="1200" dirty="0">
            <a:latin typeface="Arial" pitchFamily="34" charset="0"/>
            <a:cs typeface="Arial" pitchFamily="34" charset="0"/>
          </a:endParaRPr>
        </a:p>
      </dsp:txBody>
      <dsp:txXfrm>
        <a:off x="2940546" y="582900"/>
        <a:ext cx="2577107" cy="2305799"/>
      </dsp:txXfrm>
    </dsp:sp>
    <dsp:sp modelId="{E147C874-56B3-4A61-AF94-3C38F9AE876A}">
      <dsp:nvSpPr>
        <dsp:cNvPr id="0" name=""/>
        <dsp:cNvSpPr/>
      </dsp:nvSpPr>
      <dsp:spPr>
        <a:xfrm>
          <a:off x="5881092" y="0"/>
          <a:ext cx="2577107" cy="576000"/>
        </a:xfrm>
        <a:prstGeom prst="rect">
          <a:avLst/>
        </a:prstGeom>
        <a:solidFill>
          <a:srgbClr val="003893"/>
        </a:solidFill>
        <a:ln w="25400" cap="flat" cmpd="sng" algn="ctr">
          <a:solidFill>
            <a:srgbClr val="0038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>
              <a:latin typeface="Arial" pitchFamily="34" charset="0"/>
              <a:cs typeface="Arial" pitchFamily="34" charset="0"/>
            </a:rPr>
            <a:t>New Build</a:t>
          </a:r>
          <a:endParaRPr lang="fr-CA" sz="1600" b="1" kern="1200" dirty="0">
            <a:latin typeface="Arial" pitchFamily="34" charset="0"/>
            <a:cs typeface="Arial" pitchFamily="34" charset="0"/>
          </a:endParaRPr>
        </a:p>
      </dsp:txBody>
      <dsp:txXfrm>
        <a:off x="5881092" y="0"/>
        <a:ext cx="2577107" cy="576000"/>
      </dsp:txXfrm>
    </dsp:sp>
    <dsp:sp modelId="{A6567B57-AD1A-4E26-AA3F-E43621049816}">
      <dsp:nvSpPr>
        <dsp:cNvPr id="0" name=""/>
        <dsp:cNvSpPr/>
      </dsp:nvSpPr>
      <dsp:spPr>
        <a:xfrm>
          <a:off x="5878448" y="582900"/>
          <a:ext cx="2577107" cy="2305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suggested follow-up meeting with County-wide EMR group</a:t>
          </a:r>
          <a:endParaRPr lang="fr-CA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400" kern="1200" dirty="0" smtClean="0">
              <a:latin typeface="Arial" pitchFamily="34" charset="0"/>
              <a:cs typeface="Arial" pitchFamily="34" charset="0"/>
            </a:rPr>
            <a:t>outreach to local contractors for emergency response services</a:t>
          </a:r>
          <a:endParaRPr lang="fr-CA" sz="1400" kern="1200" dirty="0">
            <a:latin typeface="Arial" pitchFamily="34" charset="0"/>
            <a:cs typeface="Arial" pitchFamily="34" charset="0"/>
          </a:endParaRPr>
        </a:p>
      </dsp:txBody>
      <dsp:txXfrm>
        <a:off x="5878448" y="582900"/>
        <a:ext cx="2577107" cy="230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DC3B3E88-D712-442A-99F4-38AFC81082FC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CE19175-2E4D-47E7-9C10-3147EB15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2C64FCA-F96A-46C5-B4C4-1EC2A8414EBE}" type="datetimeFigureOut">
              <a:rPr lang="en-US" smtClean="0"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745260B-7A6D-4752-8539-121E74927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0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EA93-EEDA-41B8-B434-400F77C2F1B7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42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025" indent="-275394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157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220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2838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346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409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472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535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defRPr/>
            </a:pPr>
            <a:fld id="{B7222543-1DF9-4186-A15E-7144FC8C29CD}" type="slidenum">
              <a:rPr lang="en-US" altLang="en-US" sz="1200">
                <a:solidFill>
                  <a:prstClr val="black"/>
                </a:solidFill>
              </a:rPr>
              <a:pPr algn="r">
                <a:defRPr/>
              </a:pPr>
              <a:t>12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025" indent="-275394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157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220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2838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346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409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472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535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defRPr/>
            </a:pPr>
            <a:fld id="{F5CE490E-6FCE-45FB-96A9-035A3BCC2820}" type="slidenum">
              <a:rPr lang="en-US" altLang="en-US" sz="1200">
                <a:solidFill>
                  <a:prstClr val="black"/>
                </a:solidFill>
              </a:rPr>
              <a:pPr algn="r">
                <a:defRPr/>
              </a:pPr>
              <a:t>13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1pPr>
            <a:lvl2pPr marL="716025" indent="-275394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2pPr>
            <a:lvl3pPr marL="110157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3pPr>
            <a:lvl4pPr marL="1542207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4pPr>
            <a:lvl5pPr marL="1982838" indent="-220316" algn="ctr" defTabSz="930219" eaLnBrk="0" hangingPunct="0">
              <a:defRPr sz="2300">
                <a:solidFill>
                  <a:schemeClr val="tx1"/>
                </a:solidFill>
                <a:latin typeface="Times" pitchFamily="18" charset="0"/>
              </a:defRPr>
            </a:lvl5pPr>
            <a:lvl6pPr marL="242346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6pPr>
            <a:lvl7pPr marL="286409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7pPr>
            <a:lvl8pPr marL="3304728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8pPr>
            <a:lvl9pPr marL="3745359" indent="-220316" algn="ctr" defTabSz="9302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defRPr/>
            </a:pPr>
            <a:fld id="{0E64C0E3-26DD-4C80-98DC-AC88CE253A96}" type="slidenum">
              <a:rPr lang="en-US" altLang="en-US" sz="1200">
                <a:solidFill>
                  <a:prstClr val="black"/>
                </a:solidFill>
              </a:rPr>
              <a:pPr algn="r">
                <a:defRPr/>
              </a:pPr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971928" y="8831266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2" tIns="47468" rIns="94932" bIns="47468" anchor="b"/>
          <a:lstStyle>
            <a:lvl1pPr defTabSz="947738"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47738"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47738"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47738"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47738"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8063" y="596900"/>
            <a:ext cx="4975225" cy="373221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4429127"/>
            <a:ext cx="6781800" cy="4754563"/>
          </a:xfrm>
        </p:spPr>
        <p:txBody>
          <a:bodyPr lIns="90971" tIns="45484" rIns="90971" bIns="45484"/>
          <a:lstStyle/>
          <a:p>
            <a:pPr marL="118078" indent="-118078">
              <a:lnSpc>
                <a:spcPts val="1095"/>
              </a:lnSpc>
              <a:spcBef>
                <a:spcPct val="0"/>
              </a:spcBef>
              <a:defRPr/>
            </a:pPr>
            <a:endParaRPr lang="en-CA" sz="8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8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4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90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7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4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Environmental Protection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dirty="0" smtClean="0"/>
              <a:t>The project will adhere to the strictest environmental guidelines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dirty="0" smtClean="0"/>
              <a:t>Our Environmental Protection Plan will mitigate potential impacts during and after construction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dirty="0" smtClean="0"/>
              <a:t>Committed to preserving important natural and cultural features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dirty="0" smtClean="0"/>
              <a:t>Collaboration with local communities and Aboriginal groups for data collection </a:t>
            </a:r>
          </a:p>
          <a:p>
            <a:pPr marL="0" indent="0" eaLnBrk="1" hangingPunct="1"/>
            <a:endParaRPr lang="en-US" sz="1400" b="0" dirty="0" smtClean="0"/>
          </a:p>
          <a:p>
            <a:pPr marL="0" indent="0" eaLnBrk="1" hangingPunct="1"/>
            <a:r>
              <a:rPr lang="en-US" sz="1400" b="1" dirty="0" smtClean="0"/>
              <a:t>Safety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Pipelines are the safest way to transport oil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Use of advanced pipeline technology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Additional safety features at road, rail and water crossings</a:t>
            </a:r>
          </a:p>
          <a:p>
            <a:pPr marL="571500" lvl="1" indent="-228600" eaLnBrk="1" hangingPunct="1">
              <a:buSzPct val="80000"/>
              <a:buFontTx/>
              <a:buChar char="•"/>
            </a:pPr>
            <a:r>
              <a:rPr lang="en-US" sz="1400" kern="0" dirty="0" smtClean="0">
                <a:solidFill>
                  <a:schemeClr val="tx1"/>
                </a:solidFill>
              </a:rPr>
              <a:t>Heavy-wall pipe, deeper pipe burial, installation of additional isolation valves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Pipeline will be monitored through a high-tech control </a:t>
            </a:r>
            <a:r>
              <a:rPr lang="en-US" sz="1400" b="0" kern="0" dirty="0" err="1" smtClean="0">
                <a:solidFill>
                  <a:schemeClr val="tx1"/>
                </a:solidFill>
              </a:rPr>
              <a:t>centre</a:t>
            </a:r>
            <a:r>
              <a:rPr lang="en-US" sz="1400" b="0" kern="0" dirty="0" smtClean="0">
                <a:solidFill>
                  <a:schemeClr val="tx1"/>
                </a:solidFill>
              </a:rPr>
              <a:t> 24 hours a day, 365 days a year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3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08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6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7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8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CA" sz="1200" b="1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/>
                <a:ea typeface="MS PGothic"/>
                <a:cs typeface="Arial"/>
              </a:rPr>
              <a:t> </a:t>
            </a:r>
            <a:endParaRPr lang="en-US" sz="1600" b="0" i="0" u="none" strike="noStrike" dirty="0" smtClean="0">
              <a:effectLst/>
              <a:latin typeface="Arial"/>
            </a:endParaRPr>
          </a:p>
          <a:p>
            <a:pPr marL="228600" marR="0" indent="-22860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dirty="0" smtClean="0">
              <a:effectLst/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9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62F45-0362-4028-BCF3-1369ADAC429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01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962F45-0362-4028-BCF3-1369ADAC429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7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1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254154-4760-425E-B33D-B5A9D06739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27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594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2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36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 smtClean="0"/>
              <a:t>Slide contains results from the Deloitte Study.</a:t>
            </a:r>
          </a:p>
          <a:p>
            <a:endParaRPr lang="en-US" sz="1100" b="1" dirty="0" smtClean="0"/>
          </a:p>
          <a:p>
            <a:r>
              <a:rPr lang="en-US" sz="1100" b="1" dirty="0" smtClean="0"/>
              <a:t>The following are preliminary construction workforce estimates from our internal Project team.</a:t>
            </a:r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r>
              <a:rPr lang="en-US" sz="1100" b="1" dirty="0" smtClean="0"/>
              <a:t>Preliminary </a:t>
            </a:r>
            <a:r>
              <a:rPr lang="en-US" sz="1100" b="1" dirty="0"/>
              <a:t>number of spreads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14 spreads along conversion portion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2 spreads along new build portion</a:t>
            </a:r>
          </a:p>
          <a:p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72075"/>
            <a:ext cx="447198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3592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78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260B-7A6D-4752-8539-121E74927D3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1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Energy</a:t>
            </a:r>
            <a:r>
              <a:rPr lang="en-US" b="1" baseline="0" dirty="0" smtClean="0"/>
              <a:t> East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4,600 km pipe (1,600 km new build and 3,000 km converted line)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72 pump stations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4 tank terminals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2 marine terminals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Energy East in Ontario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104 km of new pipe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1,918 km of converted pipe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30 pump stations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853D88-98C1-44F7-A3EE-AD9280A57CC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5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7B6A0-A80D-4119-8C99-1D5DACBB803F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1EA93-EEDA-41B8-B434-400F77C2F1B7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246A-1C12-4C15-A5C2-341716AD1226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6858000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026F7-32AB-46B2-A105-D0C0CB5E43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28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</a:rPr>
              <a:t>ENERGY EAST PIPELINE</a:t>
            </a:r>
            <a:endParaRPr lang="en-US" sz="6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37F550-2865-4436-B0D0-8F3BC9E275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86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6829425" y="1219200"/>
            <a:ext cx="16002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6858000" y="609600"/>
            <a:ext cx="1571625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Energy</a:t>
            </a:r>
            <a:br>
              <a:rPr lang="en-US" sz="2400" b="1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East</a:t>
            </a:r>
            <a:br>
              <a:rPr lang="en-US" sz="2400" b="1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</a:br>
            <a:r>
              <a:rPr lang="en-US" sz="2400" b="1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78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6829425" y="1219200"/>
            <a:ext cx="16002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8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Image 30" descr="Coor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542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1C0CFB-2730-4D62-9C23-823AAE17E0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465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7543800" y="34925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6309C-CA51-4A6D-B78E-F5E96D66FF0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85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57DBA-8BC0-4837-AFEF-2F45F29F0A2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22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E0F8D-9F99-4500-9BF4-A7E481FF4C0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04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929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1DD91-8164-4DD1-B773-B98254FEE32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555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B05E10-1D2C-4274-8B6D-74A312155D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91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149111-1C28-49BE-8BD7-D9137CAF7B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17027-1B0C-4649-9C49-71F1086FF7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311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2629FF-548C-455E-8AC9-9AB62A720B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578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CD8E99-D7A8-444E-B007-19747E0079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669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783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3" y="4349750"/>
            <a:ext cx="81168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/>
          <a:lstStyle>
            <a:lvl1pPr>
              <a:lnSpc>
                <a:spcPts val="34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white">
          <a:xfrm>
            <a:off x="2286000" y="304800"/>
            <a:ext cx="0" cy="3733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white">
          <a:xfrm>
            <a:off x="3429000" y="304800"/>
            <a:ext cx="0" cy="3733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648325"/>
            <a:ext cx="3295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9" name="Picture 13" descr="Master Page Graphics_Nov_4 x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08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F0BFB-B2DE-4611-BE48-CF1784AA7A4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8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72138-B3D5-4D55-9132-0F17BD6721D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18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144588"/>
            <a:ext cx="4035425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144588"/>
            <a:ext cx="4035425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4DC0D-3021-436C-B8E4-C3A172E9C264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14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6613B-ED14-429E-A1DC-AB887FBAEF8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912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69B06-EA3A-473E-940E-C356333BDC8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06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B7B1-6A82-431D-857A-AAE91FD2EC6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172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11C7-3B67-4292-AC3F-F92E5DFD4010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92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C68E-C279-43D7-9EAA-D9AD01AC05C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8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F0D5B-CB03-48E2-BD45-6321B4C5AE38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38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46075"/>
            <a:ext cx="2176462" cy="5716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6075"/>
            <a:ext cx="6380163" cy="5716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8B27-8A24-428C-AE87-60587DC5318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266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 rot="10800000" flipV="1">
            <a:off x="8686800" y="800100"/>
            <a:ext cx="114300" cy="114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3399"/>
              </a:solidFill>
            </a:endParaRPr>
          </a:p>
        </p:txBody>
      </p:sp>
      <p:cxnSp>
        <p:nvCxnSpPr>
          <p:cNvPr id="5" name="Straight Connector 23"/>
          <p:cNvCxnSpPr>
            <a:cxnSpLocks noChangeShapeType="1"/>
          </p:cNvCxnSpPr>
          <p:nvPr/>
        </p:nvCxnSpPr>
        <p:spPr bwMode="auto">
          <a:xfrm rot="5400000">
            <a:off x="7430294" y="685006"/>
            <a:ext cx="685800" cy="158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6743701" y="685800"/>
            <a:ext cx="685800" cy="3175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839200" y="6677025"/>
            <a:ext cx="304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l">
              <a:defRPr sz="900" b="1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F5B809-A451-41AA-A98C-C2A894DDC15C}" type="slidenum">
              <a:rPr lang="en-US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0" dirty="0">
              <a:solidFill>
                <a:srgbClr val="003399"/>
              </a:solidFill>
            </a:endParaRPr>
          </a:p>
        </p:txBody>
      </p:sp>
      <p:cxnSp>
        <p:nvCxnSpPr>
          <p:cNvPr id="9" name="Straight Connector 23"/>
          <p:cNvCxnSpPr>
            <a:cxnSpLocks noChangeShapeType="1"/>
          </p:cNvCxnSpPr>
          <p:nvPr/>
        </p:nvCxnSpPr>
        <p:spPr bwMode="auto">
          <a:xfrm rot="5400000">
            <a:off x="7430294" y="685006"/>
            <a:ext cx="685800" cy="1588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10" name="Picture 10" descr="Master-Page-Title-Bar-p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42900"/>
            <a:ext cx="20574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963" y="6254750"/>
            <a:ext cx="17351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257300"/>
            <a:ext cx="7543800" cy="47434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16"/>
          </p:nvPr>
        </p:nvSpPr>
        <p:spPr>
          <a:xfrm>
            <a:off x="342900" y="6475413"/>
            <a:ext cx="2547938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CA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9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9" y="404814"/>
            <a:ext cx="82137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7" y="-3780630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1"/>
            <a:ext cx="1676400" cy="46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1" y="2266951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6858003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8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12" y="2754703"/>
            <a:ext cx="1516063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4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2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3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9" y="404814"/>
            <a:ext cx="82137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>
          <a:xfrm rot="16200000">
            <a:off x="4312447" y="-3780630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 rot="16200000">
            <a:off x="4552951" y="2266951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25"/>
          <p:cNvGrpSpPr>
            <a:grpSpLocks/>
          </p:cNvGrpSpPr>
          <p:nvPr userDrawn="1"/>
        </p:nvGrpSpPr>
        <p:grpSpPr bwMode="auto">
          <a:xfrm>
            <a:off x="525462" y="0"/>
            <a:ext cx="1822451" cy="6858000"/>
            <a:chOff x="2784894" y="-1"/>
            <a:chExt cx="1822162" cy="6858001"/>
          </a:xfrm>
        </p:grpSpPr>
        <p:sp>
          <p:nvSpPr>
            <p:cNvPr id="9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2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2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9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1" y="2900365"/>
            <a:ext cx="3898900" cy="6351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1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1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49" y="4343400"/>
            <a:ext cx="3905251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1" y="4800601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1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1" y="2900365"/>
            <a:ext cx="3898900" cy="6351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1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1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2" y="4343400"/>
            <a:ext cx="3905251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1" y="4800601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1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8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51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1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7" y="4838184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8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51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1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5" y="4838184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C20745-40B8-48BA-98FE-5DEB0C7AD3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33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90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7543800" y="348992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29" y="615761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4" y="1144569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233A91-52EE-4160-B429-CE76AAA2A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7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CB17B-F9DA-4EC7-AB7B-50B970E64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10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8"/>
            <a:ext cx="4579939" cy="5339751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9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C64DA-07A3-4014-BF90-C025CFD1ED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24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1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2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D9EE2-C42B-4AA5-8DDB-0B4BC7D9A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9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82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2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2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2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D80D0-1B89-43A3-918A-63C0F7B997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3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19D4B0-4D8F-4765-9607-3AC8438902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77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1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026F7-32AB-46B2-A105-D0C0CB5E43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9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1" y="6172201"/>
            <a:ext cx="1601788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1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2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9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2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17027-1B0C-4649-9C49-71F1086FF7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81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7543800" y="228341"/>
            <a:ext cx="1117600" cy="18466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5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7" y="6356352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56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6858000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50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9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38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C20745-40B8-48BA-98FE-5DEB0C7AD3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7543800" y="34925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233A91-52EE-4160-B429-CE76AAA2A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90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CB17B-F9DA-4EC7-AB7B-50B970E64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C20745-40B8-48BA-98FE-5DEB0C7AD3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6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C64DA-07A3-4014-BF90-C025CFD1ED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28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D9EE2-C42B-4AA5-8DDB-0B4BC7D9A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9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D80D0-1B89-43A3-918A-63C0F7B997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92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19D4B0-4D8F-4765-9607-3AC8438902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32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026F7-32AB-46B2-A105-D0C0CB5E43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55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17027-1B0C-4649-9C49-71F1086FF7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08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33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075"/>
            <a:ext cx="7085013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6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6829425" y="1219200"/>
            <a:ext cx="16002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6858000" y="609600"/>
            <a:ext cx="1571625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Energy</a:t>
            </a:r>
            <a:br>
              <a:rPr lang="en-US" sz="2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</a:br>
            <a:r>
              <a:rPr lang="en-US" sz="2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East</a:t>
            </a:r>
            <a:br>
              <a:rPr lang="en-US" sz="2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</a:br>
            <a:r>
              <a:rPr lang="en-US" sz="2400" b="1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09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6829425" y="1219200"/>
            <a:ext cx="16002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8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Image 30" descr="Coor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7543800" y="34925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233A91-52EE-4160-B429-CE76AAA2A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411D38-74DE-4933-A8A4-EDA845EA27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0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7543800" y="34925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DD3B66-79FE-447B-A473-174673D7D4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37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37F550-2865-4436-B0D0-8F3BC9E275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1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A76A4-182D-40B6-80FD-5E7B28D67B7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87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87AD0B-6DF5-4CB2-AFF5-8B1FBABFE6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5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B42696-2064-4D66-B761-5FAB8154EB1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53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DFF19-F1F5-45FC-9B3B-A254B346DE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6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BE6CB-B279-404A-957E-82B639CC460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48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3DEF98-F903-4801-B818-36E542456C9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2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>
            <a:off x="7543800" y="228600"/>
            <a:ext cx="11176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fr-CA" sz="600" b="1">
                <a:solidFill>
                  <a:prstClr val="white"/>
                </a:solidFill>
                <a:cs typeface="Arial" charset="0"/>
              </a:rPr>
              <a:t>ENERGY EAST PIPELINE</a:t>
            </a:r>
            <a:endParaRPr lang="en-US" sz="600" b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CB17B-F9DA-4EC7-AB7B-50B970E64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57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6858000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67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9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17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C20745-40B8-48BA-98FE-5DEB0C7AD3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7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7543800" y="34925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233A91-52EE-4160-B429-CE76AAA2A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54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CB17B-F9DA-4EC7-AB7B-50B970E64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4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C64DA-07A3-4014-BF90-C025CFD1ED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84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D9EE2-C42B-4AA5-8DDB-0B4BC7D9A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1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D80D0-1B89-43A3-918A-63C0F7B997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569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19D4B0-4D8F-4765-9607-3AC8438902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50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026F7-32AB-46B2-A105-D0C0CB5E43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C64DA-07A3-4014-BF90-C025CFD1ED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7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17027-1B0C-4649-9C49-71F1086FF7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36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4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3" y="4349750"/>
            <a:ext cx="81168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/>
          <a:lstStyle>
            <a:lvl1pPr>
              <a:lnSpc>
                <a:spcPts val="3400"/>
              </a:lnSpc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white">
          <a:xfrm>
            <a:off x="2286000" y="304800"/>
            <a:ext cx="0" cy="3733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white">
          <a:xfrm>
            <a:off x="3429000" y="304800"/>
            <a:ext cx="0" cy="3733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99"/>
              </a:solidFill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648325"/>
            <a:ext cx="32956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9" name="Picture 13" descr="Master Page Graphics_Nov_4 x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65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F0BFB-B2DE-4611-BE48-CF1784AA7A4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72138-B3D5-4D55-9132-0F17BD6721D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1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144588"/>
            <a:ext cx="4035425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144588"/>
            <a:ext cx="4035425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4DC0D-3021-436C-B8E4-C3A172E9C264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0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6613B-ED14-429E-A1DC-AB887FBAEF8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32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69B06-EA3A-473E-940E-C356333BDC8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60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9B7B1-6A82-431D-857A-AAE91FD2EC6C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88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11C7-3B67-4292-AC3F-F92E5DFD4010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5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D9EE2-C42B-4AA5-8DDB-0B4BC7D9A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337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C68E-C279-43D7-9EAA-D9AD01AC05C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9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F0D5B-CB03-48E2-BD45-6321B4C5AE38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36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346075"/>
            <a:ext cx="2176462" cy="5716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6075"/>
            <a:ext cx="6380163" cy="5716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4675" y="6508750"/>
            <a:ext cx="4840288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0" y="6508750"/>
            <a:ext cx="1219200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3399"/>
                </a:solidFill>
              </a:rPr>
              <a:t>EE4721-TCPL-PR-PN-0083 - Energy East Public - UNCONTROLLED IF PRINTED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58B27-8A24-428C-AE87-60587DC5318A}" type="slidenum">
              <a:rPr lang="en-US" altLang="en-US">
                <a:solidFill>
                  <a:srgbClr val="003399"/>
                </a:solidFill>
              </a:rPr>
              <a:pPr/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19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6858000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  <p:sp>
        <p:nvSpPr>
          <p:cNvPr id="13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52061" y="3429000"/>
            <a:ext cx="1553359" cy="6096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24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/>
          <p:nvPr userDrawn="1"/>
        </p:nvSpPr>
        <p:spPr>
          <a:xfrm rot="16200000">
            <a:off x="4312444" y="-3780631"/>
            <a:ext cx="517525" cy="8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7"/>
          <p:cNvSpPr/>
          <p:nvPr userDrawn="1"/>
        </p:nvSpPr>
        <p:spPr>
          <a:xfrm rot="16200000">
            <a:off x="4552950" y="2266950"/>
            <a:ext cx="571500" cy="86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1"/>
          <p:cNvSpPr txBox="1"/>
          <p:nvPr userDrawn="1"/>
        </p:nvSpPr>
        <p:spPr>
          <a:xfrm>
            <a:off x="6829425" y="1219200"/>
            <a:ext cx="16002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9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356350"/>
            <a:ext cx="624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70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34"/>
          <p:cNvCxnSpPr/>
          <p:nvPr userDrawn="1"/>
        </p:nvCxnSpPr>
        <p:spPr>
          <a:xfrm flipV="1">
            <a:off x="35560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41"/>
          <p:cNvCxnSpPr/>
          <p:nvPr userDrawn="1"/>
        </p:nvCxnSpPr>
        <p:spPr>
          <a:xfrm>
            <a:off x="35560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42"/>
          <p:cNvCxnSpPr/>
          <p:nvPr userDrawn="1"/>
        </p:nvCxnSpPr>
        <p:spPr>
          <a:xfrm>
            <a:off x="35560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43"/>
          <p:cNvCxnSpPr/>
          <p:nvPr userDrawn="1"/>
        </p:nvCxnSpPr>
        <p:spPr>
          <a:xfrm>
            <a:off x="34925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44"/>
          <p:cNvCxnSpPr/>
          <p:nvPr userDrawn="1"/>
        </p:nvCxnSpPr>
        <p:spPr>
          <a:xfrm flipV="1">
            <a:off x="35560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45"/>
          <p:cNvCxnSpPr/>
          <p:nvPr userDrawn="1"/>
        </p:nvCxnSpPr>
        <p:spPr>
          <a:xfrm>
            <a:off x="35560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95"/>
          <p:cNvCxnSpPr/>
          <p:nvPr userDrawn="1"/>
        </p:nvCxnSpPr>
        <p:spPr>
          <a:xfrm flipV="1">
            <a:off x="4565650" y="2900363"/>
            <a:ext cx="3898900" cy="635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96"/>
          <p:cNvCxnSpPr/>
          <p:nvPr userDrawn="1"/>
        </p:nvCxnSpPr>
        <p:spPr>
          <a:xfrm>
            <a:off x="4565650" y="33766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97"/>
          <p:cNvCxnSpPr/>
          <p:nvPr userDrawn="1"/>
        </p:nvCxnSpPr>
        <p:spPr>
          <a:xfrm>
            <a:off x="4565650" y="3846513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98"/>
          <p:cNvCxnSpPr/>
          <p:nvPr userDrawn="1"/>
        </p:nvCxnSpPr>
        <p:spPr>
          <a:xfrm>
            <a:off x="4559300" y="4343400"/>
            <a:ext cx="390525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99"/>
          <p:cNvCxnSpPr/>
          <p:nvPr userDrawn="1"/>
        </p:nvCxnSpPr>
        <p:spPr>
          <a:xfrm flipV="1">
            <a:off x="4565650" y="4800600"/>
            <a:ext cx="3898900" cy="4763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100"/>
          <p:cNvCxnSpPr/>
          <p:nvPr userDrawn="1"/>
        </p:nvCxnSpPr>
        <p:spPr>
          <a:xfrm>
            <a:off x="4565650" y="5257800"/>
            <a:ext cx="3898900" cy="0"/>
          </a:xfrm>
          <a:prstGeom prst="line">
            <a:avLst/>
          </a:prstGeom>
          <a:ln w="15875">
            <a:solidFill>
              <a:srgbClr val="00A45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0" name="Text Placeholder 89"/>
          <p:cNvSpPr>
            <a:spLocks noGrp="1"/>
          </p:cNvSpPr>
          <p:nvPr>
            <p:ph type="body" sz="quarter" idx="14"/>
          </p:nvPr>
        </p:nvSpPr>
        <p:spPr>
          <a:xfrm>
            <a:off x="533400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Text Placeholder 89"/>
          <p:cNvSpPr>
            <a:spLocks noGrp="1"/>
          </p:cNvSpPr>
          <p:nvPr>
            <p:ph type="body" sz="quarter" idx="15"/>
          </p:nvPr>
        </p:nvSpPr>
        <p:spPr>
          <a:xfrm>
            <a:off x="546160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Text Placeholder 89"/>
          <p:cNvSpPr>
            <a:spLocks noGrp="1"/>
          </p:cNvSpPr>
          <p:nvPr>
            <p:ph type="body" sz="quarter" idx="16"/>
          </p:nvPr>
        </p:nvSpPr>
        <p:spPr>
          <a:xfrm>
            <a:off x="533400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3" name="Text Placeholder 89"/>
          <p:cNvSpPr>
            <a:spLocks noGrp="1"/>
          </p:cNvSpPr>
          <p:nvPr>
            <p:ph type="body" sz="quarter" idx="17"/>
          </p:nvPr>
        </p:nvSpPr>
        <p:spPr>
          <a:xfrm>
            <a:off x="533400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4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533400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5" name="Text Placeholder 89"/>
          <p:cNvSpPr>
            <a:spLocks noGrp="1"/>
          </p:cNvSpPr>
          <p:nvPr>
            <p:ph type="body" sz="quarter" idx="19"/>
          </p:nvPr>
        </p:nvSpPr>
        <p:spPr>
          <a:xfrm>
            <a:off x="554966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2" name="Text Placeholder 89"/>
          <p:cNvSpPr>
            <a:spLocks noGrp="1"/>
          </p:cNvSpPr>
          <p:nvPr>
            <p:ph type="body" sz="quarter" idx="20"/>
          </p:nvPr>
        </p:nvSpPr>
        <p:spPr>
          <a:xfrm>
            <a:off x="4743008" y="2476287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Text Placeholder 89"/>
          <p:cNvSpPr>
            <a:spLocks noGrp="1"/>
          </p:cNvSpPr>
          <p:nvPr>
            <p:ph type="body" sz="quarter" idx="21"/>
          </p:nvPr>
        </p:nvSpPr>
        <p:spPr>
          <a:xfrm>
            <a:off x="4755768" y="2923149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Text Placeholder 89"/>
          <p:cNvSpPr>
            <a:spLocks noGrp="1"/>
          </p:cNvSpPr>
          <p:nvPr>
            <p:ph type="body" sz="quarter" idx="22"/>
          </p:nvPr>
        </p:nvSpPr>
        <p:spPr>
          <a:xfrm>
            <a:off x="4743008" y="340989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Text Placeholder 89"/>
          <p:cNvSpPr>
            <a:spLocks noGrp="1"/>
          </p:cNvSpPr>
          <p:nvPr>
            <p:ph type="body" sz="quarter" idx="23"/>
          </p:nvPr>
        </p:nvSpPr>
        <p:spPr>
          <a:xfrm>
            <a:off x="4743008" y="3886200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Text Placeholder 89"/>
          <p:cNvSpPr>
            <a:spLocks noGrp="1"/>
          </p:cNvSpPr>
          <p:nvPr>
            <p:ph type="body" sz="quarter" idx="24"/>
          </p:nvPr>
        </p:nvSpPr>
        <p:spPr>
          <a:xfrm>
            <a:off x="4743008" y="4360276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Text Placeholder 89"/>
          <p:cNvSpPr>
            <a:spLocks noGrp="1"/>
          </p:cNvSpPr>
          <p:nvPr>
            <p:ph type="body" sz="quarter" idx="25"/>
          </p:nvPr>
        </p:nvSpPr>
        <p:spPr>
          <a:xfrm>
            <a:off x="4764574" y="4838182"/>
            <a:ext cx="3721040" cy="42378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C20745-40B8-48BA-98FE-5DEB0C7AD3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51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24588"/>
            <a:ext cx="1371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7543800" y="34925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930" y="615760"/>
            <a:ext cx="7162800" cy="523835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10681" y="1144568"/>
            <a:ext cx="4318519" cy="37943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4233A91-52EE-4160-B429-CE76AAA2A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6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CB17B-F9DA-4EC7-AB7B-50B970E649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9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6"/>
          </p:nvPr>
        </p:nvSpPr>
        <p:spPr>
          <a:xfrm>
            <a:off x="0" y="1518249"/>
            <a:ext cx="4579938" cy="533975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4917056" y="2057400"/>
            <a:ext cx="3782683" cy="41036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6C64DA-07A3-4014-BF90-C025CFD1ED3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04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/>
          </p:nvPr>
        </p:nvSpPr>
        <p:spPr>
          <a:xfrm>
            <a:off x="533400" y="3657600"/>
            <a:ext cx="42672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D9EE2-C42B-4AA5-8DDB-0B4BC7D9AE6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D80D0-1B89-43A3-918A-63C0F7B997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63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31242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33400" y="4191000"/>
            <a:ext cx="4267200" cy="7207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8D80D0-1B89-43A3-918A-63C0F7B997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34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19D4B0-4D8F-4765-9607-3AC8438902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57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5842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2026F7-32AB-46B2-A105-D0C0CB5E43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3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399"/>
            <a:ext cx="2921720" cy="396240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6"/>
          </p:nvPr>
        </p:nvSpPr>
        <p:spPr>
          <a:xfrm>
            <a:off x="533400" y="2057400"/>
            <a:ext cx="42672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17027-1B0C-4649-9C49-71F1086FF74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7338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9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2385204" y="2209800"/>
            <a:ext cx="4472796" cy="1752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67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76B97-7EBB-4520-B0D1-905213E2A820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893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08EED-B7EA-41D8-AA5E-D28C14F66E4A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8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/>
          <p:nvPr userDrawn="1"/>
        </p:nvSpPr>
        <p:spPr>
          <a:xfrm>
            <a:off x="6829425" y="0"/>
            <a:ext cx="1600200" cy="2743200"/>
          </a:xfrm>
          <a:prstGeom prst="rect">
            <a:avLst/>
          </a:prstGeom>
          <a:solidFill>
            <a:srgbClr val="00A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 userDrawn="1"/>
        </p:nvSpPr>
        <p:spPr>
          <a:xfrm>
            <a:off x="6829425" y="2743200"/>
            <a:ext cx="1600200" cy="4114800"/>
          </a:xfrm>
          <a:prstGeom prst="rect">
            <a:avLst/>
          </a:prstGeom>
          <a:solidFill>
            <a:srgbClr val="005398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800" y="5800725"/>
            <a:ext cx="1397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6870709" y="2754702"/>
            <a:ext cx="1516062" cy="609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6852061" y="3429000"/>
            <a:ext cx="1553359" cy="43204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3" name="Rectangle 20"/>
          <p:cNvSpPr/>
          <p:nvPr userDrawn="1"/>
        </p:nvSpPr>
        <p:spPr>
          <a:xfrm>
            <a:off x="6934200" y="609600"/>
            <a:ext cx="16764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"/>
          <p:cNvSpPr txBox="1"/>
          <p:nvPr userDrawn="1"/>
        </p:nvSpPr>
        <p:spPr>
          <a:xfrm>
            <a:off x="6858000" y="609600"/>
            <a:ext cx="1571625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Energy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East</a:t>
            </a:r>
            <a:b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 Black" pitchFamily="34" charset="0"/>
              </a:rPr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23123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WKHR_Landowner_42-19639920-RGB.jpg"/>
          <p:cNvPicPr>
            <a:picLocks noChangeAspect="1"/>
          </p:cNvPicPr>
          <p:nvPr userDrawn="1"/>
        </p:nvPicPr>
        <p:blipFill>
          <a:blip r:embed="rId2"/>
          <a:srcRect t="23515" r="33755"/>
          <a:stretch>
            <a:fillRect/>
          </a:stretch>
        </p:blipFill>
        <p:spPr bwMode="auto">
          <a:xfrm>
            <a:off x="515938" y="404813"/>
            <a:ext cx="8213725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25"/>
          <p:cNvGrpSpPr>
            <a:grpSpLocks/>
          </p:cNvGrpSpPr>
          <p:nvPr userDrawn="1"/>
        </p:nvGrpSpPr>
        <p:grpSpPr bwMode="auto">
          <a:xfrm>
            <a:off x="525463" y="0"/>
            <a:ext cx="1822450" cy="6858000"/>
            <a:chOff x="2784894" y="-1"/>
            <a:chExt cx="1822162" cy="6858001"/>
          </a:xfrm>
        </p:grpSpPr>
        <p:sp>
          <p:nvSpPr>
            <p:cNvPr id="17" name="Rectangle 26"/>
            <p:cNvSpPr/>
            <p:nvPr/>
          </p:nvSpPr>
          <p:spPr>
            <a:xfrm>
              <a:off x="3007109" y="-1"/>
              <a:ext cx="1599947" cy="3570289"/>
            </a:xfrm>
            <a:prstGeom prst="rect">
              <a:avLst/>
            </a:prstGeom>
            <a:solidFill>
              <a:srgbClr val="00A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27"/>
            <p:cNvSpPr/>
            <p:nvPr/>
          </p:nvSpPr>
          <p:spPr>
            <a:xfrm>
              <a:off x="2784894" y="609599"/>
              <a:ext cx="1676135" cy="4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3007109" y="3570288"/>
              <a:ext cx="1599947" cy="3287712"/>
            </a:xfrm>
            <a:prstGeom prst="rect">
              <a:avLst/>
            </a:prstGeom>
            <a:solidFill>
              <a:srgbClr val="005398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0" name="Image 30" descr="Coor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3699" y="666513"/>
              <a:ext cx="1523759" cy="284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V:\V -DRIVE\Madjid\PPT_TRANSCANADA_PNG\Logo_transcanada_Blanc_ok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9625" y="5740400"/>
            <a:ext cx="1397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233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 marL="719138" indent="-365125">
              <a:spcBef>
                <a:spcPts val="1200"/>
              </a:spcBef>
              <a:buFont typeface="Arial" panose="020B0604020202020204" pitchFamily="34" charset="0"/>
              <a:buChar char="•"/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8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7543800" y="22860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0574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5410200" y="32766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5410200" y="4495800"/>
            <a:ext cx="2921720" cy="1143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0" algn="l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5"/>
          </p:nvPr>
        </p:nvSpPr>
        <p:spPr>
          <a:xfrm>
            <a:off x="6096000" y="483078"/>
            <a:ext cx="3048000" cy="914400"/>
          </a:xfrm>
          <a:prstGeom prst="rect">
            <a:avLst/>
          </a:prstGeo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19D4B0-4D8F-4765-9607-3AC8438902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6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5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6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111750" cy="4497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4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00807"/>
            <a:ext cx="5486400" cy="3026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7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00808"/>
            <a:ext cx="2057400" cy="442535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6019800" cy="44253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5735" y="6356350"/>
            <a:ext cx="553406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EE4721-TCPL-PR-PN-0083 - Energy East Public - UNCONTROLLED IF PRINTED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09171" y="632460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C6D19E0-8B44-447D-984A-D49D6832BD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Content Placeholder 3"/>
          <p:cNvSpPr>
            <a:spLocks noGrp="1"/>
          </p:cNvSpPr>
          <p:nvPr>
            <p:ph sz="half" idx="2"/>
          </p:nvPr>
        </p:nvSpPr>
        <p:spPr>
          <a:xfrm>
            <a:off x="581065" y="2174875"/>
            <a:ext cx="4343400" cy="14065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3657600"/>
            <a:ext cx="4343400" cy="1371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9292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292929"/>
                </a:solidFill>
              </a:defRPr>
            </a:lvl2pPr>
            <a:lvl3pPr marL="914400" indent="0">
              <a:buNone/>
              <a:defRPr sz="1100">
                <a:solidFill>
                  <a:srgbClr val="292929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619165"/>
            <a:ext cx="3200399" cy="838200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72200"/>
            <a:ext cx="1601719" cy="64068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543800" y="228600"/>
            <a:ext cx="111688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CA" sz="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Line 3"/>
          <p:cNvSpPr>
            <a:spLocks noChangeShapeType="1"/>
          </p:cNvSpPr>
          <p:nvPr/>
        </p:nvSpPr>
        <p:spPr bwMode="white">
          <a:xfrm>
            <a:off x="8558213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white">
          <a:xfrm>
            <a:off x="8001000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46075"/>
            <a:ext cx="7085013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44588"/>
            <a:ext cx="82232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82280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43638"/>
            <a:ext cx="1768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43638"/>
            <a:ext cx="1768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7" name="Picture 15" descr="Master Page Title Bar_Nov_20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46075"/>
            <a:ext cx="2055812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713" y="6510338"/>
            <a:ext cx="30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B20733-FAC6-470B-A302-AE9223A8B06F}" type="slidenum">
              <a:rPr lang="en-US" altLang="en-US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5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144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262063" indent="-2333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70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42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14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686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58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09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5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Line 3"/>
          <p:cNvSpPr>
            <a:spLocks noChangeShapeType="1"/>
          </p:cNvSpPr>
          <p:nvPr/>
        </p:nvSpPr>
        <p:spPr bwMode="white">
          <a:xfrm>
            <a:off x="8558213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white">
          <a:xfrm>
            <a:off x="8001000" y="457200"/>
            <a:ext cx="0" cy="762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346075"/>
            <a:ext cx="7085013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0" tIns="0" rIns="4572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44588"/>
            <a:ext cx="822325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82280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43638"/>
            <a:ext cx="1768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35" descr="TC_CORP_2CPOS_RGB.jpg                                          0008AEDFMacintosh HD                   ABA78158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243638"/>
            <a:ext cx="17684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7" name="Picture 15" descr="Master Page Title Bar_Nov_2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46075"/>
            <a:ext cx="2055812" cy="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713" y="6510338"/>
            <a:ext cx="30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B20733-FAC6-470B-A302-AE9223A8B06F}" type="slidenum">
              <a:rPr lang="en-US" altLang="en-US">
                <a:solidFill>
                  <a:srgbClr val="0033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7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Verdana" pitchFamily="34" charset="0"/>
        </a:defRPr>
      </a:lvl9pPr>
    </p:titleStyle>
    <p:bodyStyle>
      <a:lvl1pPr marL="2286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14400" indent="-22860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262063" indent="-2333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70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42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14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686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5825" indent="-220663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06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3" r:id="rId13"/>
    <p:sldLayoutId id="214748375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  <a:prstGeom prst="rect">
            <a:avLst/>
          </a:prstGeom>
        </p:spPr>
        <p:txBody>
          <a:bodyPr/>
          <a:lstStyle/>
          <a:p>
            <a:pPr lvl="0" algn="l" eaLnBrk="0" fontAlgn="base" hangingPunct="0"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10"/>
          <p:cNvSpPr txBox="1"/>
          <p:nvPr/>
        </p:nvSpPr>
        <p:spPr>
          <a:xfrm>
            <a:off x="7543800" y="349250"/>
            <a:ext cx="1117600" cy="1841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CA" sz="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5775" y="6356350"/>
            <a:ext cx="553402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EE4721-TCPL-PR-PN-0083 - Energy East Public - UNCONTROLLED IF PRINTED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5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1338" indent="-36353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2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8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exte 6"/>
          <p:cNvSpPr>
            <a:spLocks noGrp="1"/>
          </p:cNvSpPr>
          <p:nvPr>
            <p:ph type="body" sz="quarter" idx="10"/>
          </p:nvPr>
        </p:nvSpPr>
        <p:spPr bwMode="auto">
          <a:xfrm>
            <a:off x="6870700" y="2754312"/>
            <a:ext cx="1516063" cy="1131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Overview</a:t>
            </a:r>
          </a:p>
        </p:txBody>
      </p:sp>
      <p:sp>
        <p:nvSpPr>
          <p:cNvPr id="15363" name="Espace réservé du texte 7"/>
          <p:cNvSpPr>
            <a:spLocks noGrp="1"/>
          </p:cNvSpPr>
          <p:nvPr>
            <p:ph type="body" sz="quarter" idx="11"/>
          </p:nvPr>
        </p:nvSpPr>
        <p:spPr bwMode="auto">
          <a:xfrm>
            <a:off x="6843024" y="4024223"/>
            <a:ext cx="1602236" cy="102223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en-CA" dirty="0" smtClean="0"/>
          </a:p>
          <a:p>
            <a:pPr marL="0" indent="0" eaLnBrk="1" hangingPunct="1">
              <a:buNone/>
            </a:pPr>
            <a:endParaRPr lang="en-CA" dirty="0" smtClean="0"/>
          </a:p>
          <a:p>
            <a:pPr marL="0" indent="0" eaLnBrk="1" hangingPunct="1">
              <a:buNone/>
            </a:pPr>
            <a:endParaRPr lang="en-CA" dirty="0"/>
          </a:p>
          <a:p>
            <a:pPr marL="0" indent="0" eaLnBrk="1" hangingPunct="1">
              <a:buNone/>
            </a:pPr>
            <a:endParaRPr lang="en-CA" dirty="0" smtClean="0"/>
          </a:p>
          <a:p>
            <a:pPr marL="0" indent="0" eaLnBrk="1" hangingPunct="1">
              <a:buNone/>
            </a:pPr>
            <a:r>
              <a:rPr lang="en-CA" dirty="0" smtClean="0"/>
              <a:t>August 2014</a:t>
            </a:r>
            <a:endParaRPr lang="fr-CA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 East and Eastern Mainline Project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3406" y="1219200"/>
            <a:ext cx="8223394" cy="4954587"/>
          </a:xfrm>
          <a:noFill/>
          <a:ln/>
        </p:spPr>
        <p:txBody>
          <a:bodyPr tIns="0" rIns="0" bIns="0"/>
          <a:lstStyle/>
          <a:p>
            <a:pPr marL="236538" indent="-233363">
              <a:lnSpc>
                <a:spcPct val="100000"/>
              </a:lnSpc>
            </a:pPr>
            <a:r>
              <a:rPr lang="en-US" altLang="en-US" dirty="0" smtClean="0"/>
              <a:t>Gas Shipper Issues: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The North Bay Shortcut (NBSC)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Gas shippers - leave in gas service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NBSC is a pivotal piece of Energy East and is required for project – cost and schedule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Enables transfer of 3000 km of pipe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Eastern Mainline Project will allow market needs to be met and only requires 250 km of new pipe and associated compressors 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Delivers savings to gas shippers</a:t>
            </a:r>
          </a:p>
          <a:p>
            <a:pPr marL="579438" lvl="1" indent="-233363">
              <a:lnSpc>
                <a:spcPct val="100000"/>
              </a:lnSpc>
            </a:pPr>
            <a:endParaRPr lang="en-US" dirty="0" smtClean="0"/>
          </a:p>
          <a:p>
            <a:pPr marL="579438" lvl="1" indent="-233363"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10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Ontario Infrastructure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28725"/>
            <a:ext cx="8062913" cy="483393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11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Eastern Delivery Area Capacity </a:t>
            </a:r>
            <a:r>
              <a:rPr lang="en-US" dirty="0"/>
              <a:t>&amp;</a:t>
            </a:r>
            <a:r>
              <a:rPr lang="en-US" dirty="0" smtClean="0"/>
              <a:t> Domestic Market Flow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1235075" y="6008688"/>
            <a:ext cx="6419850" cy="3381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Verdana" pitchFamily="34" charset="0"/>
              </a:rPr>
              <a:t>Ample capacity to meet domestic markets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" y="1053796"/>
            <a:ext cx="7339013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12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 Delivery Area – Export Market Flow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06375" y="5862638"/>
            <a:ext cx="8435975" cy="33813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Verdana"/>
              </a:rPr>
              <a:t>Niagara/Chippawa flows transitioned to peaking exports, then imports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049338"/>
            <a:ext cx="8069262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13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Eastern Delivery Area – Export Market Flow</a:t>
            </a:r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581025" y="5889625"/>
            <a:ext cx="8005763" cy="3381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FFFFFF"/>
                </a:solidFill>
                <a:latin typeface="Verdana"/>
              </a:rPr>
              <a:t>Iroquois flows are exhibiting the same pattern; forecast to become imports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90613"/>
            <a:ext cx="74215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14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Eastern Canadian </a:t>
            </a:r>
            <a:r>
              <a:rPr lang="en-US" dirty="0"/>
              <a:t>E</a:t>
            </a:r>
            <a:r>
              <a:rPr lang="en-US" dirty="0" smtClean="0"/>
              <a:t>xport Flow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251268"/>
              </p:ext>
            </p:extLst>
          </p:nvPr>
        </p:nvGraphicFramePr>
        <p:xfrm>
          <a:off x="65120" y="1026845"/>
          <a:ext cx="8635936" cy="540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0" name="Text Box 6"/>
          <p:cNvSpPr txBox="1">
            <a:spLocks noChangeArrowheads="1"/>
          </p:cNvSpPr>
          <p:nvPr/>
        </p:nvSpPr>
        <p:spPr bwMode="gray">
          <a:xfrm>
            <a:off x="4842919" y="1415178"/>
            <a:ext cx="906463" cy="3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History</a:t>
            </a:r>
            <a:endParaRPr lang="en-CA" sz="1400" b="1" dirty="0">
              <a:solidFill>
                <a:srgbClr val="000000"/>
              </a:solidFill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gray">
          <a:xfrm>
            <a:off x="5830192" y="1423349"/>
            <a:ext cx="1154112" cy="31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Forecast</a:t>
            </a:r>
            <a:endParaRPr lang="en-CA" sz="1400" b="1" dirty="0">
              <a:solidFill>
                <a:srgbClr val="000000"/>
              </a:solidFill>
            </a:endParaRPr>
          </a:p>
        </p:txBody>
      </p:sp>
      <p:sp>
        <p:nvSpPr>
          <p:cNvPr id="87053" name="Line 7"/>
          <p:cNvSpPr>
            <a:spLocks noChangeShapeType="1"/>
          </p:cNvSpPr>
          <p:nvPr/>
        </p:nvSpPr>
        <p:spPr bwMode="auto">
          <a:xfrm flipH="1" flipV="1">
            <a:off x="5816252" y="1394481"/>
            <a:ext cx="529" cy="4590157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338D"/>
              </a:solidFill>
              <a:latin typeface="Times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71568" y="5493708"/>
            <a:ext cx="0" cy="26892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117948" y="1048291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>
                <a:solidFill>
                  <a:srgbClr val="003399"/>
                </a:solidFill>
              </a:rPr>
              <a:t>Bcf/d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 East and Eastern Mainline Project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3406" y="1219200"/>
            <a:ext cx="8223394" cy="4954587"/>
          </a:xfrm>
          <a:noFill/>
          <a:ln/>
        </p:spPr>
        <p:txBody>
          <a:bodyPr tIns="0" rIns="0" bIns="0"/>
          <a:lstStyle/>
          <a:p>
            <a:pPr marL="236538" indent="-233363">
              <a:lnSpc>
                <a:spcPct val="100000"/>
              </a:lnSpc>
            </a:pPr>
            <a:r>
              <a:rPr lang="en-US" altLang="en-US" dirty="0" smtClean="0"/>
              <a:t>Gas Shipper Issues: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Interruptible capacity 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apacity that is used from time to time – no obligation to use or pay for capacity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A number of markets have used this service to minimize their costs – but this leaves costs for others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Shippers have pressed for disallowance of recovery of costs of un-contracted capacity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NEB – markets that need service should pay annual cost of service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TransCanada notified markets that interruptible service capacity will be reduced and provided opportunity to subscribe to firm 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16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 East and Eastern Mainline Project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3406" y="1219200"/>
            <a:ext cx="8223394" cy="4954587"/>
          </a:xfrm>
          <a:noFill/>
          <a:ln/>
        </p:spPr>
        <p:txBody>
          <a:bodyPr tIns="0" rIns="0" bIns="0"/>
          <a:lstStyle/>
          <a:p>
            <a:pPr marL="236538" indent="-233363">
              <a:lnSpc>
                <a:spcPct val="100000"/>
              </a:lnSpc>
            </a:pPr>
            <a:r>
              <a:rPr lang="en-US" altLang="en-US" dirty="0" smtClean="0"/>
              <a:t>Gas Shipper Issues: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Interruptible capacity 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Unrecovered cost of interruptible capacity is largely borne by firm markets – end use consumers/residential</a:t>
            </a:r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NE US markets that direct connect to US supply will vacate Mainline capacity - cost recovery?</a:t>
            </a:r>
          </a:p>
          <a:p>
            <a:pPr marL="579438" lvl="1" indent="-233363">
              <a:lnSpc>
                <a:spcPct val="100000"/>
              </a:lnSpc>
            </a:pPr>
            <a:endParaRPr lang="en-US" dirty="0"/>
          </a:p>
          <a:p>
            <a:pPr marL="922338" lvl="2" indent="-233363">
              <a:lnSpc>
                <a:spcPct val="100000"/>
              </a:lnSpc>
            </a:pPr>
            <a:r>
              <a:rPr lang="en-US" dirty="0" smtClean="0"/>
              <a:t>TransCanada settlement offer</a:t>
            </a:r>
          </a:p>
          <a:p>
            <a:pPr marL="1270001" lvl="3">
              <a:lnSpc>
                <a:spcPct val="100000"/>
              </a:lnSpc>
            </a:pPr>
            <a:r>
              <a:rPr lang="en-US" dirty="0" smtClean="0"/>
              <a:t>Will construct interruptible capacity</a:t>
            </a:r>
          </a:p>
          <a:p>
            <a:pPr marL="1270001" lvl="3">
              <a:lnSpc>
                <a:spcPct val="100000"/>
              </a:lnSpc>
            </a:pPr>
            <a:r>
              <a:rPr lang="en-US" dirty="0" smtClean="0"/>
              <a:t>Reduces gas transmission cost savings</a:t>
            </a:r>
          </a:p>
          <a:p>
            <a:pPr marL="1270001" lvl="3">
              <a:lnSpc>
                <a:spcPct val="100000"/>
              </a:lnSpc>
            </a:pPr>
            <a:r>
              <a:rPr lang="en-US" dirty="0" smtClean="0"/>
              <a:t>Requires commitment that enables cost recovery</a:t>
            </a:r>
          </a:p>
          <a:p>
            <a:pPr marL="922338" lvl="2" indent="-233363"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17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0274" y="1219200"/>
            <a:ext cx="8531326" cy="5106988"/>
          </a:xfrm>
          <a:noFill/>
          <a:ln/>
        </p:spPr>
        <p:txBody>
          <a:bodyPr tIns="0" rIns="0" bIns="0"/>
          <a:lstStyle/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All contracted gas transmission customers will continue to receive safe, reliable and cost effective gas transmission service – no market will go short of gas</a:t>
            </a:r>
          </a:p>
          <a:p>
            <a:pPr marL="236538" indent="-233363"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Gas consumers are not subsidizing the Energy East project</a:t>
            </a:r>
          </a:p>
          <a:p>
            <a:pPr marL="236538" indent="-233363">
              <a:spcBef>
                <a:spcPts val="0"/>
              </a:spcBef>
            </a:pPr>
            <a:endParaRPr lang="en-US" altLang="en-US" dirty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Energy East and the required replacement capacity (the Eastern Mainline Project) will reduce gas transmission costs by more than $750 million over 15 years</a:t>
            </a:r>
          </a:p>
          <a:p>
            <a:pPr marL="236538" indent="-233363"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Capacity needed to meet contracted requirements will be available prior to the transfer of existing gas transmission assets to Energy East</a:t>
            </a:r>
          </a:p>
          <a:p>
            <a:pPr marL="3175" indent="0">
              <a:spcBef>
                <a:spcPts val="0"/>
              </a:spcBef>
              <a:buNone/>
            </a:pPr>
            <a:endParaRPr lang="en-US" altLang="en-US" dirty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TransCanada will add future capacity should market need emerge</a:t>
            </a:r>
          </a:p>
          <a:p>
            <a:pPr marL="3175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18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6248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Early and Extensive Engagement</a:t>
            </a:r>
            <a:endParaRPr lang="fr-FR" dirty="0" smtClean="0"/>
          </a:p>
        </p:txBody>
      </p:sp>
      <p:sp>
        <p:nvSpPr>
          <p:cNvPr id="29699" name="Espace réservé du contenu 7"/>
          <p:cNvSpPr txBox="1">
            <a:spLocks/>
          </p:cNvSpPr>
          <p:nvPr/>
        </p:nvSpPr>
        <p:spPr bwMode="auto">
          <a:xfrm>
            <a:off x="609600" y="1979613"/>
            <a:ext cx="7848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4163">
              <a:spcBef>
                <a:spcPct val="20000"/>
              </a:spcBef>
              <a:defRPr/>
            </a:pPr>
            <a:endParaRPr lang="en-U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765005"/>
            <a:ext cx="7467600" cy="47652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CA" sz="2000" dirty="0" smtClean="0">
                <a:ea typeface="Verdana" pitchFamily="34" charset="0"/>
                <a:cs typeface="Arial" panose="020B0604020202020204" pitchFamily="34" charset="0"/>
              </a:rPr>
              <a:t>Meetings with landowners, elected officials, municipalities, Aboriginal groups and other stakeholders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CA" sz="2000" dirty="0" smtClean="0">
                <a:ea typeface="Verdana" pitchFamily="34" charset="0"/>
                <a:cs typeface="Arial" panose="020B0604020202020204" pitchFamily="34" charset="0"/>
              </a:rPr>
              <a:t>Information sessions and Open </a:t>
            </a:r>
            <a:r>
              <a:rPr lang="fr-CA" sz="2000" dirty="0" err="1" smtClean="0">
                <a:ea typeface="Verdana" pitchFamily="34" charset="0"/>
                <a:cs typeface="Arial" panose="020B0604020202020204" pitchFamily="34" charset="0"/>
              </a:rPr>
              <a:t>Houses</a:t>
            </a:r>
            <a:r>
              <a:rPr lang="fr-CA" sz="2000" dirty="0" smtClean="0">
                <a:ea typeface="Verdana" pitchFamily="34" charset="0"/>
                <a:cs typeface="Arial" panose="020B0604020202020204" pitchFamily="34" charset="0"/>
              </a:rPr>
              <a:t> for local </a:t>
            </a:r>
            <a:r>
              <a:rPr lang="fr-CA" sz="2000" dirty="0" err="1" smtClean="0">
                <a:ea typeface="Verdana" pitchFamily="34" charset="0"/>
                <a:cs typeface="Arial" panose="020B0604020202020204" pitchFamily="34" charset="0"/>
              </a:rPr>
              <a:t>stakeholders</a:t>
            </a:r>
            <a:r>
              <a:rPr lang="fr-CA" sz="2000" dirty="0" smtClean="0">
                <a:ea typeface="Verdana" pitchFamily="34" charset="0"/>
                <a:cs typeface="Arial" panose="020B0604020202020204" pitchFamily="34" charset="0"/>
              </a:rPr>
              <a:t> and </a:t>
            </a:r>
            <a:r>
              <a:rPr lang="fr-CA" sz="2000" dirty="0" err="1" smtClean="0">
                <a:ea typeface="Verdana" pitchFamily="34" charset="0"/>
                <a:cs typeface="Arial" panose="020B0604020202020204" pitchFamily="34" charset="0"/>
              </a:rPr>
              <a:t>residents</a:t>
            </a:r>
            <a:endParaRPr lang="fr-CA" sz="2000" dirty="0" smtClean="0"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CA" sz="2000" dirty="0">
                <a:ea typeface="Verdana" pitchFamily="34" charset="0"/>
                <a:cs typeface="Arial" panose="020B0604020202020204" pitchFamily="34" charset="0"/>
              </a:rPr>
              <a:t>Engagement </a:t>
            </a:r>
            <a:r>
              <a:rPr lang="fr-CA" sz="2000" dirty="0" err="1">
                <a:ea typeface="Verdana" pitchFamily="34" charset="0"/>
                <a:cs typeface="Arial" panose="020B0604020202020204" pitchFamily="34" charset="0"/>
              </a:rPr>
              <a:t>across</a:t>
            </a:r>
            <a:r>
              <a:rPr lang="fr-CA" sz="2000" dirty="0">
                <a:ea typeface="Verdana" pitchFamily="34" charset="0"/>
                <a:cs typeface="Arial" panose="020B0604020202020204" pitchFamily="34" charset="0"/>
              </a:rPr>
              <a:t> Canada</a:t>
            </a:r>
          </a:p>
          <a:p>
            <a:pPr marL="685800" lvl="1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491 Municipalities</a:t>
            </a:r>
          </a:p>
          <a:p>
            <a:pPr marL="685800" lvl="1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155 Aboriginal Communities and Organizations</a:t>
            </a:r>
          </a:p>
          <a:p>
            <a:pPr marL="685800" lvl="1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More than 5,500 landowners</a:t>
            </a:r>
          </a:p>
          <a:p>
            <a:pPr marL="685800" lvl="1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More than </a:t>
            </a:r>
            <a:r>
              <a:rPr lang="en-US" sz="1800" dirty="0" smtClean="0">
                <a:latin typeface="Calibri"/>
                <a:ea typeface="Verdana" pitchFamily="34" charset="0"/>
                <a:cs typeface="Verdana" pitchFamily="34" charset="0"/>
              </a:rPr>
              <a:t>6,000 </a:t>
            </a: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registered guests in </a:t>
            </a:r>
            <a:r>
              <a:rPr lang="en-US" sz="1800" dirty="0" smtClean="0">
                <a:latin typeface="Calibri"/>
                <a:ea typeface="Verdana" pitchFamily="34" charset="0"/>
                <a:cs typeface="Verdana" pitchFamily="34" charset="0"/>
              </a:rPr>
              <a:t>83 </a:t>
            </a:r>
            <a:r>
              <a:rPr lang="en-US" sz="1800" dirty="0">
                <a:latin typeface="Calibri"/>
                <a:ea typeface="Verdana" pitchFamily="34" charset="0"/>
                <a:cs typeface="Verdana" pitchFamily="34" charset="0"/>
              </a:rPr>
              <a:t>Open Houses </a:t>
            </a:r>
            <a:endParaRPr lang="fr-CA" sz="1800" dirty="0" smtClean="0">
              <a:ea typeface="Verdana" pitchFamily="34" charset="0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4631"/>
            <a:ext cx="2590800" cy="9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5"/>
          <p:cNvSpPr>
            <a:spLocks noGrp="1"/>
          </p:cNvSpPr>
          <p:nvPr>
            <p:ph type="title"/>
          </p:nvPr>
        </p:nvSpPr>
        <p:spPr bwMode="auto">
          <a:xfrm>
            <a:off x="533400" y="474453"/>
            <a:ext cx="8369300" cy="9828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TransCanada: Leading North </a:t>
            </a:r>
            <a:r>
              <a:rPr lang="en-US" sz="2400" dirty="0" smtClean="0">
                <a:solidFill>
                  <a:srgbClr val="FFFFFF"/>
                </a:solidFill>
                <a:cs typeface="Arial" panose="020B0604020202020204" pitchFamily="34" charset="0"/>
              </a:rPr>
              <a:t>American</a:t>
            </a:r>
            <a:br>
              <a:rPr lang="en-US" sz="2400" dirty="0" smtClean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FFFF"/>
                </a:solidFill>
                <a:cs typeface="Arial" panose="020B0604020202020204" pitchFamily="34" charset="0"/>
              </a:rPr>
              <a:t>Energy </a:t>
            </a:r>
            <a:r>
              <a:rPr lang="en-US" sz="2400" dirty="0">
                <a:solidFill>
                  <a:srgbClr val="FFFFFF"/>
                </a:solidFill>
                <a:cs typeface="Arial" panose="020B0604020202020204" pitchFamily="34" charset="0"/>
              </a:rPr>
              <a:t>Infrastructure Company </a:t>
            </a:r>
            <a: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676400"/>
            <a:ext cx="4572000" cy="38882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21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North America’s Largest Natural Gas Pipeline Networks</a:t>
            </a:r>
          </a:p>
          <a:p>
            <a:pPr marL="279400" lvl="1" indent="-1651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en-US" sz="1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68,500 km of pipeline </a:t>
            </a:r>
          </a:p>
          <a:p>
            <a:pPr marL="279400" lvl="1" indent="-1651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Bcf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 or 20% of demand</a:t>
            </a:r>
          </a:p>
          <a:p>
            <a:pPr fontAlgn="base">
              <a:lnSpc>
                <a:spcPts val="2100"/>
              </a:lnSpc>
              <a:spcBef>
                <a:spcPts val="13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Largest Natural Gas Storage Operator</a:t>
            </a:r>
          </a:p>
          <a:p>
            <a:pPr marL="279400" lvl="1" indent="-1651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Bcf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capacity</a:t>
            </a:r>
          </a:p>
          <a:p>
            <a:pPr fontAlgn="base">
              <a:lnSpc>
                <a:spcPts val="2100"/>
              </a:lnSpc>
              <a:spcBef>
                <a:spcPts val="13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Private Sector Power Generator in Canada</a:t>
            </a:r>
          </a:p>
          <a:p>
            <a:pPr marL="279400" lvl="1" indent="-1651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plants,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10,800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</a:p>
          <a:p>
            <a:pPr fontAlgn="base">
              <a:lnSpc>
                <a:spcPts val="2100"/>
              </a:lnSpc>
              <a:spcBef>
                <a:spcPts val="13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Pipeline System</a:t>
            </a:r>
          </a:p>
          <a:p>
            <a:pPr marL="279400" lvl="1" indent="-1651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million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bbl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 ultimate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longhaul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 descr="R:\Graphics\TransCanadaCorporate\Maps\PPT\NA_Assets_Master_L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5822"/>
            <a:ext cx="4572000" cy="532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35822"/>
            <a:ext cx="2447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-37388"/>
            <a:ext cx="9144001" cy="2830438"/>
            <a:chOff x="344680" y="1055762"/>
            <a:chExt cx="9144001" cy="28304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681" y="2240096"/>
              <a:ext cx="9144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44680" y="1055762"/>
              <a:ext cx="9144001" cy="1408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>
                <a:solidFill>
                  <a:prstClr val="white"/>
                </a:solidFill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457200" y="2743200"/>
              <a:ext cx="8229600" cy="1143000"/>
            </a:xfrm>
            <a:prstGeom prst="rect">
              <a:avLst/>
            </a:prstGeom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300" b="1" kern="1200">
                  <a:solidFill>
                    <a:schemeClr val="bg1"/>
                  </a:solidFill>
                  <a:latin typeface="Arial Black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Our approach to communities</a:t>
              </a:r>
              <a:endParaRPr lang="en-CA" dirty="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 txBox="1">
            <a:spLocks/>
          </p:cNvSpPr>
          <p:nvPr/>
        </p:nvSpPr>
        <p:spPr bwMode="auto">
          <a:xfrm>
            <a:off x="714287" y="4545379"/>
            <a:ext cx="7586932" cy="446072"/>
          </a:xfrm>
          <a:prstGeom prst="rect">
            <a:avLst/>
          </a:prstGeom>
          <a:solidFill>
            <a:srgbClr val="54C2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  <a:cs typeface="Arial" pitchFamily="34" charset="0"/>
              </a:rPr>
              <a:t>Be present in and learn to understand the communities where we operate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762000" y="2659254"/>
            <a:ext cx="7530830" cy="41950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lIns="2286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Acknowledge all stakeholders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2000" y="3184963"/>
            <a:ext cx="7530830" cy="598472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  <a:latin typeface="Calibri"/>
              </a:rPr>
              <a:t>Build relationships based on trust and mutual respect</a:t>
            </a:r>
            <a:endParaRPr lang="en-US" sz="1800" b="0" dirty="0" smtClean="0">
              <a:solidFill>
                <a:prstClr val="white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748144" y="3897649"/>
            <a:ext cx="7544685" cy="555828"/>
          </a:xfrm>
          <a:prstGeom prst="rect">
            <a:avLst/>
          </a:prstGeom>
          <a:solidFill>
            <a:srgbClr val="54C247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1800" b="0" dirty="0">
                <a:solidFill>
                  <a:prstClr val="white"/>
                </a:solidFill>
                <a:latin typeface="Calibri"/>
              </a:rPr>
              <a:t>Be a good corporate citizen </a:t>
            </a:r>
            <a:r>
              <a:rPr lang="en-US" sz="1800" b="0" dirty="0" smtClean="0">
                <a:solidFill>
                  <a:prstClr val="white"/>
                </a:solidFill>
                <a:latin typeface="Calibri"/>
              </a:rPr>
              <a:t>of </a:t>
            </a:r>
            <a:r>
              <a:rPr lang="en-US" sz="1800" b="0" dirty="0">
                <a:solidFill>
                  <a:prstClr val="white"/>
                </a:solidFill>
                <a:latin typeface="Calibri"/>
              </a:rPr>
              <a:t>our host communities</a:t>
            </a:r>
            <a:endParaRPr lang="en-US" sz="1800" b="0" dirty="0" smtClean="0">
              <a:solidFill>
                <a:prstClr val="white"/>
              </a:solidFill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4CB17B-F9DA-4EC7-AB7B-50B970E6494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553097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Stakeholder Engagement in Ontario</a:t>
            </a:r>
            <a:endParaRPr lang="fr-FR" dirty="0" smtClean="0"/>
          </a:p>
        </p:txBody>
      </p:sp>
      <p:sp>
        <p:nvSpPr>
          <p:cNvPr id="29699" name="Espace réservé du contenu 7"/>
          <p:cNvSpPr txBox="1">
            <a:spLocks/>
          </p:cNvSpPr>
          <p:nvPr/>
        </p:nvSpPr>
        <p:spPr bwMode="auto">
          <a:xfrm>
            <a:off x="609600" y="1979613"/>
            <a:ext cx="784860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4163">
              <a:spcBef>
                <a:spcPct val="20000"/>
              </a:spcBef>
              <a:defRPr/>
            </a:pPr>
            <a:endParaRPr lang="en-US" b="1" dirty="0">
              <a:solidFill>
                <a:srgbClr val="292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" y="1765005"/>
            <a:ext cx="4033838" cy="47652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1" fontAlgn="auto" hangingPunct="1">
              <a:spcBef>
                <a:spcPts val="432"/>
              </a:spcBef>
              <a:spcAft>
                <a:spcPts val="600"/>
              </a:spcAft>
              <a:buFont typeface="Arial"/>
              <a:buChar char="•"/>
              <a:defRPr/>
            </a:pPr>
            <a:endParaRPr lang="fr-CA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Bef>
                <a:spcPts val="432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fr-F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276" y="1342648"/>
            <a:ext cx="851217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u="sng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With more than 2,000 Km (1918 km of conversion and 100 km of new construction), Ontario is the largest host of Energy East</a:t>
            </a:r>
          </a:p>
          <a:p>
            <a:pPr marL="285750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99 Communities</a:t>
            </a:r>
          </a:p>
          <a:p>
            <a:pPr marL="742950" lvl="1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88 Conversion</a:t>
            </a:r>
          </a:p>
          <a:p>
            <a:pPr marL="742950" lvl="1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 Construction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85750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29 Community Open Houses</a:t>
            </a:r>
          </a:p>
          <a:p>
            <a:pPr marL="742950" lvl="1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2,432 Attendees</a:t>
            </a:r>
          </a:p>
          <a:p>
            <a:pPr marL="285750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Contacted 90 Chambers of Commerce/Economic Development Groups</a:t>
            </a:r>
          </a:p>
          <a:p>
            <a:pPr marL="285750" indent="-285750" fontAlgn="base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Reached out to 150 other (E)NGOs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484631"/>
            <a:ext cx="3051544" cy="91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6" b="27316"/>
          <a:stretch>
            <a:fillRect/>
          </a:stretch>
        </p:blipFill>
        <p:spPr>
          <a:xfrm>
            <a:off x="6096000" y="499002"/>
            <a:ext cx="30480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5867400" cy="838200"/>
          </a:xfrm>
        </p:spPr>
        <p:txBody>
          <a:bodyPr/>
          <a:lstStyle/>
          <a:p>
            <a:r>
              <a:rPr lang="en-US" dirty="0"/>
              <a:t>Stakeholder Activities in </a:t>
            </a:r>
            <a:r>
              <a:rPr lang="en-US" dirty="0" smtClean="0"/>
              <a:t>Ontario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8153400" cy="410368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30 Council/Mayor </a:t>
            </a:r>
            <a:r>
              <a:rPr lang="en-CA" sz="1600" b="0" dirty="0">
                <a:latin typeface="Arial" pitchFamily="34" charset="0"/>
                <a:cs typeface="Arial" pitchFamily="34" charset="0"/>
              </a:rPr>
              <a:t>Presentations (in camera &amp; public</a:t>
            </a: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15 Other </a:t>
            </a:r>
            <a:r>
              <a:rPr lang="en-CA" sz="1600" b="0" dirty="0">
                <a:latin typeface="Arial" pitchFamily="34" charset="0"/>
                <a:cs typeface="Arial" pitchFamily="34" charset="0"/>
              </a:rPr>
              <a:t>Municipal meetings (e.g. Ottawa Working Group, CAO Briefings, Councillor Briefings</a:t>
            </a: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22 Other </a:t>
            </a:r>
            <a:r>
              <a:rPr lang="en-CA" sz="1600" b="0" dirty="0">
                <a:latin typeface="Arial" pitchFamily="34" charset="0"/>
                <a:cs typeface="Arial" pitchFamily="34" charset="0"/>
              </a:rPr>
              <a:t>Stakeholder group meetings (e.g. conservation authorities, residents’ associations, ratepayers’ association</a:t>
            </a: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14 EMR meetings</a:t>
            </a:r>
          </a:p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10 Tradeshows/Conferences</a:t>
            </a:r>
          </a:p>
          <a:p>
            <a:pPr lvl="0">
              <a:lnSpc>
                <a:spcPct val="150000"/>
              </a:lnSpc>
            </a:pPr>
            <a:r>
              <a:rPr lang="en-CA" sz="1600" b="0" dirty="0" smtClean="0">
                <a:latin typeface="Arial" pitchFamily="34" charset="0"/>
                <a:cs typeface="Arial" pitchFamily="34" charset="0"/>
              </a:rPr>
              <a:t>Received resolutions of support from 3 Ontario municipalities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33400"/>
            <a:ext cx="8153400" cy="838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20994"/>
            <a:ext cx="76200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Key Issues/Concerns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48734"/>
            <a:ext cx="111688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fr-CA" sz="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ENERGY EAST PIPELINE</a:t>
            </a:r>
            <a:endParaRPr lang="en-US" sz="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968249589"/>
              </p:ext>
            </p:extLst>
          </p:nvPr>
        </p:nvGraphicFramePr>
        <p:xfrm>
          <a:off x="381000" y="1788952"/>
          <a:ext cx="1786783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599634589"/>
              </p:ext>
            </p:extLst>
          </p:nvPr>
        </p:nvGraphicFramePr>
        <p:xfrm>
          <a:off x="2562314" y="1788952"/>
          <a:ext cx="1783222" cy="115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732754163"/>
              </p:ext>
            </p:extLst>
          </p:nvPr>
        </p:nvGraphicFramePr>
        <p:xfrm>
          <a:off x="4800600" y="1788952"/>
          <a:ext cx="180102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150337644"/>
              </p:ext>
            </p:extLst>
          </p:nvPr>
        </p:nvGraphicFramePr>
        <p:xfrm>
          <a:off x="6955208" y="1763785"/>
          <a:ext cx="1807792" cy="1160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100898738"/>
              </p:ext>
            </p:extLst>
          </p:nvPr>
        </p:nvGraphicFramePr>
        <p:xfrm>
          <a:off x="381000" y="3016541"/>
          <a:ext cx="1828799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612455869"/>
              </p:ext>
            </p:extLst>
          </p:nvPr>
        </p:nvGraphicFramePr>
        <p:xfrm>
          <a:off x="2514600" y="3016540"/>
          <a:ext cx="1943100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82051916"/>
              </p:ext>
            </p:extLst>
          </p:nvPr>
        </p:nvGraphicFramePr>
        <p:xfrm>
          <a:off x="4817377" y="3027752"/>
          <a:ext cx="1848117" cy="302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31655868"/>
              </p:ext>
            </p:extLst>
          </p:nvPr>
        </p:nvGraphicFramePr>
        <p:xfrm>
          <a:off x="6979640" y="2978093"/>
          <a:ext cx="1784948" cy="319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34" name="Picture 11"/>
          <p:cNvPicPr>
            <a:picLocks noChangeAspect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7162800" y="6172200"/>
            <a:ext cx="1601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4CB17B-F9DA-4EC7-AB7B-50B970E6494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algary_2010_001_ol_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1"/>
          <a:stretch/>
        </p:blipFill>
        <p:spPr bwMode="auto">
          <a:xfrm>
            <a:off x="3458273" y="1524000"/>
            <a:ext cx="5685727" cy="47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8153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Safety &amp; Environment Protection</a:t>
            </a:r>
            <a:endParaRPr lang="fr-FR" dirty="0" smtClean="0"/>
          </a:p>
        </p:txBody>
      </p:sp>
      <p:pic>
        <p:nvPicPr>
          <p:cNvPr id="6" name="Picture 4" descr="trees_2004_001_na_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3999"/>
            <a:ext cx="4470122" cy="472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1"/>
            <a:ext cx="9144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57200" y="5315742"/>
            <a:ext cx="8229600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1000"/>
              </a:spcBef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cs typeface="Arial" charset="0"/>
              </a:rPr>
              <a:t>TransCanada is committed to environmental protection and safe and reliable operations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4953000" cy="838200"/>
          </a:xfrm>
        </p:spPr>
        <p:txBody>
          <a:bodyPr/>
          <a:lstStyle/>
          <a:p>
            <a:r>
              <a:rPr lang="en-CA" dirty="0" smtClean="0"/>
              <a:t>Engagement – EMR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8763000" cy="4408488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 smtClean="0">
                <a:latin typeface="Arial" pitchFamily="34" charset="0"/>
                <a:cs typeface="Arial" pitchFamily="34" charset="0"/>
              </a:rPr>
              <a:t>Outreach: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/>
              <a:t>March 2014: </a:t>
            </a:r>
            <a:endParaRPr lang="en-CA" sz="1600" dirty="0" smtClean="0"/>
          </a:p>
          <a:p>
            <a:pPr lvl="2">
              <a:buFont typeface="Arial" pitchFamily="34" charset="0"/>
              <a:buChar char="•"/>
            </a:pPr>
            <a:r>
              <a:rPr lang="en-CA" sz="1400" b="0" dirty="0" smtClean="0">
                <a:latin typeface="Arial" pitchFamily="34" charset="0"/>
                <a:cs typeface="Arial" pitchFamily="34" charset="0"/>
              </a:rPr>
              <a:t>sent introductory package to 268 first responders at 244 agencies (including police, fire, paramedics, municipal emergency coordinators, 911 dispatch centres)</a:t>
            </a:r>
          </a:p>
          <a:p>
            <a:pPr lvl="1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April &amp; June 2014: </a:t>
            </a:r>
          </a:p>
          <a:p>
            <a:pPr lvl="2">
              <a:buFont typeface="Arial" pitchFamily="34" charset="0"/>
              <a:buChar char="•"/>
            </a:pPr>
            <a:r>
              <a:rPr lang="en-CA" sz="1400" b="0" dirty="0" smtClean="0">
                <a:latin typeface="Arial" pitchFamily="34" charset="0"/>
                <a:cs typeface="Arial" pitchFamily="34" charset="0"/>
              </a:rPr>
              <a:t>coordinated 10 introductory Emergency Management consultations</a:t>
            </a:r>
          </a:p>
          <a:p>
            <a:pPr lvl="2">
              <a:buFont typeface="Arial" pitchFamily="34" charset="0"/>
              <a:buChar char="•"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et with 177 individuals representing 129 agencies (including first responders, municipal/provincial agencies, NGOs, and First Nations)</a:t>
            </a:r>
          </a:p>
          <a:p>
            <a:pPr lvl="2">
              <a:buFont typeface="Arial" pitchFamily="34" charset="0"/>
              <a:buChar char="•"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attended EMR exercise in the United Counties of Leeds and Grenville</a:t>
            </a:r>
          </a:p>
          <a:p>
            <a:pPr marL="0" lvl="1" indent="0">
              <a:buNone/>
            </a:pPr>
            <a:endParaRPr lang="en-CA" sz="500" b="1" dirty="0" smtClean="0"/>
          </a:p>
          <a:p>
            <a:pPr marL="0" lvl="1" indent="0">
              <a:buNone/>
            </a:pPr>
            <a:r>
              <a:rPr lang="en-CA" sz="1800" b="1" dirty="0" smtClean="0"/>
              <a:t>Next Steps:</a:t>
            </a:r>
          </a:p>
          <a:p>
            <a:pPr marL="685800" lvl="2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developing EMR-specific plans for communities</a:t>
            </a:r>
          </a:p>
          <a:p>
            <a:pPr marL="685800" lvl="2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sending follow-up “update” letters once project is filed with the NEB </a:t>
            </a:r>
          </a:p>
          <a:p>
            <a:pPr marL="685800" lvl="2">
              <a:buFont typeface="Arial" pitchFamily="34" charset="0"/>
              <a:buChar char="•"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ttending/participating in table top exercises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9165"/>
            <a:ext cx="5257800" cy="838200"/>
          </a:xfrm>
        </p:spPr>
        <p:txBody>
          <a:bodyPr/>
          <a:lstStyle/>
          <a:p>
            <a:r>
              <a:rPr lang="en-CA" dirty="0" smtClean="0"/>
              <a:t>Engagement – EMR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8763000" cy="4484688"/>
          </a:xfrm>
        </p:spPr>
        <p:txBody>
          <a:bodyPr/>
          <a:lstStyle/>
          <a:p>
            <a:pPr marL="0" lvl="1" indent="0">
              <a:buNone/>
            </a:pPr>
            <a:r>
              <a:rPr lang="en-CA" sz="1800" b="1" dirty="0"/>
              <a:t>Basic Feedback</a:t>
            </a:r>
            <a:r>
              <a:rPr lang="en-CA" sz="1800" b="1" dirty="0" smtClean="0"/>
              <a:t>:</a:t>
            </a:r>
          </a:p>
          <a:p>
            <a:pPr marL="685800" lvl="2">
              <a:buFont typeface="Arial" pitchFamily="34" charset="0"/>
              <a:buChar char="•"/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Integrated approach to EMR planning/training, and integrating provincial incident reporting/command systems, developing inter-provincial mutual aid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agreements, discussing environmental hazards &amp; water crossings</a:t>
            </a:r>
          </a:p>
          <a:p>
            <a:pPr marL="57150" lvl="1" indent="0">
              <a:buNone/>
            </a:pPr>
            <a:endParaRPr lang="en-CA" sz="500" dirty="0" smtClean="0"/>
          </a:p>
          <a:p>
            <a:pPr marL="57150" lvl="1" indent="0">
              <a:buNone/>
            </a:pPr>
            <a:r>
              <a:rPr lang="en-CA" sz="1800" b="1" dirty="0" smtClean="0"/>
              <a:t>Community-Specific Feedback &amp; Concerns</a:t>
            </a:r>
            <a:endParaRPr lang="en-CA" sz="1800" b="1" dirty="0"/>
          </a:p>
          <a:p>
            <a:pPr marL="457200" lvl="2" indent="0">
              <a:buNone/>
            </a:pPr>
            <a:endParaRPr lang="en-CA" sz="1600" dirty="0" smtClean="0">
              <a:latin typeface="Arial" pitchFamily="34" charset="0"/>
              <a:cs typeface="Arial" pitchFamily="34" charset="0"/>
            </a:endParaRPr>
          </a:p>
          <a:p>
            <a:pPr marL="685800" lvl="2">
              <a:buFont typeface="Arial" pitchFamily="34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1143000" lvl="3">
              <a:buFont typeface="Arial" pitchFamily="34" charset="0"/>
              <a:buChar char="•"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685800" lvl="2">
              <a:buFont typeface="Arial" pitchFamily="34" charset="0"/>
              <a:buChar char="•"/>
            </a:pP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8856157"/>
              </p:ext>
            </p:extLst>
          </p:nvPr>
        </p:nvGraphicFramePr>
        <p:xfrm>
          <a:off x="381000" y="3276600"/>
          <a:ext cx="8458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1600" b="0" dirty="0" smtClean="0"/>
          </a:p>
          <a:p>
            <a:r>
              <a:rPr lang="en-CA" sz="1600" b="0" dirty="0" smtClean="0"/>
              <a:t>Continuation of 2</a:t>
            </a:r>
            <a:r>
              <a:rPr lang="en-CA" sz="1600" b="0" baseline="30000" dirty="0" smtClean="0"/>
              <a:t>nd</a:t>
            </a:r>
            <a:r>
              <a:rPr lang="en-CA" sz="1600" b="0" dirty="0" smtClean="0"/>
              <a:t> round of Ontario Open Houses</a:t>
            </a:r>
          </a:p>
          <a:p>
            <a:pPr lvl="1"/>
            <a:r>
              <a:rPr lang="en-CA" sz="1600" dirty="0" smtClean="0"/>
              <a:t>8 in August 2014, 3 (potentially) in November</a:t>
            </a:r>
          </a:p>
          <a:p>
            <a:r>
              <a:rPr lang="en-CA" sz="1600" b="0" dirty="0" smtClean="0"/>
              <a:t>Active involvement in Trade Shows and Conferences to increase Exposure</a:t>
            </a:r>
          </a:p>
          <a:p>
            <a:pPr lvl="1"/>
            <a:r>
              <a:rPr lang="en-CA" sz="1600" dirty="0" smtClean="0"/>
              <a:t>AMO (August) &amp; CEPO (September)</a:t>
            </a:r>
          </a:p>
          <a:p>
            <a:r>
              <a:rPr lang="en-CA" sz="1600" b="0" dirty="0" smtClean="0"/>
              <a:t>New round of briefings with any newly elected Mayors or councillors after elections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Ontario Engagement: Next Steps</a:t>
            </a:r>
            <a:endParaRPr lang="en-CA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709025" y="6324600"/>
            <a:ext cx="381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D4CB17B-F9DA-4EC7-AB7B-50B970E64945}" type="slidenum">
              <a:rPr lang="en-US" sz="1200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19165"/>
            <a:ext cx="8890000" cy="838200"/>
          </a:xfrm>
        </p:spPr>
        <p:txBody>
          <a:bodyPr/>
          <a:lstStyle/>
          <a:p>
            <a:r>
              <a:rPr lang="en-US" dirty="0" smtClean="0"/>
              <a:t>First Nation and Métis Engagement Framework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76839"/>
              </p:ext>
            </p:extLst>
          </p:nvPr>
        </p:nvGraphicFramePr>
        <p:xfrm>
          <a:off x="457200" y="1887343"/>
          <a:ext cx="8229599" cy="382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75"/>
                <a:gridCol w="3255962"/>
                <a:gridCol w="3255962"/>
              </a:tblGrid>
              <a:tr h="306033">
                <a:tc>
                  <a:txBody>
                    <a:bodyPr/>
                    <a:lstStyle/>
                    <a:p>
                      <a:pPr algn="l"/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ENGAGEMENT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General Approach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/>
                          <a:cs typeface="Arial"/>
                        </a:rPr>
                        <a:t>Information Sharing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/>
                          <a:cs typeface="Arial"/>
                        </a:rPr>
                        <a:t>Comprehensive Engagement/TLU-TKE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249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Key Activities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Initial meeting setup/planning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Chief, </a:t>
                      </a: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council and possible tribal council meetings and presentations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Information and brochure provision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Presentation of letter of agreement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Community acceptance of LOA and further preparations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dirty="0" smtClean="0">
                          <a:latin typeface="Arial"/>
                          <a:cs typeface="Arial"/>
                        </a:rPr>
                        <a:t>Chief/council,</a:t>
                      </a: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 committees, elders meetings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CEFA preparation and acceptance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Financial payment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TLU/TEK work undertaken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Project agreement developed</a:t>
                      </a:r>
                    </a:p>
                    <a:p>
                      <a:pPr marL="174625" indent="-174625" algn="l"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300" baseline="0" dirty="0" smtClean="0">
                          <a:latin typeface="Arial"/>
                          <a:cs typeface="Arial"/>
                        </a:rPr>
                        <a:t>Mitigation activities developed</a:t>
                      </a:r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0147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Expected Outcomes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300" dirty="0" smtClean="0">
                        <a:latin typeface="Arial"/>
                        <a:cs typeface="Arial"/>
                      </a:endParaRPr>
                    </a:p>
                    <a:p>
                      <a:pPr algn="l"/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3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847849" y="4555930"/>
            <a:ext cx="6525681" cy="1060450"/>
            <a:chOff x="2101849" y="4324350"/>
            <a:chExt cx="6525681" cy="10604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Pentagon 7"/>
            <p:cNvSpPr/>
            <p:nvPr/>
          </p:nvSpPr>
          <p:spPr>
            <a:xfrm>
              <a:off x="6801905" y="4324350"/>
              <a:ext cx="1825625" cy="1060450"/>
            </a:xfrm>
            <a:prstGeom prst="homePlate">
              <a:avLst>
                <a:gd name="adj" fmla="val 25000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462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Project Agreement or Mitigation activities</a:t>
              </a:r>
              <a:b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(PA)</a:t>
              </a:r>
            </a:p>
          </p:txBody>
        </p:sp>
        <p:sp>
          <p:nvSpPr>
            <p:cNvPr id="9" name="Pentagon 8"/>
            <p:cNvSpPr/>
            <p:nvPr/>
          </p:nvSpPr>
          <p:spPr>
            <a:xfrm>
              <a:off x="5246156" y="4324350"/>
              <a:ext cx="1825625" cy="1060450"/>
            </a:xfrm>
            <a:prstGeom prst="homePlate">
              <a:avLst>
                <a:gd name="adj" fmla="val 25000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462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CommunicationEngagement Funding Agreement (CEFA)</a:t>
              </a:r>
            </a:p>
          </p:txBody>
        </p:sp>
        <p:sp>
          <p:nvSpPr>
            <p:cNvPr id="10" name="Pentagon 9"/>
            <p:cNvSpPr/>
            <p:nvPr/>
          </p:nvSpPr>
          <p:spPr>
            <a:xfrm>
              <a:off x="3682999" y="4324350"/>
              <a:ext cx="1825625" cy="1060450"/>
            </a:xfrm>
            <a:prstGeom prst="homePlate">
              <a:avLst>
                <a:gd name="adj" fmla="val 25000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462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Letter of Agreement</a:t>
              </a:r>
              <a:b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</a:b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(LOA)</a:t>
              </a:r>
            </a:p>
          </p:txBody>
        </p:sp>
        <p:sp>
          <p:nvSpPr>
            <p:cNvPr id="11" name="Pentagon 10"/>
            <p:cNvSpPr/>
            <p:nvPr/>
          </p:nvSpPr>
          <p:spPr>
            <a:xfrm>
              <a:off x="2101849" y="4324350"/>
              <a:ext cx="1825625" cy="1060450"/>
            </a:xfrm>
            <a:prstGeom prst="homePlate">
              <a:avLst>
                <a:gd name="adj" fmla="val 25000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latin typeface="Arial"/>
                  <a:cs typeface="Arial"/>
                </a:rPr>
                <a:t>Information Sharing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4"/>
          <p:cNvSpPr>
            <a:spLocks noGrp="1"/>
          </p:cNvSpPr>
          <p:nvPr>
            <p:ph type="title"/>
          </p:nvPr>
        </p:nvSpPr>
        <p:spPr bwMode="auto">
          <a:xfrm>
            <a:off x="194234" y="433294"/>
            <a:ext cx="8949765" cy="10240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National Snapshot of First Nation and Métis Engagement</a:t>
            </a:r>
            <a:endParaRPr lang="fr-FR" sz="2800" dirty="0" smtClean="0"/>
          </a:p>
        </p:txBody>
      </p:sp>
      <p:pic>
        <p:nvPicPr>
          <p:cNvPr id="7" name="Picture 6" descr="canad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53996" r="8617"/>
          <a:stretch>
            <a:fillRect/>
          </a:stretch>
        </p:blipFill>
        <p:spPr bwMode="auto">
          <a:xfrm>
            <a:off x="219407" y="1509059"/>
            <a:ext cx="8535988" cy="534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96163" y="4813300"/>
            <a:ext cx="121443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New Brunswick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Total - </a:t>
            </a:r>
            <a:r>
              <a:rPr lang="en-US" sz="1200" dirty="0" smtClean="0">
                <a:solidFill>
                  <a:srgbClr val="000000"/>
                </a:solidFill>
              </a:rPr>
              <a:t>16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7400" y="3298825"/>
            <a:ext cx="124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Saskatchewan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Total – </a:t>
            </a:r>
            <a:r>
              <a:rPr lang="en-US" sz="1200" dirty="0" smtClean="0">
                <a:solidFill>
                  <a:srgbClr val="000000"/>
                </a:solidFill>
              </a:rPr>
              <a:t>23</a:t>
            </a: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87330" y="2835621"/>
            <a:ext cx="126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Manitoba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Total – </a:t>
            </a:r>
            <a:r>
              <a:rPr lang="en-US" sz="1200" dirty="0" smtClean="0">
                <a:solidFill>
                  <a:srgbClr val="000000"/>
                </a:solidFill>
              </a:rPr>
              <a:t>19</a:t>
            </a:r>
            <a:endParaRPr lang="en-US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67529" y="3641352"/>
            <a:ext cx="2136589" cy="15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Ontario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Total </a:t>
            </a:r>
            <a:r>
              <a:rPr lang="en-US" sz="1400" dirty="0" smtClean="0">
                <a:solidFill>
                  <a:srgbClr val="000000"/>
                </a:solidFill>
              </a:rPr>
              <a:t>– 63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3965575"/>
            <a:ext cx="135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000000"/>
                </a:solidFill>
              </a:rPr>
              <a:t>Quebéc</a:t>
            </a:r>
            <a:endParaRPr lang="en-US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Total - </a:t>
            </a:r>
            <a:r>
              <a:rPr lang="en-US" sz="1200" dirty="0" smtClean="0">
                <a:solidFill>
                  <a:srgbClr val="000000"/>
                </a:solidFill>
              </a:rPr>
              <a:t>22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2717" y="2373956"/>
            <a:ext cx="1249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</a:rPr>
              <a:t>Alberta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Total – </a:t>
            </a:r>
            <a:r>
              <a:rPr lang="en-US" sz="1200" dirty="0" smtClean="0">
                <a:solidFill>
                  <a:srgbClr val="000000"/>
                </a:solidFill>
              </a:rPr>
              <a:t>12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5413" y="5363882"/>
            <a:ext cx="1329764" cy="52294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Nova Scotia - TBD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60" y="5602939"/>
            <a:ext cx="1658470" cy="508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Communities/Organizations: 155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5"/>
          <p:cNvSpPr>
            <a:spLocks noGrp="1"/>
          </p:cNvSpPr>
          <p:nvPr>
            <p:ph type="title"/>
          </p:nvPr>
        </p:nvSpPr>
        <p:spPr bwMode="auto">
          <a:xfrm>
            <a:off x="533399" y="619125"/>
            <a:ext cx="7577448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dirty="0" err="1"/>
              <a:t>TransCanada’s</a:t>
            </a:r>
            <a:r>
              <a:rPr lang="fr-FR" dirty="0"/>
              <a:t> Profile in Ontario</a:t>
            </a:r>
            <a:endParaRPr lang="fr-FR" dirty="0" smtClean="0"/>
          </a:p>
        </p:txBody>
      </p:sp>
      <p:graphicFrame>
        <p:nvGraphicFramePr>
          <p:cNvPr id="8" name="Group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627"/>
              </p:ext>
            </p:extLst>
          </p:nvPr>
        </p:nvGraphicFramePr>
        <p:xfrm>
          <a:off x="4513262" y="2163313"/>
          <a:ext cx="4560887" cy="2943226"/>
        </p:xfrm>
        <a:graphic>
          <a:graphicData uri="http://schemas.openxmlformats.org/drawingml/2006/table">
            <a:tbl>
              <a:tblPr/>
              <a:tblGrid>
                <a:gridCol w="3730933"/>
                <a:gridCol w="829954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Length of Natural Gas Pipeline (km)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8,106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Power Plants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Land Owners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Employees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Provincial Taxes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$15.7 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Property Taxes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$75.2 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171"/>
          <p:cNvSpPr txBox="1">
            <a:spLocks noChangeArrowheads="1"/>
          </p:cNvSpPr>
          <p:nvPr/>
        </p:nvSpPr>
        <p:spPr bwMode="auto">
          <a:xfrm>
            <a:off x="4513263" y="4925562"/>
            <a:ext cx="4297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Operations 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include Canadian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Mainline natural 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pipeline and </a:t>
            </a:r>
            <a:r>
              <a:rPr lang="en-US" sz="10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Halton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Hills power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plant. The Bruce Power and </a:t>
            </a:r>
            <a:r>
              <a:rPr lang="en-US" sz="10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Portlands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1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Center, both partially owned by TransCanada, are not operated by TC and therefore have not been included in this summary </a:t>
            </a:r>
            <a:endParaRPr lang="en-US" sz="10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0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9165"/>
            <a:ext cx="7221072" cy="838200"/>
          </a:xfrm>
        </p:spPr>
        <p:txBody>
          <a:bodyPr/>
          <a:lstStyle/>
          <a:p>
            <a:r>
              <a:rPr lang="en-US" sz="2800" dirty="0" smtClean="0"/>
              <a:t>Benefits to First Nations/Métis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596571"/>
            <a:ext cx="8023746" cy="4564517"/>
          </a:xfrm>
        </p:spPr>
        <p:txBody>
          <a:bodyPr/>
          <a:lstStyle/>
          <a:p>
            <a:r>
              <a:rPr lang="en-CA" sz="1800" dirty="0"/>
              <a:t>Energy East has the potential to benefit First Nation </a:t>
            </a:r>
            <a:r>
              <a:rPr lang="en-CA" sz="1800" dirty="0" smtClean="0"/>
              <a:t>&amp; Métis communities </a:t>
            </a:r>
            <a:r>
              <a:rPr lang="en-CA" sz="1800" dirty="0"/>
              <a:t>in many ways</a:t>
            </a:r>
            <a:r>
              <a:rPr lang="en-CA" sz="1800" dirty="0" smtClean="0"/>
              <a:t>:</a:t>
            </a:r>
          </a:p>
          <a:p>
            <a:pPr marL="0" indent="0">
              <a:buNone/>
            </a:pPr>
            <a:endParaRPr lang="en-CA" sz="1800" dirty="0"/>
          </a:p>
          <a:p>
            <a:pPr lvl="1">
              <a:buFont typeface="Arial"/>
              <a:buChar char="•"/>
            </a:pPr>
            <a:r>
              <a:rPr lang="en-US" sz="1800" i="1" dirty="0" smtClean="0"/>
              <a:t>Jobs - </a:t>
            </a:r>
            <a:r>
              <a:rPr lang="en-US" sz="1800" dirty="0" smtClean="0"/>
              <a:t>enhanced </a:t>
            </a:r>
            <a:r>
              <a:rPr lang="en-US" sz="1800" dirty="0"/>
              <a:t>consideration for jobs </a:t>
            </a:r>
            <a:r>
              <a:rPr lang="en-US" sz="1800" dirty="0" smtClean="0"/>
              <a:t>(construction </a:t>
            </a:r>
            <a:r>
              <a:rPr lang="en-US" sz="1800" dirty="0"/>
              <a:t>and </a:t>
            </a:r>
            <a:r>
              <a:rPr lang="en-US" sz="1800" dirty="0" smtClean="0"/>
              <a:t>operation); targeting of under-represented people in </a:t>
            </a:r>
            <a:r>
              <a:rPr lang="en-US" sz="1800" dirty="0"/>
              <a:t>project-related </a:t>
            </a:r>
            <a:r>
              <a:rPr lang="en-US" sz="1800" dirty="0" smtClean="0"/>
              <a:t>recruitment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Arial"/>
              <a:buChar char="•"/>
            </a:pPr>
            <a:r>
              <a:rPr lang="en-US" sz="1800" i="1" dirty="0" smtClean="0"/>
              <a:t>Procurement - </a:t>
            </a:r>
            <a:r>
              <a:rPr lang="en-US" sz="1800" dirty="0" smtClean="0"/>
              <a:t>actively </a:t>
            </a:r>
            <a:r>
              <a:rPr lang="en-US" sz="1800" dirty="0"/>
              <a:t>encourage Aboriginal business </a:t>
            </a:r>
            <a:r>
              <a:rPr lang="en-US" sz="1800" dirty="0" smtClean="0"/>
              <a:t>through </a:t>
            </a:r>
            <a:r>
              <a:rPr lang="en-US" sz="1800" dirty="0"/>
              <a:t>supplier diversity </a:t>
            </a:r>
            <a:r>
              <a:rPr lang="en-US" sz="1800" dirty="0" smtClean="0"/>
              <a:t>policies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Arial"/>
              <a:buChar char="•"/>
            </a:pPr>
            <a:r>
              <a:rPr lang="en-US" sz="1800" i="1" dirty="0"/>
              <a:t>Capacity </a:t>
            </a:r>
            <a:r>
              <a:rPr lang="en-US" sz="1800" i="1" dirty="0" smtClean="0"/>
              <a:t>Support - </a:t>
            </a:r>
            <a:r>
              <a:rPr lang="en-US" sz="1800" dirty="0" smtClean="0"/>
              <a:t>immediate </a:t>
            </a:r>
            <a:r>
              <a:rPr lang="en-US" sz="1800" dirty="0"/>
              <a:t>benefits throughout </a:t>
            </a:r>
            <a:r>
              <a:rPr lang="en-US" sz="1800" dirty="0" smtClean="0"/>
              <a:t>engagement </a:t>
            </a:r>
            <a:r>
              <a:rPr lang="en-US" sz="1800" dirty="0"/>
              <a:t>process and </a:t>
            </a:r>
            <a:r>
              <a:rPr lang="en-US" sz="1800" dirty="0" smtClean="0"/>
              <a:t>negotiated </a:t>
            </a:r>
            <a:r>
              <a:rPr lang="en-US" sz="1800" dirty="0"/>
              <a:t>capacity </a:t>
            </a:r>
            <a:r>
              <a:rPr lang="en-US" sz="1800" dirty="0" smtClean="0"/>
              <a:t>supports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Arial"/>
              <a:buChar char="•"/>
            </a:pPr>
            <a:r>
              <a:rPr lang="en-US" sz="1800" i="1" dirty="0"/>
              <a:t>Impact </a:t>
            </a:r>
            <a:r>
              <a:rPr lang="en-US" sz="1800" i="1" dirty="0" smtClean="0"/>
              <a:t>Mitigation - </a:t>
            </a:r>
            <a:r>
              <a:rPr lang="en-US" sz="1800" dirty="0" smtClean="0"/>
              <a:t>communities with significant </a:t>
            </a:r>
            <a:r>
              <a:rPr lang="en-US" sz="1800" dirty="0"/>
              <a:t>impacts may benefit from measures to accommodate or mitigate </a:t>
            </a:r>
            <a:r>
              <a:rPr lang="en-US" sz="1800" dirty="0" smtClean="0"/>
              <a:t>impacts</a:t>
            </a:r>
            <a:endParaRPr lang="en-C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53529" y="9263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4"/>
          <p:cNvSpPr>
            <a:spLocks noGrp="1"/>
          </p:cNvSpPr>
          <p:nvPr>
            <p:ph type="title"/>
          </p:nvPr>
        </p:nvSpPr>
        <p:spPr bwMode="auto">
          <a:xfrm>
            <a:off x="533398" y="619125"/>
            <a:ext cx="8132484" cy="5612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dirty="0" smtClean="0"/>
              <a:t>Top Issues or </a:t>
            </a:r>
            <a:r>
              <a:rPr lang="fr-FR" sz="2800" dirty="0" err="1" smtClean="0"/>
              <a:t>Concerns</a:t>
            </a:r>
            <a:endParaRPr lang="fr-FR" sz="2800" dirty="0" smtClean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26860" y="1631805"/>
            <a:ext cx="8804275" cy="461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Economic Opportunities and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Benefits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Expectations for revenue sharing, equity, partnerships, contracting and procurement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Benefits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Project Timelines and Adequacy of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Information has been limited to date and has impacted timing of agreements, engagement,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and TK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Technical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Literacy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Communities focused on catastrophic failure, pipeline integrity, emergency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response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Engagement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Process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Historical grievances and role of the Crown </a:t>
            </a:r>
            <a:endParaRPr lang="en-US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Access to Senior 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Management</a:t>
            </a:r>
            <a:endParaRPr lang="en-US" sz="16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Communities constantly requesting VP representation</a:t>
            </a:r>
          </a:p>
          <a:p>
            <a:pPr marL="0" indent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Verdan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5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8158163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300" dirty="0" smtClean="0"/>
              <a:t>EEP Land </a:t>
            </a:r>
            <a:r>
              <a:rPr lang="fr-FR" sz="2300" dirty="0" err="1" smtClean="0"/>
              <a:t>Department</a:t>
            </a:r>
            <a:r>
              <a:rPr lang="fr-FR" sz="2300" dirty="0" smtClean="0"/>
              <a:t> </a:t>
            </a:r>
            <a:r>
              <a:rPr lang="fr-FR" sz="2300" dirty="0" err="1" smtClean="0"/>
              <a:t>Role</a:t>
            </a:r>
            <a:endParaRPr lang="fr-FR" sz="2300" dirty="0" smtClean="0"/>
          </a:p>
        </p:txBody>
      </p:sp>
      <p:sp>
        <p:nvSpPr>
          <p:cNvPr id="17410" name="Espace réservé du texte 6"/>
          <p:cNvSpPr>
            <a:spLocks noGrp="1"/>
          </p:cNvSpPr>
          <p:nvPr>
            <p:ph sz="half" idx="2"/>
          </p:nvPr>
        </p:nvSpPr>
        <p:spPr bwMode="auto">
          <a:xfrm>
            <a:off x="261257" y="1571625"/>
            <a:ext cx="8357281" cy="4222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 eaLnBrk="1" hangingPunct="1">
              <a:buNone/>
            </a:pPr>
            <a:endParaRPr lang="en-US" dirty="0">
              <a:latin typeface="+mn-lt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charset="0"/>
              </a:rPr>
              <a:t>Engage </a:t>
            </a:r>
            <a:r>
              <a:rPr lang="en-US" dirty="0">
                <a:latin typeface="+mn-lt"/>
                <a:cs typeface="Arial" charset="0"/>
              </a:rPr>
              <a:t>with landowners for survey access, consultation and </a:t>
            </a:r>
            <a:r>
              <a:rPr lang="en-US" dirty="0" smtClean="0">
                <a:latin typeface="+mn-lt"/>
                <a:cs typeface="Arial" charset="0"/>
              </a:rPr>
              <a:t>negotiation for land rights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Effectively coordinate the acquisition of all land rights</a:t>
            </a:r>
          </a:p>
          <a:p>
            <a:pPr marL="457200" lvl="1" indent="0" eaLnBrk="1" hangingPunct="1">
              <a:buNone/>
            </a:pPr>
            <a:endParaRPr lang="en-GB" dirty="0" smtClean="0">
              <a:latin typeface="+mn-lt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charset="0"/>
              </a:rPr>
              <a:t>Provide governance, strategy, processes and procedures over land acquisition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charset="0"/>
              </a:rPr>
              <a:t>Manage construction commitments and reclamation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issues with landowners</a:t>
            </a:r>
            <a:endParaRPr lang="fr-CA" dirty="0" smtClean="0">
              <a:latin typeface="+mn-lt"/>
              <a:cs typeface="Arial" charset="0"/>
            </a:endParaRPr>
          </a:p>
          <a:p>
            <a:pPr lvl="2" eaLnBrk="1" hangingPunct="1"/>
            <a:endParaRPr lang="fr-CA" dirty="0" smtClean="0">
              <a:latin typeface="Arial" charset="0"/>
              <a:cs typeface="Arial" charset="0"/>
            </a:endParaRPr>
          </a:p>
          <a:p>
            <a:pPr lvl="2" eaLnBrk="1" hangingPunct="1"/>
            <a:endParaRPr lang="fr-CA" dirty="0" smtClean="0">
              <a:latin typeface="Arial" charset="0"/>
              <a:cs typeface="Arial" charset="0"/>
            </a:endParaRPr>
          </a:p>
          <a:p>
            <a:pPr marL="914400" lvl="2" indent="0" eaLnBrk="1" hangingPunct="1">
              <a:buNone/>
            </a:pPr>
            <a:r>
              <a:rPr lang="fr-CA" sz="3200" b="1" dirty="0" smtClean="0">
                <a:latin typeface="Arial" charset="0"/>
                <a:cs typeface="Arial" charset="0"/>
              </a:rPr>
              <a:t> </a:t>
            </a:r>
            <a:r>
              <a:rPr lang="fr-CA" sz="3200" dirty="0" smtClean="0">
                <a:latin typeface="Arial" charset="0"/>
                <a:cs typeface="Arial" charset="0"/>
              </a:rPr>
              <a:t> </a:t>
            </a:r>
            <a:endParaRPr lang="fr-FR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FR" sz="1800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D257DBA-8BC0-4837-AFEF-2F45F29F0A2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4736" y="244475"/>
            <a:ext cx="8631032" cy="11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Pipeline Land Requirements for Ontario</a:t>
            </a:r>
            <a:endParaRPr lang="en-US" sz="2300" b="1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171" y="1743558"/>
            <a:ext cx="8410597" cy="44015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104 km New Build pipeline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cs typeface="Arial" pitchFamily="34" charset="0"/>
              </a:rPr>
              <a:t>93.1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km’s parallels existing pipeline(s)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cs typeface="Arial" pitchFamily="34" charset="0"/>
              </a:rPr>
              <a:t>402 total parcels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cs typeface="Arial" pitchFamily="34" charset="0"/>
              </a:rPr>
              <a:t>307 landowners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1918 km of Conversion pipeline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cs typeface="Arial" pitchFamily="34" charset="0"/>
              </a:rPr>
              <a:t>2409 total parcels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prstClr val="black"/>
                </a:solidFill>
                <a:cs typeface="Arial" pitchFamily="34" charset="0"/>
              </a:rPr>
              <a:t>1917 landowners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2224 landowners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88% private, 12% crown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30 pump stations (15 crown, 15 privately owned)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Property valuation of ROW done through area benchmarking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Where new land required, landowners will be offered compensation based on NEB guidelines and fair market principles</a:t>
            </a:r>
            <a:endParaRPr lang="en-US" sz="2000" strike="sngStrike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D257DBA-8BC0-4837-AFEF-2F45F29F0A2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632450" y="5591331"/>
            <a:ext cx="3054350" cy="534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="0" dirty="0" smtClean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2271" y="244475"/>
            <a:ext cx="8753496" cy="11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Our Engagement Thus Far</a:t>
            </a:r>
            <a:endParaRPr lang="en-US" sz="2300" b="1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36" y="1889760"/>
            <a:ext cx="8516732" cy="43395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cs typeface="Arial" pitchFamily="34" charset="0"/>
              </a:rPr>
              <a:t>New build pipeline and Pump Stations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Individual consultation  and survey access meetings with every landowner 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Multiple mail-outs to all (open house schedules, information letters, newsletters)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Commenced negotiations on facilities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prstClr val="black"/>
                </a:solidFill>
                <a:cs typeface="Arial" pitchFamily="34" charset="0"/>
              </a:rPr>
              <a:t>Conversion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Completed/attempted phone consultation with all landowners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Completed personal consultation where requested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Multiple mail-outs to all (open house schedules, information letters, newsletters)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Commenced negotiations on facilities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D257DBA-8BC0-4837-AFEF-2F45F29F0A2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632450" y="5591331"/>
            <a:ext cx="3054350" cy="534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="0" dirty="0" smtClean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2271" y="244475"/>
            <a:ext cx="8753496" cy="115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What’s next with Landowners</a:t>
            </a:r>
            <a:endParaRPr lang="en-US" sz="2300" b="1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36" y="1895958"/>
            <a:ext cx="8516732" cy="44857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</a:rPr>
              <a:t>Pipeline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Recently commenced acquisition program on pipeline (August 2014)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includes new easements, valve sites, river crossings (all new land rights required for project)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</a:rPr>
              <a:t>Pump Stations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Commenced negotiations on private lands Spring 2014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MNR discussions ongoing</a:t>
            </a: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D257DBA-8BC0-4837-AFEF-2F45F29F0A2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_c_vito\AppData\Local\Microsoft\Windows\Temporary Internet Files\Content.Outlook\IVP6JOKG\EE_Map_EN--FR_March-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8305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Deloitte Economic Analysis</a:t>
            </a:r>
            <a:endParaRPr lang="fr-FR" sz="2400" dirty="0" smtClean="0"/>
          </a:p>
        </p:txBody>
      </p:sp>
      <p:sp>
        <p:nvSpPr>
          <p:cNvPr id="29699" name="Espace réservé du contenu 7"/>
          <p:cNvSpPr txBox="1">
            <a:spLocks/>
          </p:cNvSpPr>
          <p:nvPr/>
        </p:nvSpPr>
        <p:spPr bwMode="auto">
          <a:xfrm>
            <a:off x="609600" y="1676401"/>
            <a:ext cx="784860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fontAlgn="base" hangingPunct="0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FontTx/>
              <a:buChar char="•"/>
            </a:pPr>
            <a:endParaRPr lang="en-US" b="1" kern="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5943600"/>
            <a:ext cx="1828800" cy="9144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1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86200"/>
            <a:ext cx="1627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06" y="4958676"/>
            <a:ext cx="1633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4318793"/>
            <a:ext cx="15668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4522787"/>
            <a:ext cx="15843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5553075"/>
            <a:ext cx="16097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03106"/>
            <a:ext cx="19939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55232"/>
            <a:ext cx="111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28" y="6055232"/>
            <a:ext cx="1054100" cy="5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90600" y="1730276"/>
            <a:ext cx="3810000" cy="2134046"/>
          </a:xfrm>
          <a:prstGeom prst="rect">
            <a:avLst/>
          </a:prstGeom>
          <a:solidFill>
            <a:srgbClr val="ADBEE3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500" b="1" u="sng" kern="0" dirty="0" smtClean="0">
                <a:solidFill>
                  <a:srgbClr val="FFFFFF"/>
                </a:solidFill>
              </a:rPr>
              <a:t>Canada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FFFFFF"/>
                </a:solidFill>
              </a:rPr>
              <a:t>$35B GDP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FFFFFF"/>
                </a:solidFill>
              </a:rPr>
              <a:t>10,000 direct jobs (development &amp; construction)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FFFFFF"/>
                </a:solidFill>
              </a:rPr>
              <a:t>1,000 direct jobs (operations)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500" b="1" kern="0" dirty="0" smtClean="0">
                <a:solidFill>
                  <a:srgbClr val="FFFFFF"/>
                </a:solidFill>
              </a:rPr>
              <a:t>$10B Tax Revenues</a:t>
            </a:r>
            <a:endParaRPr lang="en-US" sz="1500" b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1524000"/>
            <a:ext cx="3429000" cy="3046988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600" b="1" u="sng" kern="0" dirty="0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300" b="1" u="sng" kern="0" dirty="0" smtClean="0">
                <a:solidFill>
                  <a:srgbClr val="FFFFFF"/>
                </a:solidFill>
              </a:rPr>
              <a:t>ONTARIO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FFFFFF"/>
                </a:solidFill>
              </a:rPr>
              <a:t>GDP: $13B GDP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FFFFFF"/>
                </a:solidFill>
              </a:rPr>
              <a:t>Direct Jobs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300" kern="0" dirty="0" smtClean="0">
                <a:solidFill>
                  <a:srgbClr val="FFFFFF"/>
                </a:solidFill>
              </a:rPr>
              <a:t>Over </a:t>
            </a:r>
            <a:r>
              <a:rPr lang="en-US" sz="1300" b="1" kern="0" dirty="0" smtClean="0">
                <a:solidFill>
                  <a:srgbClr val="FFFFFF"/>
                </a:solidFill>
              </a:rPr>
              <a:t>500</a:t>
            </a:r>
            <a:r>
              <a:rPr lang="en-US" sz="1300" kern="0" dirty="0" smtClean="0">
                <a:solidFill>
                  <a:srgbClr val="FFFFFF"/>
                </a:solidFill>
              </a:rPr>
              <a:t> direct jobs / </a:t>
            </a:r>
            <a:r>
              <a:rPr lang="en-US" sz="1300" kern="0" dirty="0" err="1" smtClean="0">
                <a:solidFill>
                  <a:srgbClr val="FFFFFF"/>
                </a:solidFill>
              </a:rPr>
              <a:t>yr</a:t>
            </a:r>
            <a:r>
              <a:rPr lang="en-US" sz="1300" kern="0" dirty="0" smtClean="0">
                <a:solidFill>
                  <a:srgbClr val="FFFFFF"/>
                </a:solidFill>
              </a:rPr>
              <a:t> (development, 3 </a:t>
            </a:r>
            <a:r>
              <a:rPr lang="en-US" sz="1300" kern="0" dirty="0" err="1" smtClean="0">
                <a:solidFill>
                  <a:srgbClr val="FFFFFF"/>
                </a:solidFill>
              </a:rPr>
              <a:t>yrs</a:t>
            </a:r>
            <a:r>
              <a:rPr lang="en-US" sz="1300" kern="0" dirty="0" smtClean="0">
                <a:solidFill>
                  <a:srgbClr val="FFFFFF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300" kern="0" dirty="0" smtClean="0">
                <a:solidFill>
                  <a:srgbClr val="FFFFFF"/>
                </a:solidFill>
              </a:rPr>
              <a:t>Over </a:t>
            </a:r>
            <a:r>
              <a:rPr lang="en-US" sz="1300" b="1" kern="0" dirty="0" smtClean="0">
                <a:solidFill>
                  <a:srgbClr val="FFFFFF"/>
                </a:solidFill>
              </a:rPr>
              <a:t>1,700</a:t>
            </a:r>
            <a:r>
              <a:rPr lang="en-US" sz="1300" kern="0" dirty="0" smtClean="0">
                <a:solidFill>
                  <a:srgbClr val="FFFFFF"/>
                </a:solidFill>
              </a:rPr>
              <a:t> direct jobs / </a:t>
            </a:r>
            <a:r>
              <a:rPr lang="en-US" sz="1300" kern="0" dirty="0" err="1" smtClean="0">
                <a:solidFill>
                  <a:srgbClr val="FFFFFF"/>
                </a:solidFill>
              </a:rPr>
              <a:t>yr</a:t>
            </a:r>
            <a:r>
              <a:rPr lang="en-US" sz="1300" kern="0" dirty="0">
                <a:solidFill>
                  <a:srgbClr val="FFFFFF"/>
                </a:solidFill>
              </a:rPr>
              <a:t> </a:t>
            </a:r>
            <a:r>
              <a:rPr lang="en-US" sz="1300" kern="0" dirty="0" smtClean="0">
                <a:solidFill>
                  <a:srgbClr val="FFFFFF"/>
                </a:solidFill>
              </a:rPr>
              <a:t>(construction, 3 </a:t>
            </a:r>
            <a:r>
              <a:rPr lang="en-US" sz="1300" kern="0" dirty="0" err="1" smtClean="0">
                <a:solidFill>
                  <a:srgbClr val="FFFFFF"/>
                </a:solidFill>
              </a:rPr>
              <a:t>yrs</a:t>
            </a:r>
            <a:r>
              <a:rPr lang="en-US" sz="1300" kern="0" dirty="0" smtClean="0">
                <a:solidFill>
                  <a:srgbClr val="FFFFFF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300" kern="0" dirty="0" smtClean="0">
                <a:solidFill>
                  <a:srgbClr val="FFFFFF"/>
                </a:solidFill>
              </a:rPr>
              <a:t>Over </a:t>
            </a:r>
            <a:r>
              <a:rPr lang="en-US" sz="1300" b="1" kern="0" dirty="0" smtClean="0">
                <a:solidFill>
                  <a:srgbClr val="FFFFFF"/>
                </a:solidFill>
              </a:rPr>
              <a:t>180</a:t>
            </a:r>
            <a:r>
              <a:rPr lang="en-US" sz="1300" kern="0" dirty="0" smtClean="0">
                <a:solidFill>
                  <a:srgbClr val="FFFFFF"/>
                </a:solidFill>
              </a:rPr>
              <a:t> jobs / </a:t>
            </a:r>
            <a:r>
              <a:rPr lang="en-US" sz="1300" kern="0" dirty="0" err="1" smtClean="0">
                <a:solidFill>
                  <a:srgbClr val="FFFFFF"/>
                </a:solidFill>
              </a:rPr>
              <a:t>yr</a:t>
            </a:r>
            <a:r>
              <a:rPr lang="en-US" sz="1300" kern="0" dirty="0" smtClean="0">
                <a:solidFill>
                  <a:srgbClr val="FFFFFF"/>
                </a:solidFill>
              </a:rPr>
              <a:t>              (operations, 40 </a:t>
            </a:r>
            <a:r>
              <a:rPr lang="en-US" sz="1300" kern="0" dirty="0" err="1" smtClean="0">
                <a:solidFill>
                  <a:srgbClr val="FFFFFF"/>
                </a:solidFill>
              </a:rPr>
              <a:t>yrs</a:t>
            </a:r>
            <a:r>
              <a:rPr lang="en-US" sz="1300" kern="0" dirty="0" smtClean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FFFFFF"/>
                </a:solidFill>
              </a:rPr>
              <a:t>Tax Revenues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FFFFFF"/>
                </a:solidFill>
              </a:rPr>
              <a:t>$798M</a:t>
            </a:r>
            <a:r>
              <a:rPr lang="en-US" sz="1300" kern="0" dirty="0" smtClean="0">
                <a:solidFill>
                  <a:srgbClr val="FFFFFF"/>
                </a:solidFill>
              </a:rPr>
              <a:t> (development &amp; construction)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300" b="1" kern="0" dirty="0" smtClean="0">
                <a:solidFill>
                  <a:srgbClr val="FFFFFF"/>
                </a:solidFill>
              </a:rPr>
              <a:t>$2.9B</a:t>
            </a:r>
            <a:r>
              <a:rPr lang="en-US" sz="1300" kern="0" dirty="0" smtClean="0">
                <a:solidFill>
                  <a:srgbClr val="FFFFFF"/>
                </a:solidFill>
              </a:rPr>
              <a:t> (operations)</a:t>
            </a:r>
            <a:endParaRPr lang="en-US" sz="1300" kern="0" dirty="0">
              <a:solidFill>
                <a:srgbClr val="FFFFFF"/>
              </a:solidFill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8676"/>
            <a:ext cx="1566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553097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Energy East – Vendor Portal</a:t>
            </a:r>
            <a:endParaRPr lang="fr-F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9476" y="1524001"/>
            <a:ext cx="8984524" cy="1295400"/>
          </a:xfrm>
          <a:prstGeom prst="rect">
            <a:avLst/>
          </a:prstGeom>
        </p:spPr>
        <p:txBody>
          <a:bodyPr/>
          <a:lstStyle/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 to access Vendor Portal for Registration:</a:t>
            </a:r>
            <a:endParaRPr lang="en-US" sz="14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 East Pipeline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Website </a:t>
            </a: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(www.energyeastpipeline.com)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“About”</a:t>
            </a:r>
            <a:r>
              <a:rPr lang="en-US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tab, scroll down and click </a:t>
            </a:r>
            <a:r>
              <a:rPr lang="en-US" sz="14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“Contractors and Vendors”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143000" y="4267200"/>
            <a:ext cx="1641765" cy="259491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pPr marL="228600" indent="-228600"/>
            <a:endParaRPr lang="en-US" dirty="0">
              <a:solidFill>
                <a:srgbClr val="003399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14489" r="14860" b="11193"/>
          <a:stretch/>
        </p:blipFill>
        <p:spPr bwMode="auto">
          <a:xfrm>
            <a:off x="152400" y="2514600"/>
            <a:ext cx="8839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52400" y="5607909"/>
            <a:ext cx="1641765" cy="259491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pPr marL="228600" indent="-228600"/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/>
          </p:nvPr>
        </p:nvSpPr>
        <p:spPr bwMode="auto">
          <a:xfrm>
            <a:off x="533400" y="619125"/>
            <a:ext cx="553097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Project Benefits</a:t>
            </a:r>
            <a:endParaRPr lang="fr-FR" dirty="0" smtClean="0"/>
          </a:p>
        </p:txBody>
      </p:sp>
      <p:sp>
        <p:nvSpPr>
          <p:cNvPr id="29699" name="Espace réservé du contenu 7"/>
          <p:cNvSpPr txBox="1">
            <a:spLocks/>
          </p:cNvSpPr>
          <p:nvPr/>
        </p:nvSpPr>
        <p:spPr bwMode="auto">
          <a:xfrm>
            <a:off x="609600" y="1600200"/>
            <a:ext cx="78486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lvl="1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Domestic source of crude oil for eastern refineries</a:t>
            </a:r>
          </a:p>
          <a:p>
            <a:pPr marL="822960" lvl="3" indent="-285750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Displace higher cost foreign imports</a:t>
            </a:r>
          </a:p>
          <a:p>
            <a:pPr marL="822960" lvl="3" indent="-285750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Expansion and upgrade opportunities</a:t>
            </a:r>
          </a:p>
          <a:p>
            <a:pPr marL="365760" lvl="1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Increased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crude oil capacity from western Canada</a:t>
            </a:r>
          </a:p>
          <a:p>
            <a:pPr marL="822960" lvl="3" indent="-285750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Access to new Eastern Canadian and export markets</a:t>
            </a:r>
          </a:p>
          <a:p>
            <a:pPr marL="822960" lvl="3" indent="-285750" fontAlgn="base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Reduced price discount</a:t>
            </a:r>
          </a:p>
          <a:p>
            <a:pPr marL="365760" lvl="1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CA" sz="20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Re-purposing </a:t>
            </a:r>
            <a:r>
              <a:rPr lang="en-CA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gas pipeline to oil service</a:t>
            </a:r>
            <a:endParaRPr lang="en-CA" sz="2000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22960" lvl="3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Minimize </a:t>
            </a: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constructing new pipeline</a:t>
            </a:r>
          </a:p>
          <a:p>
            <a:pPr marL="822960" lvl="3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Significantly reduced environmental </a:t>
            </a:r>
            <a:r>
              <a:rPr lang="en-CA" sz="2000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</a:t>
            </a:r>
          </a:p>
          <a:p>
            <a:pPr marL="365760" lvl="1" fontAlgn="base">
              <a:spcBef>
                <a:spcPts val="600"/>
              </a:spcBef>
              <a:spcAft>
                <a:spcPts val="600"/>
              </a:spcAft>
              <a:defRPr/>
            </a:pPr>
            <a:endParaRPr lang="en-CA" sz="2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22960" lvl="3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CA" sz="20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D4CB17B-F9DA-4EC7-AB7B-50B970E649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3"/>
          <p:cNvSpPr>
            <a:spLocks noGrp="1"/>
          </p:cNvSpPr>
          <p:nvPr>
            <p:ph type="title"/>
          </p:nvPr>
        </p:nvSpPr>
        <p:spPr bwMode="auto">
          <a:xfrm>
            <a:off x="704851" y="615951"/>
            <a:ext cx="71628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500" dirty="0" smtClean="0"/>
              <a:t>Energy East Pipeline</a:t>
            </a:r>
          </a:p>
        </p:txBody>
      </p:sp>
      <p:pic>
        <p:nvPicPr>
          <p:cNvPr id="5" name="Picture 2" descr="C:\Users\j_c_vito\Desktop\Energy East\Maps\EE_Map_EN_March 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1676401"/>
            <a:ext cx="8957732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562600"/>
            <a:ext cx="8534400" cy="121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$12 billion investment, excluding transfer value of Mainline natural gas assets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1.1 million </a:t>
            </a:r>
            <a:r>
              <a:rPr lang="en-US" sz="1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bbl</a:t>
            </a:r>
            <a:r>
              <a:rPr lang="en-U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/d of capacity with ~900,000 </a:t>
            </a:r>
            <a:r>
              <a:rPr lang="en-US" sz="1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bbl</a:t>
            </a:r>
            <a:r>
              <a:rPr lang="en-U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/d of firm, long-term contracts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Anticipated to commence deliveries to Québec in 2018, with service to New Brunswick expected in late </a:t>
            </a:r>
            <a:r>
              <a:rPr lang="en-U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en-US" sz="1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572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4233A91-52EE-4160-B429-CE76AAA2A135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4188" y="4349750"/>
            <a:ext cx="8116887" cy="1441450"/>
          </a:xfrm>
        </p:spPr>
        <p:txBody>
          <a:bodyPr/>
          <a:lstStyle/>
          <a:p>
            <a:r>
              <a:rPr lang="en-US" dirty="0" smtClean="0"/>
              <a:t>Eastern Mainline Project</a:t>
            </a:r>
            <a:br>
              <a:rPr lang="en-US" dirty="0" smtClean="0"/>
            </a:br>
            <a:r>
              <a:rPr lang="en-US" dirty="0" smtClean="0"/>
              <a:t>August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23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0274" y="1219200"/>
            <a:ext cx="8223394" cy="5106988"/>
          </a:xfrm>
          <a:noFill/>
          <a:ln/>
        </p:spPr>
        <p:txBody>
          <a:bodyPr tIns="0" rIns="0" bIns="0"/>
          <a:lstStyle/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All contracted gas transmission customers will continue to receive safe, reliable and cost effective gas transmission service – no market will go short of gas</a:t>
            </a:r>
          </a:p>
          <a:p>
            <a:pPr marL="236538" indent="-233363"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Gas consumers are not subsidizing the Energy East project</a:t>
            </a:r>
          </a:p>
          <a:p>
            <a:pPr marL="236538" indent="-233363">
              <a:spcBef>
                <a:spcPts val="0"/>
              </a:spcBef>
            </a:pPr>
            <a:endParaRPr lang="en-US" altLang="en-US" dirty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Energy East and the required replacement capacity (the Eastern Mainline Project) will reduce gas transmission costs by more than $750 million over 15 years</a:t>
            </a:r>
          </a:p>
          <a:p>
            <a:pPr marL="236538" indent="-233363">
              <a:lnSpc>
                <a:spcPct val="100000"/>
              </a:lnSpc>
              <a:spcBef>
                <a:spcPts val="0"/>
              </a:spcBef>
            </a:pPr>
            <a:endParaRPr lang="en-US" altLang="en-US" dirty="0" smtClean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Capacity needed to meet contracted requirements will be available prior to the transfer of existing gas transmission assets to Energy East</a:t>
            </a:r>
          </a:p>
          <a:p>
            <a:pPr marL="236538" indent="-233363">
              <a:spcBef>
                <a:spcPts val="0"/>
              </a:spcBef>
            </a:pPr>
            <a:endParaRPr lang="en-US" altLang="en-US" dirty="0"/>
          </a:p>
          <a:p>
            <a:pPr marL="236538" indent="-233363">
              <a:spcBef>
                <a:spcPts val="0"/>
              </a:spcBef>
            </a:pPr>
            <a:r>
              <a:rPr lang="en-US" altLang="en-US" dirty="0" smtClean="0"/>
              <a:t>TransCanada will add future capacity should market need emerge</a:t>
            </a:r>
          </a:p>
          <a:p>
            <a:pPr marL="3175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6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TransCanada Filing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1924" y="1371600"/>
            <a:ext cx="8223394" cy="5030787"/>
          </a:xfrm>
          <a:noFill/>
          <a:ln/>
        </p:spPr>
        <p:txBody>
          <a:bodyPr tIns="0" rIns="0" bIns="0"/>
          <a:lstStyle/>
          <a:p>
            <a:pPr marL="236538" indent="-233363"/>
            <a:r>
              <a:rPr lang="en-US" altLang="en-US" dirty="0" smtClean="0"/>
              <a:t>Energy East will transfer 3000 km of pipeline from gas to oil  transmission service</a:t>
            </a:r>
          </a:p>
          <a:p>
            <a:pPr marL="579438" lvl="1" indent="-233363"/>
            <a:r>
              <a:rPr lang="en-US" altLang="en-US" dirty="0" smtClean="0"/>
              <a:t>Net Book </a:t>
            </a:r>
            <a:r>
              <a:rPr lang="en-US" altLang="en-US" dirty="0"/>
              <a:t>V</a:t>
            </a:r>
            <a:r>
              <a:rPr lang="en-US" altLang="en-US" dirty="0" smtClean="0"/>
              <a:t>alue = ~ $1 billion</a:t>
            </a:r>
          </a:p>
          <a:p>
            <a:pPr marL="236538" indent="-233363"/>
            <a:r>
              <a:rPr lang="en-US" altLang="en-US" dirty="0" smtClean="0"/>
              <a:t>TransCanada has just completed an open season to affirm the markets need for gas transmission service</a:t>
            </a:r>
          </a:p>
          <a:p>
            <a:pPr marL="236538" indent="-233363"/>
            <a:r>
              <a:rPr lang="en-US" altLang="en-US" dirty="0" smtClean="0"/>
              <a:t>New gas transmission requirements post transfer:</a:t>
            </a:r>
            <a:endParaRPr lang="en-US" altLang="en-US" dirty="0"/>
          </a:p>
          <a:p>
            <a:pPr marL="579438" lvl="1" indent="-233363"/>
            <a:r>
              <a:rPr lang="en-US" altLang="en-US" dirty="0" smtClean="0"/>
              <a:t>575 TJ/d capacity</a:t>
            </a:r>
          </a:p>
          <a:p>
            <a:pPr marL="579438" lvl="1" indent="-233363"/>
            <a:r>
              <a:rPr lang="en-US" altLang="en-US" dirty="0" smtClean="0"/>
              <a:t>250 km pipeline co-located with existing pipeline</a:t>
            </a:r>
          </a:p>
          <a:p>
            <a:pPr marL="579438" lvl="1" indent="-233363"/>
            <a:r>
              <a:rPr lang="en-US" altLang="en-US" dirty="0" smtClean="0"/>
              <a:t>9 compressor units at existing stations </a:t>
            </a:r>
          </a:p>
          <a:p>
            <a:pPr marL="579438" lvl="1" indent="-233363"/>
            <a:r>
              <a:rPr lang="en-US" altLang="en-US" dirty="0" smtClean="0"/>
              <a:t>$1.5 billion cost</a:t>
            </a:r>
          </a:p>
          <a:p>
            <a:pPr marL="236538" indent="-233363"/>
            <a:r>
              <a:rPr lang="en-US" altLang="en-US" dirty="0" smtClean="0"/>
              <a:t>TransCanada and Energy East shippers will contribute $500 million to Eastern Mainline Project cost</a:t>
            </a:r>
          </a:p>
          <a:p>
            <a:pPr marL="3175" indent="0">
              <a:lnSpc>
                <a:spcPct val="100000"/>
              </a:lnSpc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7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Mainline Asset Transfer and Replacement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600200" y="1864705"/>
            <a:ext cx="457200" cy="27747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75" y="1531938"/>
            <a:ext cx="7382896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6781800" y="2133601"/>
            <a:ext cx="2209800" cy="13292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522" tIns="29261" rIns="58522" bIns="2926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North Bay Shortcut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Line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2 - (Line 1 remains in gas service)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420 km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Target Transfer Date: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March 2017</a:t>
            </a:r>
            <a:endParaRPr lang="en-CA" sz="1400" dirty="0">
              <a:solidFill>
                <a:srgbClr val="003399"/>
              </a:solidFill>
            </a:endParaRP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3823229" y="1671781"/>
            <a:ext cx="2843068" cy="131892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522" tIns="29261" rIns="58522" bIns="2926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Northern Ontario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All of Line 4, portions of  Line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(Line 1&amp;2 remain in gas service)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1650 km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Target Transfer Date: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March 2016</a:t>
            </a:r>
            <a:endParaRPr lang="en-CA" sz="1400" dirty="0">
              <a:solidFill>
                <a:srgbClr val="003399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1471612" y="1531938"/>
            <a:ext cx="2185988" cy="136366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522" tIns="29261" rIns="58522" bIns="2926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Prairies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Line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4  - (5 lines remain in gas service)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930 km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Target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Transfer Date: March 2016</a:t>
            </a:r>
            <a:endParaRPr lang="en-CA" sz="1400" dirty="0">
              <a:solidFill>
                <a:srgbClr val="003399"/>
              </a:solidFill>
            </a:endParaRPr>
          </a:p>
        </p:txBody>
      </p:sp>
      <p:sp>
        <p:nvSpPr>
          <p:cNvPr id="23" name="Freeform 57"/>
          <p:cNvSpPr>
            <a:spLocks/>
          </p:cNvSpPr>
          <p:nvPr/>
        </p:nvSpPr>
        <p:spPr bwMode="auto">
          <a:xfrm>
            <a:off x="1371600" y="3276600"/>
            <a:ext cx="6119813" cy="695325"/>
          </a:xfrm>
          <a:custGeom>
            <a:avLst/>
            <a:gdLst>
              <a:gd name="T0" fmla="*/ 0 w 3855"/>
              <a:gd name="T1" fmla="*/ 0 h 438"/>
              <a:gd name="T2" fmla="*/ 2147483647 w 3855"/>
              <a:gd name="T3" fmla="*/ 2147483647 h 438"/>
              <a:gd name="T4" fmla="*/ 2147483647 w 3855"/>
              <a:gd name="T5" fmla="*/ 2147483647 h 438"/>
              <a:gd name="T6" fmla="*/ 2147483647 w 3855"/>
              <a:gd name="T7" fmla="*/ 2147483647 h 438"/>
              <a:gd name="T8" fmla="*/ 2147483647 w 3855"/>
              <a:gd name="T9" fmla="*/ 2147483647 h 438"/>
              <a:gd name="T10" fmla="*/ 2147483647 w 3855"/>
              <a:gd name="T11" fmla="*/ 2147483647 h 438"/>
              <a:gd name="T12" fmla="*/ 2147483647 w 3855"/>
              <a:gd name="T13" fmla="*/ 2147483647 h 438"/>
              <a:gd name="T14" fmla="*/ 2147483647 w 3855"/>
              <a:gd name="T15" fmla="*/ 2147483647 h 438"/>
              <a:gd name="T16" fmla="*/ 2147483647 w 3855"/>
              <a:gd name="T17" fmla="*/ 2147483647 h 438"/>
              <a:gd name="T18" fmla="*/ 2147483647 w 3855"/>
              <a:gd name="T19" fmla="*/ 2147483647 h 438"/>
              <a:gd name="T20" fmla="*/ 2147483647 w 3855"/>
              <a:gd name="T21" fmla="*/ 2147483647 h 438"/>
              <a:gd name="T22" fmla="*/ 2147483647 w 3855"/>
              <a:gd name="T23" fmla="*/ 2147483647 h 438"/>
              <a:gd name="T24" fmla="*/ 2147483647 w 3855"/>
              <a:gd name="T25" fmla="*/ 2147483647 h 438"/>
              <a:gd name="T26" fmla="*/ 2147483647 w 3855"/>
              <a:gd name="T27" fmla="*/ 2147483647 h 438"/>
              <a:gd name="T28" fmla="*/ 2147483647 w 3855"/>
              <a:gd name="T29" fmla="*/ 2147483647 h 438"/>
              <a:gd name="T30" fmla="*/ 2147483647 w 3855"/>
              <a:gd name="T31" fmla="*/ 2147483647 h 438"/>
              <a:gd name="T32" fmla="*/ 2147483647 w 3855"/>
              <a:gd name="T33" fmla="*/ 2147483647 h 438"/>
              <a:gd name="T34" fmla="*/ 2147483647 w 3855"/>
              <a:gd name="T35" fmla="*/ 2147483647 h 438"/>
              <a:gd name="T36" fmla="*/ 2147483647 w 3855"/>
              <a:gd name="T37" fmla="*/ 2147483647 h 438"/>
              <a:gd name="T38" fmla="*/ 2147483647 w 3855"/>
              <a:gd name="T39" fmla="*/ 2147483647 h 4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855" h="438">
                <a:moveTo>
                  <a:pt x="0" y="0"/>
                </a:moveTo>
                <a:lnTo>
                  <a:pt x="351" y="90"/>
                </a:lnTo>
                <a:lnTo>
                  <a:pt x="1383" y="204"/>
                </a:lnTo>
                <a:lnTo>
                  <a:pt x="1621" y="194"/>
                </a:lnTo>
                <a:lnTo>
                  <a:pt x="1830" y="141"/>
                </a:lnTo>
                <a:lnTo>
                  <a:pt x="1956" y="171"/>
                </a:lnTo>
                <a:lnTo>
                  <a:pt x="1989" y="192"/>
                </a:lnTo>
                <a:lnTo>
                  <a:pt x="2055" y="225"/>
                </a:lnTo>
                <a:lnTo>
                  <a:pt x="2175" y="186"/>
                </a:lnTo>
                <a:lnTo>
                  <a:pt x="2260" y="172"/>
                </a:lnTo>
                <a:lnTo>
                  <a:pt x="2316" y="81"/>
                </a:lnTo>
                <a:lnTo>
                  <a:pt x="2436" y="48"/>
                </a:lnTo>
                <a:lnTo>
                  <a:pt x="2505" y="27"/>
                </a:lnTo>
                <a:lnTo>
                  <a:pt x="2937" y="6"/>
                </a:lnTo>
                <a:lnTo>
                  <a:pt x="3147" y="111"/>
                </a:lnTo>
                <a:lnTo>
                  <a:pt x="3267" y="312"/>
                </a:lnTo>
                <a:lnTo>
                  <a:pt x="3387" y="402"/>
                </a:lnTo>
                <a:lnTo>
                  <a:pt x="3567" y="396"/>
                </a:lnTo>
                <a:lnTo>
                  <a:pt x="3720" y="438"/>
                </a:lnTo>
                <a:lnTo>
                  <a:pt x="3855" y="432"/>
                </a:lnTo>
              </a:path>
            </a:pathLst>
          </a:custGeom>
          <a:noFill/>
          <a:ln w="57150" cap="rnd" cmpd="sng">
            <a:solidFill>
              <a:srgbClr val="CCFF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4" name="AutoShape 43"/>
          <p:cNvSpPr>
            <a:spLocks/>
          </p:cNvSpPr>
          <p:nvPr/>
        </p:nvSpPr>
        <p:spPr bwMode="auto">
          <a:xfrm rot="16253956" flipV="1">
            <a:off x="5024630" y="1766956"/>
            <a:ext cx="350837" cy="2927350"/>
          </a:xfrm>
          <a:prstGeom prst="rightBrace">
            <a:avLst>
              <a:gd name="adj1" fmla="val 69533"/>
              <a:gd name="adj2" fmla="val 50000"/>
            </a:avLst>
          </a:prstGeom>
          <a:noFill/>
          <a:ln w="28575" cap="rnd">
            <a:solidFill>
              <a:srgbClr val="D4160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572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5" name="AutoShape 44"/>
          <p:cNvSpPr>
            <a:spLocks/>
          </p:cNvSpPr>
          <p:nvPr/>
        </p:nvSpPr>
        <p:spPr bwMode="auto">
          <a:xfrm rot="-4903381">
            <a:off x="2425973" y="2101957"/>
            <a:ext cx="274638" cy="2171700"/>
          </a:xfrm>
          <a:prstGeom prst="rightBrace">
            <a:avLst>
              <a:gd name="adj1" fmla="val 65896"/>
              <a:gd name="adj2" fmla="val 50000"/>
            </a:avLst>
          </a:prstGeom>
          <a:noFill/>
          <a:ln w="28575" cap="rnd">
            <a:solidFill>
              <a:srgbClr val="D4160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572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6" name="AutoShape 42"/>
          <p:cNvSpPr>
            <a:spLocks/>
          </p:cNvSpPr>
          <p:nvPr/>
        </p:nvSpPr>
        <p:spPr bwMode="auto">
          <a:xfrm rot="-4903381">
            <a:off x="7034836" y="3377090"/>
            <a:ext cx="176212" cy="681038"/>
          </a:xfrm>
          <a:prstGeom prst="rightBrace">
            <a:avLst>
              <a:gd name="adj1" fmla="val 87407"/>
              <a:gd name="adj2" fmla="val 46630"/>
            </a:avLst>
          </a:prstGeom>
          <a:noFill/>
          <a:ln w="28575" cap="rnd">
            <a:solidFill>
              <a:srgbClr val="D4160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572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6477001" y="4975731"/>
            <a:ext cx="2375284" cy="1055687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8522" tIns="29261" rIns="58522" bIns="2926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Eastern Mainline Project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Expansion of Montreal Line – 250 km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In service: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November/16 – March/17</a:t>
            </a:r>
            <a:endParaRPr lang="en-CA" sz="1400" dirty="0">
              <a:solidFill>
                <a:srgbClr val="0033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491413" y="4410852"/>
            <a:ext cx="425643" cy="457200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utoShape 42"/>
          <p:cNvSpPr>
            <a:spLocks/>
          </p:cNvSpPr>
          <p:nvPr/>
        </p:nvSpPr>
        <p:spPr bwMode="auto">
          <a:xfrm rot="3639067">
            <a:off x="7132249" y="4079864"/>
            <a:ext cx="351944" cy="661976"/>
          </a:xfrm>
          <a:prstGeom prst="rightBrace">
            <a:avLst>
              <a:gd name="adj1" fmla="val 87407"/>
              <a:gd name="adj2" fmla="val 46630"/>
            </a:avLst>
          </a:prstGeom>
          <a:noFill/>
          <a:ln w="28575" cap="rnd">
            <a:solidFill>
              <a:srgbClr val="D4160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572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8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Energy East and Eastern Mainline Project</a:t>
            </a:r>
            <a:endParaRPr lang="en-US" dirty="0"/>
          </a:p>
        </p:txBody>
      </p:sp>
      <p:sp>
        <p:nvSpPr>
          <p:cNvPr id="169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4954587"/>
          </a:xfrm>
          <a:noFill/>
          <a:ln/>
        </p:spPr>
        <p:txBody>
          <a:bodyPr tIns="0" rIns="0" bIns="0"/>
          <a:lstStyle/>
          <a:p>
            <a:pPr marL="236538" indent="-233363">
              <a:lnSpc>
                <a:spcPct val="100000"/>
              </a:lnSpc>
            </a:pPr>
            <a:r>
              <a:rPr lang="en-US" altLang="en-US" dirty="0" smtClean="0"/>
              <a:t>Gas Shipper Issues: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Transfer price</a:t>
            </a: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rgbClr val="003399"/>
                </a:solidFill>
              </a:rPr>
              <a:t>Regulatory standard = NBV amongst regulated affiliates</a:t>
            </a: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rgbClr val="003399"/>
                </a:solidFill>
              </a:rPr>
              <a:t>NBV of transferred assets = </a:t>
            </a:r>
            <a:r>
              <a:rPr lang="en-US" altLang="en-US" dirty="0" smtClean="0">
                <a:solidFill>
                  <a:srgbClr val="003399"/>
                </a:solidFill>
              </a:rPr>
              <a:t>~ $</a:t>
            </a:r>
            <a:r>
              <a:rPr lang="en-US" altLang="en-US" dirty="0">
                <a:solidFill>
                  <a:srgbClr val="003399"/>
                </a:solidFill>
              </a:rPr>
              <a:t>1 </a:t>
            </a:r>
            <a:r>
              <a:rPr lang="en-US" altLang="en-US" dirty="0" smtClean="0">
                <a:solidFill>
                  <a:srgbClr val="003399"/>
                </a:solidFill>
              </a:rPr>
              <a:t>billion </a:t>
            </a:r>
            <a:r>
              <a:rPr lang="en-US" altLang="en-US" sz="1600" dirty="0" smtClean="0">
                <a:solidFill>
                  <a:srgbClr val="003399"/>
                </a:solidFill>
              </a:rPr>
              <a:t>(20-25% of rate base)</a:t>
            </a:r>
            <a:endParaRPr lang="en-US" altLang="en-US" sz="1600" dirty="0">
              <a:solidFill>
                <a:srgbClr val="003399"/>
              </a:solidFill>
            </a:endParaRP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altLang="en-US" dirty="0">
                <a:solidFill>
                  <a:srgbClr val="003399"/>
                </a:solidFill>
              </a:rPr>
              <a:t>TransCanada filing position results in a $500mm premium to NBV - enhances value for gas </a:t>
            </a:r>
            <a:r>
              <a:rPr lang="en-US" altLang="en-US" dirty="0" smtClean="0">
                <a:solidFill>
                  <a:srgbClr val="003399"/>
                </a:solidFill>
              </a:rPr>
              <a:t>shippers</a:t>
            </a:r>
          </a:p>
          <a:p>
            <a:pPr marL="579438" lvl="1" indent="-233363">
              <a:lnSpc>
                <a:spcPct val="100000"/>
              </a:lnSpc>
            </a:pPr>
            <a:r>
              <a:rPr lang="en-US" dirty="0" smtClean="0"/>
              <a:t>Gas transmission cost impacts</a:t>
            </a: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Removal of 3000 km of existing pipeline</a:t>
            </a: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Addition of 250 km of new pipeline and 9 compressors</a:t>
            </a:r>
          </a:p>
          <a:p>
            <a:pPr marL="1270001" lvl="3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Reduces O&amp;M, property tax, abandonment costs</a:t>
            </a:r>
          </a:p>
          <a:p>
            <a:pPr marL="922338" lvl="2" indent="-233363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TransCanada and </a:t>
            </a:r>
            <a:r>
              <a:rPr lang="en-US" dirty="0"/>
              <a:t>E</a:t>
            </a:r>
            <a:r>
              <a:rPr lang="en-US" dirty="0" smtClean="0"/>
              <a:t>nergy East shipper contribution of $500 million</a:t>
            </a:r>
            <a:endParaRPr lang="en-US" altLang="en-US" dirty="0" smtClean="0">
              <a:solidFill>
                <a:srgbClr val="00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514" y="5781439"/>
            <a:ext cx="6172200" cy="7848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399"/>
                </a:solidFill>
              </a:rPr>
              <a:t>Net result: gas </a:t>
            </a:r>
            <a:r>
              <a:rPr lang="en-US" sz="2000" dirty="0">
                <a:solidFill>
                  <a:srgbClr val="003399"/>
                </a:solidFill>
              </a:rPr>
              <a:t>transmission costs </a:t>
            </a:r>
            <a:r>
              <a:rPr lang="en-US" sz="2000" dirty="0" smtClean="0">
                <a:solidFill>
                  <a:srgbClr val="003399"/>
                </a:solidFill>
              </a:rPr>
              <a:t>reduced by </a:t>
            </a:r>
          </a:p>
          <a:p>
            <a:pPr marL="231775" lvl="1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399"/>
                </a:solidFill>
              </a:rPr>
              <a:t>more than $750 million</a:t>
            </a:r>
            <a:endParaRPr lang="en-US" altLang="en-US" sz="2000" dirty="0">
              <a:solidFill>
                <a:srgbClr val="00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F0BFB-B2DE-4611-BE48-CF1784AA7A4C}" type="slidenum">
              <a:rPr lang="en-US" altLang="en-US" smtClean="0">
                <a:solidFill>
                  <a:srgbClr val="003399"/>
                </a:solidFill>
              </a:rPr>
              <a:pPr/>
              <a:t>9</a:t>
            </a:fld>
            <a:endParaRPr lang="en-US" alt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TransCanadaCorporate">
  <a:themeElements>
    <a:clrScheme name="TransCanadaCorporate 4">
      <a:dk1>
        <a:srgbClr val="003399"/>
      </a:dk1>
      <a:lt1>
        <a:srgbClr val="FFFFFF"/>
      </a:lt1>
      <a:dk2>
        <a:srgbClr val="FFFFFF"/>
      </a:dk2>
      <a:lt2>
        <a:srgbClr val="009933"/>
      </a:lt2>
      <a:accent1>
        <a:srgbClr val="3278CD"/>
      </a:accent1>
      <a:accent2>
        <a:srgbClr val="41B400"/>
      </a:accent2>
      <a:accent3>
        <a:srgbClr val="FFFFFF"/>
      </a:accent3>
      <a:accent4>
        <a:srgbClr val="002A82"/>
      </a:accent4>
      <a:accent5>
        <a:srgbClr val="ADBEE3"/>
      </a:accent5>
      <a:accent6>
        <a:srgbClr val="3AA300"/>
      </a:accent6>
      <a:hlink>
        <a:srgbClr val="D28200"/>
      </a:hlink>
      <a:folHlink>
        <a:srgbClr val="99CCCC"/>
      </a:folHlink>
    </a:clrScheme>
    <a:fontScheme name="TransCanadaCorpor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CanadaCorporate 1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9E4F16"/>
        </a:accent1>
        <a:accent2>
          <a:srgbClr val="556E28"/>
        </a:accent2>
        <a:accent3>
          <a:srgbClr val="FFFFFF"/>
        </a:accent3>
        <a:accent4>
          <a:srgbClr val="002A82"/>
        </a:accent4>
        <a:accent5>
          <a:srgbClr val="CCB2AB"/>
        </a:accent5>
        <a:accent6>
          <a:srgbClr val="4C6323"/>
        </a:accent6>
        <a:hlink>
          <a:srgbClr val="00235F"/>
        </a:hlink>
        <a:folHlink>
          <a:srgbClr val="5032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2">
        <a:dk1>
          <a:srgbClr val="003399"/>
        </a:dk1>
        <a:lt1>
          <a:srgbClr val="FFFFFF"/>
        </a:lt1>
        <a:dk2>
          <a:srgbClr val="FFFFFF"/>
        </a:dk2>
        <a:lt2>
          <a:srgbClr val="019933"/>
        </a:lt2>
        <a:accent1>
          <a:srgbClr val="D28200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E5C1AA"/>
        </a:accent5>
        <a:accent6>
          <a:srgbClr val="3AA300"/>
        </a:accent6>
        <a:hlink>
          <a:srgbClr val="3278CD"/>
        </a:hlink>
        <a:folHlink>
          <a:srgbClr val="640A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3">
        <a:dk1>
          <a:srgbClr val="07338C"/>
        </a:dk1>
        <a:lt1>
          <a:srgbClr val="FFFFFF"/>
        </a:lt1>
        <a:dk2>
          <a:srgbClr val="FFFFFF"/>
        </a:dk2>
        <a:lt2>
          <a:srgbClr val="009534"/>
        </a:lt2>
        <a:accent1>
          <a:srgbClr val="F4D09B"/>
        </a:accent1>
        <a:accent2>
          <a:srgbClr val="B5C09F"/>
        </a:accent2>
        <a:accent3>
          <a:srgbClr val="FFFFFF"/>
        </a:accent3>
        <a:accent4>
          <a:srgbClr val="052A77"/>
        </a:accent4>
        <a:accent5>
          <a:srgbClr val="F8E4CB"/>
        </a:accent5>
        <a:accent6>
          <a:srgbClr val="A4AE90"/>
        </a:accent6>
        <a:hlink>
          <a:srgbClr val="ADC1CE"/>
        </a:hlink>
        <a:folHlink>
          <a:srgbClr val="CCB3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4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3278CD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ADBEE3"/>
        </a:accent5>
        <a:accent6>
          <a:srgbClr val="3AA300"/>
        </a:accent6>
        <a:hlink>
          <a:srgbClr val="D28200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ransCanadaCorporate">
  <a:themeElements>
    <a:clrScheme name="TransCanadaCorporate 4">
      <a:dk1>
        <a:srgbClr val="003399"/>
      </a:dk1>
      <a:lt1>
        <a:srgbClr val="FFFFFF"/>
      </a:lt1>
      <a:dk2>
        <a:srgbClr val="FFFFFF"/>
      </a:dk2>
      <a:lt2>
        <a:srgbClr val="009933"/>
      </a:lt2>
      <a:accent1>
        <a:srgbClr val="3278CD"/>
      </a:accent1>
      <a:accent2>
        <a:srgbClr val="41B400"/>
      </a:accent2>
      <a:accent3>
        <a:srgbClr val="FFFFFF"/>
      </a:accent3>
      <a:accent4>
        <a:srgbClr val="002A82"/>
      </a:accent4>
      <a:accent5>
        <a:srgbClr val="ADBEE3"/>
      </a:accent5>
      <a:accent6>
        <a:srgbClr val="3AA300"/>
      </a:accent6>
      <a:hlink>
        <a:srgbClr val="D28200"/>
      </a:hlink>
      <a:folHlink>
        <a:srgbClr val="99CCCC"/>
      </a:folHlink>
    </a:clrScheme>
    <a:fontScheme name="TransCanadaCorpor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45720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CanadaCorporate 1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9E4F16"/>
        </a:accent1>
        <a:accent2>
          <a:srgbClr val="556E28"/>
        </a:accent2>
        <a:accent3>
          <a:srgbClr val="FFFFFF"/>
        </a:accent3>
        <a:accent4>
          <a:srgbClr val="002A82"/>
        </a:accent4>
        <a:accent5>
          <a:srgbClr val="CCB2AB"/>
        </a:accent5>
        <a:accent6>
          <a:srgbClr val="4C6323"/>
        </a:accent6>
        <a:hlink>
          <a:srgbClr val="00235F"/>
        </a:hlink>
        <a:folHlink>
          <a:srgbClr val="5032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2">
        <a:dk1>
          <a:srgbClr val="003399"/>
        </a:dk1>
        <a:lt1>
          <a:srgbClr val="FFFFFF"/>
        </a:lt1>
        <a:dk2>
          <a:srgbClr val="FFFFFF"/>
        </a:dk2>
        <a:lt2>
          <a:srgbClr val="019933"/>
        </a:lt2>
        <a:accent1>
          <a:srgbClr val="D28200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E5C1AA"/>
        </a:accent5>
        <a:accent6>
          <a:srgbClr val="3AA300"/>
        </a:accent6>
        <a:hlink>
          <a:srgbClr val="3278CD"/>
        </a:hlink>
        <a:folHlink>
          <a:srgbClr val="640A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3">
        <a:dk1>
          <a:srgbClr val="07338C"/>
        </a:dk1>
        <a:lt1>
          <a:srgbClr val="FFFFFF"/>
        </a:lt1>
        <a:dk2>
          <a:srgbClr val="FFFFFF"/>
        </a:dk2>
        <a:lt2>
          <a:srgbClr val="009534"/>
        </a:lt2>
        <a:accent1>
          <a:srgbClr val="F4D09B"/>
        </a:accent1>
        <a:accent2>
          <a:srgbClr val="B5C09F"/>
        </a:accent2>
        <a:accent3>
          <a:srgbClr val="FFFFFF"/>
        </a:accent3>
        <a:accent4>
          <a:srgbClr val="052A77"/>
        </a:accent4>
        <a:accent5>
          <a:srgbClr val="F8E4CB"/>
        </a:accent5>
        <a:accent6>
          <a:srgbClr val="A4AE90"/>
        </a:accent6>
        <a:hlink>
          <a:srgbClr val="ADC1CE"/>
        </a:hlink>
        <a:folHlink>
          <a:srgbClr val="CCB3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CanadaCorporate 4">
        <a:dk1>
          <a:srgbClr val="003399"/>
        </a:dk1>
        <a:lt1>
          <a:srgbClr val="FFFFFF"/>
        </a:lt1>
        <a:dk2>
          <a:srgbClr val="FFFFFF"/>
        </a:dk2>
        <a:lt2>
          <a:srgbClr val="009933"/>
        </a:lt2>
        <a:accent1>
          <a:srgbClr val="3278CD"/>
        </a:accent1>
        <a:accent2>
          <a:srgbClr val="41B400"/>
        </a:accent2>
        <a:accent3>
          <a:srgbClr val="FFFFFF"/>
        </a:accent3>
        <a:accent4>
          <a:srgbClr val="002A82"/>
        </a:accent4>
        <a:accent5>
          <a:srgbClr val="ADBEE3"/>
        </a:accent5>
        <a:accent6>
          <a:srgbClr val="3AA300"/>
        </a:accent6>
        <a:hlink>
          <a:srgbClr val="D28200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500" b="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2435</Words>
  <Application>Microsoft Office PowerPoint</Application>
  <PresentationFormat>On-screen Show (4:3)</PresentationFormat>
  <Paragraphs>514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1_Office Theme</vt:lpstr>
      <vt:lpstr>2_Office Theme</vt:lpstr>
      <vt:lpstr>Office Theme</vt:lpstr>
      <vt:lpstr>3_Office Theme</vt:lpstr>
      <vt:lpstr>4_Office Theme</vt:lpstr>
      <vt:lpstr>TransCanadaCorporate</vt:lpstr>
      <vt:lpstr>5_Office Theme</vt:lpstr>
      <vt:lpstr>6_Office Theme</vt:lpstr>
      <vt:lpstr>7_Office Theme</vt:lpstr>
      <vt:lpstr>1_TransCanadaCorporate</vt:lpstr>
      <vt:lpstr>PowerPoint Presentation</vt:lpstr>
      <vt:lpstr>TransCanada: Leading North American Energy Infrastructure Company  </vt:lpstr>
      <vt:lpstr>TransCanada’s Profile in Ontario</vt:lpstr>
      <vt:lpstr>Energy East Pipeline</vt:lpstr>
      <vt:lpstr>Eastern Mainline Project August 2014</vt:lpstr>
      <vt:lpstr>Key Messages</vt:lpstr>
      <vt:lpstr>TransCanada Filing</vt:lpstr>
      <vt:lpstr>Mainline Asset Transfer and Replacement Facilities</vt:lpstr>
      <vt:lpstr>Energy East and Eastern Mainline Project</vt:lpstr>
      <vt:lpstr>Energy East and Eastern Mainline Project</vt:lpstr>
      <vt:lpstr>Southern Ontario Infrastructure</vt:lpstr>
      <vt:lpstr>Eastern Delivery Area Capacity &amp; Domestic Market Flow</vt:lpstr>
      <vt:lpstr>Central Delivery Area – Export Market Flow</vt:lpstr>
      <vt:lpstr>Eastern Delivery Area – Export Market Flow</vt:lpstr>
      <vt:lpstr>Eastern Canadian Export Flow</vt:lpstr>
      <vt:lpstr>Energy East and Eastern Mainline Project</vt:lpstr>
      <vt:lpstr>Energy East and Eastern Mainline Project</vt:lpstr>
      <vt:lpstr>Key Messages</vt:lpstr>
      <vt:lpstr>Early and Extensive Engagement</vt:lpstr>
      <vt:lpstr>PowerPoint Presentation</vt:lpstr>
      <vt:lpstr>Stakeholder Engagement in Ontario</vt:lpstr>
      <vt:lpstr>Stakeholder Activities in Ontario</vt:lpstr>
      <vt:lpstr>PowerPoint Presentation</vt:lpstr>
      <vt:lpstr>Safety &amp; Environment Protection</vt:lpstr>
      <vt:lpstr>Engagement – EMR </vt:lpstr>
      <vt:lpstr>Engagement – EMR </vt:lpstr>
      <vt:lpstr>Ontario Engagement: Next Steps</vt:lpstr>
      <vt:lpstr>First Nation and Métis Engagement Framework</vt:lpstr>
      <vt:lpstr>National Snapshot of First Nation and Métis Engagement</vt:lpstr>
      <vt:lpstr>Benefits to First Nations/Métis </vt:lpstr>
      <vt:lpstr>Top Issues or Concerns</vt:lpstr>
      <vt:lpstr>EEP Land Department Role</vt:lpstr>
      <vt:lpstr>PowerPoint Presentation</vt:lpstr>
      <vt:lpstr>PowerPoint Presentation</vt:lpstr>
      <vt:lpstr>PowerPoint Presentation</vt:lpstr>
      <vt:lpstr>Deloitte Economic Analysis</vt:lpstr>
      <vt:lpstr>Energy East – Vendor Portal</vt:lpstr>
      <vt:lpstr>Project Benefits</vt:lpstr>
    </vt:vector>
  </TitlesOfParts>
  <Company>TransCanada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C Vito</dc:creator>
  <cp:lastModifiedBy>Andrew Mitchell</cp:lastModifiedBy>
  <cp:revision>172</cp:revision>
  <cp:lastPrinted>2014-08-13T20:43:27Z</cp:lastPrinted>
  <dcterms:created xsi:type="dcterms:W3CDTF">2014-03-08T18:04:36Z</dcterms:created>
  <dcterms:modified xsi:type="dcterms:W3CDTF">2014-08-14T21:23:28Z</dcterms:modified>
</cp:coreProperties>
</file>