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4582" r:id="rId6"/>
    <p:sldId id="4553" r:id="rId7"/>
    <p:sldId id="541" r:id="rId8"/>
    <p:sldId id="580" r:id="rId9"/>
    <p:sldId id="4494" r:id="rId10"/>
    <p:sldId id="4578" r:id="rId11"/>
    <p:sldId id="4579" r:id="rId12"/>
    <p:sldId id="4555" r:id="rId13"/>
    <p:sldId id="4580" r:id="rId14"/>
    <p:sldId id="4556" r:id="rId15"/>
    <p:sldId id="587" r:id="rId16"/>
    <p:sldId id="4558" r:id="rId17"/>
    <p:sldId id="4467" r:id="rId18"/>
    <p:sldId id="4482" r:id="rId19"/>
    <p:sldId id="4484" r:id="rId20"/>
    <p:sldId id="4559" r:id="rId21"/>
    <p:sldId id="4483" r:id="rId22"/>
    <p:sldId id="582" r:id="rId23"/>
    <p:sldId id="4581" r:id="rId24"/>
    <p:sldId id="4561" r:id="rId25"/>
    <p:sldId id="4562" r:id="rId26"/>
    <p:sldId id="4563" r:id="rId27"/>
    <p:sldId id="4564" r:id="rId28"/>
    <p:sldId id="583" r:id="rId29"/>
    <p:sldId id="4565" r:id="rId30"/>
    <p:sldId id="4566" r:id="rId31"/>
    <p:sldId id="4567" r:id="rId32"/>
    <p:sldId id="4568" r:id="rId33"/>
    <p:sldId id="4569" r:id="rId34"/>
    <p:sldId id="4570" r:id="rId35"/>
    <p:sldId id="4571" r:id="rId36"/>
    <p:sldId id="4572" r:id="rId37"/>
    <p:sldId id="4573" r:id="rId38"/>
    <p:sldId id="4574" r:id="rId39"/>
    <p:sldId id="4575" r:id="rId40"/>
    <p:sldId id="4576" r:id="rId41"/>
    <p:sldId id="542" r:id="rId42"/>
    <p:sldId id="584" r:id="rId4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rignal" id="{2813DB56-8EFC-4A2E-A5F0-76551F172ABE}">
          <p14:sldIdLst>
            <p14:sldId id="256"/>
            <p14:sldId id="4582"/>
            <p14:sldId id="4553"/>
            <p14:sldId id="541"/>
            <p14:sldId id="580"/>
            <p14:sldId id="4494"/>
            <p14:sldId id="4578"/>
            <p14:sldId id="4579"/>
            <p14:sldId id="4555"/>
            <p14:sldId id="4580"/>
            <p14:sldId id="4556"/>
            <p14:sldId id="587"/>
            <p14:sldId id="4558"/>
            <p14:sldId id="4467"/>
            <p14:sldId id="4482"/>
            <p14:sldId id="4484"/>
            <p14:sldId id="4559"/>
            <p14:sldId id="4483"/>
            <p14:sldId id="582"/>
            <p14:sldId id="4581"/>
            <p14:sldId id="4561"/>
            <p14:sldId id="4562"/>
            <p14:sldId id="4563"/>
            <p14:sldId id="4564"/>
            <p14:sldId id="583"/>
            <p14:sldId id="4565"/>
            <p14:sldId id="4566"/>
            <p14:sldId id="4567"/>
            <p14:sldId id="4568"/>
            <p14:sldId id="4569"/>
            <p14:sldId id="4570"/>
            <p14:sldId id="4571"/>
            <p14:sldId id="4572"/>
            <p14:sldId id="4573"/>
            <p14:sldId id="4574"/>
            <p14:sldId id="4575"/>
            <p14:sldId id="4576"/>
            <p14:sldId id="542"/>
            <p14:sldId id="584"/>
          </p14:sldIdLst>
        </p14:section>
      </p14:sectionLst>
    </p:ext>
    <p:ext uri="{EFAFB233-063F-42B5-8137-9DF3F51BA10A}">
      <p15:sldGuideLst xmlns:p15="http://schemas.microsoft.com/office/powerpoint/2012/main">
        <p15:guide id="1" orient="horz" pos="2160" userDrawn="1">
          <p15:clr>
            <a:srgbClr val="A4A3A4"/>
          </p15:clr>
        </p15:guide>
        <p15:guide id="2" pos="579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92F00E-DAB2-DD69-CB47-BDDBE40B3689}" name="Giles Atkinson" initials="GA" userId="S::gatkinson@keystonecommunications.ca::85e01310-f974-40c8-bc14-d3697e95a7ae" providerId="AD"/>
  <p188:author id="{8929D22B-D3B7-98FD-BA54-B784136ECF86}" name="Helena Wang" initials="HW" userId="S::Wanghe@oeb.ca::fd933b8d-d781-42b7-b58f-cef8727a3115" providerId="AD"/>
  <p188:author id="{FF151731-9861-819F-408A-84DC814351E7}" name="Dana Wong" initials="DW" userId="S::Wongda@oeb.ca::23f6a1e4-1b3a-45ca-ae1d-c27a351b236d" providerId="AD"/>
  <p188:author id="{374D635F-D874-0DB3-3BAF-EE2A62E1F2FE}" name="Pauline Shen" initials="PS" userId="S::Shenpa@oeb.ca::f0cbb236-9b41-4da0-ba1b-9c998f07a818" providerId="AD"/>
  <p188:author id="{478F5B6B-DCA1-C1EA-BE12-AC7C841D7AF0}" name="Tina Li" initials="TL" userId="S::LiTi@oeb.ca::b4286d91-83d4-4f91-99e3-d14301ff40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D6A"/>
    <a:srgbClr val="E7E9EE"/>
    <a:srgbClr val="172CF5"/>
    <a:srgbClr val="110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C4A74-751B-49B3-8A6F-887D61B1408C}" v="3" dt="2025-06-17T17:55:45.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990" autoAdjust="0"/>
  </p:normalViewPr>
  <p:slideViewPr>
    <p:cSldViewPr snapToGrid="0" showGuides="1">
      <p:cViewPr varScale="1">
        <p:scale>
          <a:sx n="51" d="100"/>
          <a:sy n="51" d="100"/>
        </p:scale>
        <p:origin x="1188" y="52"/>
      </p:cViewPr>
      <p:guideLst>
        <p:guide orient="horz" pos="2160"/>
        <p:guide pos="5790"/>
      </p:guideLst>
    </p:cSldViewPr>
  </p:slideViewPr>
  <p:notesTextViewPr>
    <p:cViewPr>
      <p:scale>
        <a:sx n="115" d="100"/>
        <a:sy n="11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ng" userId="fd933b8d-d781-42b7-b58f-cef8727a3115" providerId="ADAL" clId="{107C4A74-751B-49B3-8A6F-887D61B1408C}"/>
    <pc:docChg chg="undo custSel addSld modSld">
      <pc:chgData name="Helena Wang" userId="fd933b8d-d781-42b7-b58f-cef8727a3115" providerId="ADAL" clId="{107C4A74-751B-49B3-8A6F-887D61B1408C}" dt="2025-06-17T18:02:36.295" v="74" actId="20577"/>
      <pc:docMkLst>
        <pc:docMk/>
      </pc:docMkLst>
      <pc:sldChg chg="addSp modSp mod modNotesTx">
        <pc:chgData name="Helena Wang" userId="fd933b8d-d781-42b7-b58f-cef8727a3115" providerId="ADAL" clId="{107C4A74-751B-49B3-8A6F-887D61B1408C}" dt="2025-06-17T18:02:36.295" v="74" actId="20577"/>
        <pc:sldMkLst>
          <pc:docMk/>
          <pc:sldMk cId="743370829" sldId="256"/>
        </pc:sldMkLst>
        <pc:spChg chg="add mod">
          <ac:chgData name="Helena Wang" userId="fd933b8d-d781-42b7-b58f-cef8727a3115" providerId="ADAL" clId="{107C4A74-751B-49B3-8A6F-887D61B1408C}" dt="2025-06-17T17:55:44.699" v="20" actId="1076"/>
          <ac:spMkLst>
            <pc:docMk/>
            <pc:sldMk cId="743370829" sldId="256"/>
            <ac:spMk id="2" creationId="{8E4C480B-C3DC-5393-61C8-169A3D88C738}"/>
          </ac:spMkLst>
        </pc:spChg>
      </pc:sldChg>
      <pc:sldChg chg="modSp mod">
        <pc:chgData name="Helena Wang" userId="fd933b8d-d781-42b7-b58f-cef8727a3115" providerId="ADAL" clId="{107C4A74-751B-49B3-8A6F-887D61B1408C}" dt="2025-06-17T17:56:39.488" v="21" actId="20577"/>
        <pc:sldMkLst>
          <pc:docMk/>
          <pc:sldMk cId="3237965538" sldId="4559"/>
        </pc:sldMkLst>
        <pc:spChg chg="mod">
          <ac:chgData name="Helena Wang" userId="fd933b8d-d781-42b7-b58f-cef8727a3115" providerId="ADAL" clId="{107C4A74-751B-49B3-8A6F-887D61B1408C}" dt="2025-06-17T17:56:39.488" v="21" actId="20577"/>
          <ac:spMkLst>
            <pc:docMk/>
            <pc:sldMk cId="3237965538" sldId="4559"/>
            <ac:spMk id="26" creationId="{DA5BE047-C066-E141-6A6B-CD3C035D1B48}"/>
          </ac:spMkLst>
        </pc:spChg>
      </pc:sldChg>
      <pc:sldChg chg="modSp mod modNotesTx">
        <pc:chgData name="Helena Wang" userId="fd933b8d-d781-42b7-b58f-cef8727a3115" providerId="ADAL" clId="{107C4A74-751B-49B3-8A6F-887D61B1408C}" dt="2025-06-17T17:59:01.018" v="73" actId="20577"/>
        <pc:sldMkLst>
          <pc:docMk/>
          <pc:sldMk cId="1820434173" sldId="4563"/>
        </pc:sldMkLst>
        <pc:spChg chg="mod">
          <ac:chgData name="Helena Wang" userId="fd933b8d-d781-42b7-b58f-cef8727a3115" providerId="ADAL" clId="{107C4A74-751B-49B3-8A6F-887D61B1408C}" dt="2025-06-17T17:57:28.176" v="23" actId="400"/>
          <ac:spMkLst>
            <pc:docMk/>
            <pc:sldMk cId="1820434173" sldId="4563"/>
            <ac:spMk id="7" creationId="{227D2776-3D29-CF85-64C1-0B9EE85FE030}"/>
          </ac:spMkLst>
        </pc:spChg>
        <pc:spChg chg="mod">
          <ac:chgData name="Helena Wang" userId="fd933b8d-d781-42b7-b58f-cef8727a3115" providerId="ADAL" clId="{107C4A74-751B-49B3-8A6F-887D61B1408C}" dt="2025-06-17T17:57:51.723" v="70" actId="20577"/>
          <ac:spMkLst>
            <pc:docMk/>
            <pc:sldMk cId="1820434173" sldId="4563"/>
            <ac:spMk id="20" creationId="{6AE911F2-BD2B-4D43-255A-50D8180FEBF1}"/>
          </ac:spMkLst>
        </pc:spChg>
        <pc:spChg chg="mod">
          <ac:chgData name="Helena Wang" userId="fd933b8d-d781-42b7-b58f-cef8727a3115" providerId="ADAL" clId="{107C4A74-751B-49B3-8A6F-887D61B1408C}" dt="2025-06-17T17:58:21.120" v="72" actId="400"/>
          <ac:spMkLst>
            <pc:docMk/>
            <pc:sldMk cId="1820434173" sldId="4563"/>
            <ac:spMk id="30" creationId="{647AF200-41C3-3A7A-D2E3-0122ACBF624B}"/>
          </ac:spMkLst>
        </pc:spChg>
      </pc:sldChg>
      <pc:sldChg chg="modSp add mod">
        <pc:chgData name="Helena Wang" userId="fd933b8d-d781-42b7-b58f-cef8727a3115" providerId="ADAL" clId="{107C4A74-751B-49B3-8A6F-887D61B1408C}" dt="2025-06-17T17:54:36.233" v="13" actId="114"/>
        <pc:sldMkLst>
          <pc:docMk/>
          <pc:sldMk cId="2070907739" sldId="4582"/>
        </pc:sldMkLst>
        <pc:spChg chg="mod">
          <ac:chgData name="Helena Wang" userId="fd933b8d-d781-42b7-b58f-cef8727a3115" providerId="ADAL" clId="{107C4A74-751B-49B3-8A6F-887D61B1408C}" dt="2025-06-17T17:53:28.888" v="10" actId="20577"/>
          <ac:spMkLst>
            <pc:docMk/>
            <pc:sldMk cId="2070907739" sldId="4582"/>
            <ac:spMk id="2" creationId="{F79695AB-2E3C-F722-C73D-AC7829F5813F}"/>
          </ac:spMkLst>
        </pc:spChg>
        <pc:spChg chg="mod">
          <ac:chgData name="Helena Wang" userId="fd933b8d-d781-42b7-b58f-cef8727a3115" providerId="ADAL" clId="{107C4A74-751B-49B3-8A6F-887D61B1408C}" dt="2025-06-17T17:54:36.233" v="13" actId="114"/>
          <ac:spMkLst>
            <pc:docMk/>
            <pc:sldMk cId="2070907739" sldId="4582"/>
            <ac:spMk id="8" creationId="{EF9005B1-1647-278C-FDB1-C0232A5F68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266B570-A033-4122-AB23-BADF390DD5FF}" type="datetimeFigureOut">
              <a:rPr lang="en-CA" smtClean="0"/>
              <a:t>2025-06-17</a:t>
            </a:fld>
            <a:endParaRPr lang="en-C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6994785-69EC-4FF2-BB64-63C42C92AF47}" type="slidenum">
              <a:rPr lang="en-CA" smtClean="0"/>
              <a:t>‹#›</a:t>
            </a:fld>
            <a:endParaRPr lang="en-CA" dirty="0"/>
          </a:p>
        </p:txBody>
      </p:sp>
    </p:spTree>
    <p:extLst>
      <p:ext uri="{BB962C8B-B14F-4D97-AF65-F5344CB8AC3E}">
        <p14:creationId xmlns:p14="http://schemas.microsoft.com/office/powerpoint/2010/main" val="362291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1</a:t>
            </a:fld>
            <a:endParaRPr lang="en-CA" dirty="0"/>
          </a:p>
        </p:txBody>
      </p:sp>
    </p:spTree>
    <p:extLst>
      <p:ext uri="{BB962C8B-B14F-4D97-AF65-F5344CB8AC3E}">
        <p14:creationId xmlns:p14="http://schemas.microsoft.com/office/powerpoint/2010/main" val="306082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27</a:t>
            </a:fld>
            <a:endParaRPr lang="en-CA" dirty="0"/>
          </a:p>
        </p:txBody>
      </p:sp>
    </p:spTree>
    <p:extLst>
      <p:ext uri="{BB962C8B-B14F-4D97-AF65-F5344CB8AC3E}">
        <p14:creationId xmlns:p14="http://schemas.microsoft.com/office/powerpoint/2010/main" val="427453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28</a:t>
            </a:fld>
            <a:endParaRPr lang="en-CA" dirty="0"/>
          </a:p>
        </p:txBody>
      </p:sp>
    </p:spTree>
    <p:extLst>
      <p:ext uri="{BB962C8B-B14F-4D97-AF65-F5344CB8AC3E}">
        <p14:creationId xmlns:p14="http://schemas.microsoft.com/office/powerpoint/2010/main" val="276431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BCF06-9BD7-C15B-EEAF-198005221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185F2-E3F8-81F7-0680-06739C3D9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F12FC-6F76-19DC-ED6D-6F061B119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985EC2-E77D-4BAE-3C44-AEF81725EFC4}"/>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29</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48420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2C342-743C-BED3-73C2-A38528A57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B37B2-9205-21EB-9204-EAA64139A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137CB-A4C3-255C-AF32-F3CBEE9EFB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C994FA-1F49-9EFF-6900-8362ADE14F9D}"/>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31</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343848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8716D-9086-1159-D18A-305854252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4AD46-7277-8BC2-E74F-D24AFF3FF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2DD2A-9B7F-D919-CF7D-7F01B65E6D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6B1502-76A0-D6D4-1955-26A2662C9E69}"/>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32</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47309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2096A-30CC-DD3C-BC6B-37DB48308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13349-E544-87AE-BD4D-754062399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0EAFD-D763-4F9A-0082-C3C004DC32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2AB644-B030-E8F1-F7C8-ED63B58BDA98}"/>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33</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23089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A8B19-3060-E509-E860-99CD449FE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BCE5B-2350-8F63-E664-A2AED0692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444F6-F964-CD4A-1F47-87900CDD4E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CE9858-4E75-C24E-941D-2A60F86B5098}"/>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34</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4137097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C4DD4-9E89-1E3D-F2B8-DDD3395CF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DA661-CE6F-175E-2EEB-ED21ED9F0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3C34A-AF04-357F-FC8D-0DCFA7158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1A4564-CE25-1B71-313F-B1BDA9747CF7}"/>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35</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1690425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701-7509-36E3-DB6C-804F32334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E58E9-3EB6-4B78-1992-1DE862A64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95939-5D1E-DC92-FE03-A402730F6D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7C2D2F-9665-020B-0894-34E1E88705D0}"/>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36</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086554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072DC-5C01-2DCF-AE61-20BBE83D1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00E51-8F35-ADBF-E8EA-8F7B423B3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D2927-4DCC-F0FA-C167-337FC9669A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E0AA80-F8DB-E86D-9123-BD7374A53E8B}"/>
              </a:ext>
            </a:extLst>
          </p:cNvPr>
          <p:cNvSpPr>
            <a:spLocks noGrp="1"/>
          </p:cNvSpPr>
          <p:nvPr>
            <p:ph type="sldNum" sz="quarter" idx="5"/>
          </p:nvPr>
        </p:nvSpPr>
        <p:spPr/>
        <p:txBody>
          <a:bodyPr/>
          <a:lstStyle/>
          <a:p>
            <a:pPr defTabSz="942289">
              <a:defRPr/>
            </a:pPr>
            <a:fld id="{66994785-69EC-4FF2-BB64-63C42C92AF47}" type="slidenum">
              <a:rPr lang="en-CA">
                <a:solidFill>
                  <a:prstClr val="black"/>
                </a:solidFill>
                <a:latin typeface="Calibri" panose="020F0502020204030204"/>
              </a:rPr>
              <a:pPr defTabSz="942289">
                <a:defRPr/>
              </a:pPr>
              <a:t>37</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132904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6</a:t>
            </a:fld>
            <a:endParaRPr lang="en-CA" dirty="0"/>
          </a:p>
        </p:txBody>
      </p:sp>
    </p:spTree>
    <p:extLst>
      <p:ext uri="{BB962C8B-B14F-4D97-AF65-F5344CB8AC3E}">
        <p14:creationId xmlns:p14="http://schemas.microsoft.com/office/powerpoint/2010/main" val="205324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12</a:t>
            </a:fld>
            <a:endParaRPr lang="en-CA" dirty="0"/>
          </a:p>
        </p:txBody>
      </p:sp>
    </p:spTree>
    <p:extLst>
      <p:ext uri="{BB962C8B-B14F-4D97-AF65-F5344CB8AC3E}">
        <p14:creationId xmlns:p14="http://schemas.microsoft.com/office/powerpoint/2010/main" val="406385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78978-5C38-5E22-9FB0-40FB0ADE0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D079E-2022-074C-22FE-0E763A88C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15BD2-DACB-989B-8900-04A6D9AD19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CC1785-CF44-7214-A697-93CE5A9ED33A}"/>
              </a:ext>
            </a:extLst>
          </p:cNvPr>
          <p:cNvSpPr>
            <a:spLocks noGrp="1"/>
          </p:cNvSpPr>
          <p:nvPr>
            <p:ph type="sldNum" sz="quarter" idx="5"/>
          </p:nvPr>
        </p:nvSpPr>
        <p:spPr/>
        <p:txBody>
          <a:bodyPr/>
          <a:lstStyle/>
          <a:p>
            <a:fld id="{66994785-69EC-4FF2-BB64-63C42C92AF47}" type="slidenum">
              <a:rPr lang="en-CA" smtClean="0"/>
              <a:t>16</a:t>
            </a:fld>
            <a:endParaRPr lang="en-CA" dirty="0"/>
          </a:p>
        </p:txBody>
      </p:sp>
    </p:spTree>
    <p:extLst>
      <p:ext uri="{BB962C8B-B14F-4D97-AF65-F5344CB8AC3E}">
        <p14:creationId xmlns:p14="http://schemas.microsoft.com/office/powerpoint/2010/main" val="112013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D6482-DBA7-FB12-8999-292662E04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AFBA8-B7EC-01B8-0B47-B551B9327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0F7CC-2AB0-591B-97D0-422CF3D039C6}"/>
              </a:ext>
            </a:extLst>
          </p:cNvPr>
          <p:cNvSpPr>
            <a:spLocks noGrp="1"/>
          </p:cNvSpPr>
          <p:nvPr>
            <p:ph type="body" idx="1"/>
          </p:nvPr>
        </p:nvSpPr>
        <p:spPr/>
        <p:txBody>
          <a:bodyPr/>
          <a:lstStyle/>
          <a:p>
            <a:pPr marL="0" indent="0">
              <a:buClr>
                <a:srgbClr val="8E1A60"/>
              </a:buCl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30AA5174-44BE-BA64-AB41-0C7E810243F1}"/>
              </a:ext>
            </a:extLst>
          </p:cNvPr>
          <p:cNvSpPr>
            <a:spLocks noGrp="1"/>
          </p:cNvSpPr>
          <p:nvPr>
            <p:ph type="sldNum" sz="quarter" idx="5"/>
          </p:nvPr>
        </p:nvSpPr>
        <p:spPr/>
        <p:txBody>
          <a:bodyPr/>
          <a:lstStyle/>
          <a:p>
            <a:pPr defTabSz="942289">
              <a:defRPr/>
            </a:pPr>
            <a:fld id="{6647B933-882A-604C-AEDB-80ADCA9C8B34}" type="slidenum">
              <a:rPr lang="en-US">
                <a:solidFill>
                  <a:prstClr val="black"/>
                </a:solidFill>
                <a:latin typeface="Calibri" panose="020F0502020204030204"/>
              </a:rPr>
              <a:pPr defTabSz="942289">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4469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18</a:t>
            </a:fld>
            <a:endParaRPr lang="en-CA" dirty="0"/>
          </a:p>
        </p:txBody>
      </p:sp>
    </p:spTree>
    <p:extLst>
      <p:ext uri="{BB962C8B-B14F-4D97-AF65-F5344CB8AC3E}">
        <p14:creationId xmlns:p14="http://schemas.microsoft.com/office/powerpoint/2010/main" val="376003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22</a:t>
            </a:fld>
            <a:endParaRPr lang="en-CA" dirty="0"/>
          </a:p>
        </p:txBody>
      </p:sp>
    </p:spTree>
    <p:extLst>
      <p:ext uri="{BB962C8B-B14F-4D97-AF65-F5344CB8AC3E}">
        <p14:creationId xmlns:p14="http://schemas.microsoft.com/office/powerpoint/2010/main" val="392661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23</a:t>
            </a:fld>
            <a:endParaRPr lang="en-CA" dirty="0"/>
          </a:p>
        </p:txBody>
      </p:sp>
    </p:spTree>
    <p:extLst>
      <p:ext uri="{BB962C8B-B14F-4D97-AF65-F5344CB8AC3E}">
        <p14:creationId xmlns:p14="http://schemas.microsoft.com/office/powerpoint/2010/main" val="167879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4785-69EC-4FF2-BB64-63C42C92AF47}" type="slidenum">
              <a:rPr lang="en-CA" smtClean="0"/>
              <a:t>25</a:t>
            </a:fld>
            <a:endParaRPr lang="en-CA" dirty="0"/>
          </a:p>
        </p:txBody>
      </p:sp>
    </p:spTree>
    <p:extLst>
      <p:ext uri="{BB962C8B-B14F-4D97-AF65-F5344CB8AC3E}">
        <p14:creationId xmlns:p14="http://schemas.microsoft.com/office/powerpoint/2010/main" val="2860739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5A120-CBEA-BA3D-3156-48190A74F867}"/>
              </a:ext>
            </a:extLst>
          </p:cNvPr>
          <p:cNvSpPr/>
          <p:nvPr userDrawn="1"/>
        </p:nvSpPr>
        <p:spPr>
          <a:xfrm>
            <a:off x="0" y="0"/>
            <a:ext cx="12192000" cy="6858000"/>
          </a:xfrm>
          <a:prstGeom prst="rect">
            <a:avLst/>
          </a:prstGeom>
          <a:solidFill>
            <a:srgbClr val="018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Freeform 6">
            <a:extLst>
              <a:ext uri="{FF2B5EF4-FFF2-40B4-BE49-F238E27FC236}">
                <a16:creationId xmlns:a16="http://schemas.microsoft.com/office/drawing/2014/main" id="{E5E80E70-A844-6379-25D7-1EA3D41E0F56}"/>
              </a:ext>
            </a:extLst>
          </p:cNvPr>
          <p:cNvSpPr/>
          <p:nvPr userDrawn="1"/>
        </p:nvSpPr>
        <p:spPr>
          <a:xfrm>
            <a:off x="6558455" y="0"/>
            <a:ext cx="5648841" cy="6880860"/>
          </a:xfrm>
          <a:custGeom>
            <a:avLst/>
            <a:gdLst>
              <a:gd name="connsiteX0" fmla="*/ 2404093 w 7590046"/>
              <a:gd name="connsiteY0" fmla="*/ 0 h 6858000"/>
              <a:gd name="connsiteX1" fmla="*/ 7590046 w 7590046"/>
              <a:gd name="connsiteY1" fmla="*/ 0 h 6858000"/>
              <a:gd name="connsiteX2" fmla="*/ 7590046 w 7590046"/>
              <a:gd name="connsiteY2" fmla="*/ 685800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0" fmla="*/ 2404093 w 7590046"/>
              <a:gd name="connsiteY0" fmla="*/ 0 h 6858000"/>
              <a:gd name="connsiteX1" fmla="*/ 7590046 w 7590046"/>
              <a:gd name="connsiteY1" fmla="*/ 0 h 6858000"/>
              <a:gd name="connsiteX2" fmla="*/ 3519799 w 7590046"/>
              <a:gd name="connsiteY2" fmla="*/ 670941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7" fmla="*/ 2404093 w 7590046"/>
              <a:gd name="connsiteY7" fmla="*/ 0 h 6858000"/>
              <a:gd name="connsiteX0" fmla="*/ 2404093 w 7590046"/>
              <a:gd name="connsiteY0" fmla="*/ 0 h 6880860"/>
              <a:gd name="connsiteX1" fmla="*/ 7590046 w 7590046"/>
              <a:gd name="connsiteY1" fmla="*/ 0 h 6880860"/>
              <a:gd name="connsiteX2" fmla="*/ 6496743 w 7590046"/>
              <a:gd name="connsiteY2" fmla="*/ 6880860 h 6880860"/>
              <a:gd name="connsiteX3" fmla="*/ 338057 w 7590046"/>
              <a:gd name="connsiteY3" fmla="*/ 6858000 h 6880860"/>
              <a:gd name="connsiteX4" fmla="*/ 274493 w 7590046"/>
              <a:gd name="connsiteY4" fmla="*/ 6670144 h 6880860"/>
              <a:gd name="connsiteX5" fmla="*/ 0 w 7590046"/>
              <a:gd name="connsiteY5" fmla="*/ 4854544 h 6880860"/>
              <a:gd name="connsiteX6" fmla="*/ 2221848 w 7590046"/>
              <a:gd name="connsiteY6" fmla="*/ 143217 h 6880860"/>
              <a:gd name="connsiteX7" fmla="*/ 2404093 w 7590046"/>
              <a:gd name="connsiteY7" fmla="*/ 0 h 6880860"/>
              <a:gd name="connsiteX0" fmla="*/ 2404093 w 6509916"/>
              <a:gd name="connsiteY0" fmla="*/ 0 h 6880860"/>
              <a:gd name="connsiteX1" fmla="*/ 6509916 w 6509916"/>
              <a:gd name="connsiteY1" fmla="*/ 0 h 6880860"/>
              <a:gd name="connsiteX2" fmla="*/ 6496743 w 6509916"/>
              <a:gd name="connsiteY2" fmla="*/ 6880860 h 6880860"/>
              <a:gd name="connsiteX3" fmla="*/ 338057 w 6509916"/>
              <a:gd name="connsiteY3" fmla="*/ 6858000 h 6880860"/>
              <a:gd name="connsiteX4" fmla="*/ 274493 w 6509916"/>
              <a:gd name="connsiteY4" fmla="*/ 6670144 h 6880860"/>
              <a:gd name="connsiteX5" fmla="*/ 0 w 6509916"/>
              <a:gd name="connsiteY5" fmla="*/ 4854544 h 6880860"/>
              <a:gd name="connsiteX6" fmla="*/ 2221848 w 6509916"/>
              <a:gd name="connsiteY6" fmla="*/ 143217 h 6880860"/>
              <a:gd name="connsiteX7" fmla="*/ 2404093 w 6509916"/>
              <a:gd name="connsiteY7"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16" h="6880860">
                <a:moveTo>
                  <a:pt x="2404093" y="0"/>
                </a:moveTo>
                <a:lnTo>
                  <a:pt x="6509916" y="0"/>
                </a:lnTo>
                <a:lnTo>
                  <a:pt x="6496743" y="688086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Date Placeholder 3">
            <a:extLst>
              <a:ext uri="{FF2B5EF4-FFF2-40B4-BE49-F238E27FC236}">
                <a16:creationId xmlns:a16="http://schemas.microsoft.com/office/drawing/2014/main" id="{3703960E-2DD9-67B3-73CD-C37CD3F3FE66}"/>
              </a:ext>
            </a:extLst>
          </p:cNvPr>
          <p:cNvSpPr>
            <a:spLocks noGrp="1"/>
          </p:cNvSpPr>
          <p:nvPr>
            <p:ph type="dt" sz="half" idx="10"/>
          </p:nvPr>
        </p:nvSpPr>
        <p:spPr/>
        <p:txBody>
          <a:bodyPr/>
          <a:lstStyle>
            <a:lvl1pPr>
              <a:defRPr>
                <a:solidFill>
                  <a:schemeClr val="bg1"/>
                </a:solidFill>
              </a:defRPr>
            </a:lvl1pPr>
          </a:lstStyle>
          <a:p>
            <a:r>
              <a:rPr lang="en-CA" dirty="0"/>
              <a:t>November 30, 2023</a:t>
            </a:r>
          </a:p>
        </p:txBody>
      </p:sp>
      <p:sp>
        <p:nvSpPr>
          <p:cNvPr id="5" name="Footer Placeholder 4">
            <a:extLst>
              <a:ext uri="{FF2B5EF4-FFF2-40B4-BE49-F238E27FC236}">
                <a16:creationId xmlns:a16="http://schemas.microsoft.com/office/drawing/2014/main" id="{B2C589FB-A372-9A8A-D69E-42DC7E54BD8B}"/>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CC1E50C9-4194-D2C8-FEA0-4BA2FA00E70A}"/>
              </a:ext>
            </a:extLst>
          </p:cNvPr>
          <p:cNvSpPr>
            <a:spLocks noGrp="1"/>
          </p:cNvSpPr>
          <p:nvPr>
            <p:ph type="sldNum" sz="quarter" idx="12"/>
          </p:nvPr>
        </p:nvSpPr>
        <p:spPr/>
        <p:txBody>
          <a:bodyPr/>
          <a:lstStyle/>
          <a:p>
            <a:fld id="{DD94CC85-C21C-4909-ABF8-7FE93C0F9AC1}" type="slidenum">
              <a:rPr lang="en-CA" smtClean="0"/>
              <a:t>‹#›</a:t>
            </a:fld>
            <a:endParaRPr lang="en-CA" dirty="0"/>
          </a:p>
        </p:txBody>
      </p:sp>
      <p:pic>
        <p:nvPicPr>
          <p:cNvPr id="8" name="Picture 7">
            <a:extLst>
              <a:ext uri="{FF2B5EF4-FFF2-40B4-BE49-F238E27FC236}">
                <a16:creationId xmlns:a16="http://schemas.microsoft.com/office/drawing/2014/main" id="{7D0738B7-C986-62E2-7A92-7D9FC69C44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698" y="960857"/>
            <a:ext cx="1756496" cy="818706"/>
          </a:xfrm>
          <a:prstGeom prst="rect">
            <a:avLst/>
          </a:prstGeom>
        </p:spPr>
      </p:pic>
      <p:sp>
        <p:nvSpPr>
          <p:cNvPr id="9" name="Text Placeholder 17">
            <a:extLst>
              <a:ext uri="{FF2B5EF4-FFF2-40B4-BE49-F238E27FC236}">
                <a16:creationId xmlns:a16="http://schemas.microsoft.com/office/drawing/2014/main" id="{6F803F04-971D-3EB9-0CB9-881A67B3A0D4}"/>
              </a:ext>
            </a:extLst>
          </p:cNvPr>
          <p:cNvSpPr>
            <a:spLocks noGrp="1"/>
          </p:cNvSpPr>
          <p:nvPr>
            <p:ph type="body" sz="quarter" idx="13" hasCustomPrompt="1"/>
          </p:nvPr>
        </p:nvSpPr>
        <p:spPr>
          <a:xfrm>
            <a:off x="5599747" y="4410222"/>
            <a:ext cx="5352508" cy="676275"/>
          </a:xfrm>
          <a:prstGeom prst="rect">
            <a:avLst/>
          </a:prstGeom>
        </p:spPr>
        <p:txBody>
          <a:bodyPr>
            <a:normAutofit/>
          </a:bodyPr>
          <a:lstStyle>
            <a:lvl1pPr marL="0" indent="0" algn="r">
              <a:buNone/>
              <a:defRPr sz="2400" b="0" i="0">
                <a:solidFill>
                  <a:schemeClr val="bg1"/>
                </a:solidFill>
                <a:latin typeface="Arial" panose="020B0604020202020204" pitchFamily="34" charset="0"/>
              </a:defRPr>
            </a:lvl1pPr>
          </a:lstStyle>
          <a:p>
            <a:pPr lvl="0"/>
            <a:r>
              <a:rPr lang="en-US" dirty="0"/>
              <a:t>Click Master subtitle</a:t>
            </a:r>
          </a:p>
        </p:txBody>
      </p:sp>
      <p:sp>
        <p:nvSpPr>
          <p:cNvPr id="10" name="Title 23">
            <a:extLst>
              <a:ext uri="{FF2B5EF4-FFF2-40B4-BE49-F238E27FC236}">
                <a16:creationId xmlns:a16="http://schemas.microsoft.com/office/drawing/2014/main" id="{C1DAF990-A122-9DD1-C177-42F4DA00F6FE}"/>
              </a:ext>
            </a:extLst>
          </p:cNvPr>
          <p:cNvSpPr>
            <a:spLocks noGrp="1"/>
          </p:cNvSpPr>
          <p:nvPr>
            <p:ph type="title" hasCustomPrompt="1"/>
          </p:nvPr>
        </p:nvSpPr>
        <p:spPr>
          <a:xfrm>
            <a:off x="1024421" y="3020995"/>
            <a:ext cx="10515600" cy="1262326"/>
          </a:xfrm>
          <a:prstGeom prst="rect">
            <a:avLst/>
          </a:prstGeom>
        </p:spPr>
        <p:txBody>
          <a:bodyPr anchor="b">
            <a:noAutofit/>
          </a:bodyPr>
          <a:lstStyle>
            <a:lvl1pPr>
              <a:defRPr sz="8800" b="1" i="0">
                <a:solidFill>
                  <a:schemeClr val="bg1"/>
                </a:solidFill>
                <a:latin typeface="Arial Black" panose="020B0604020202020204" pitchFamily="34" charset="0"/>
                <a:cs typeface="Arial Black" panose="020B0604020202020204" pitchFamily="34" charset="0"/>
              </a:defRPr>
            </a:lvl1pPr>
          </a:lstStyle>
          <a:p>
            <a:r>
              <a:rPr lang="en-US" dirty="0"/>
              <a:t>MASTER TITLE</a:t>
            </a:r>
          </a:p>
        </p:txBody>
      </p:sp>
      <p:sp>
        <p:nvSpPr>
          <p:cNvPr id="11" name="Text Placeholder 17">
            <a:extLst>
              <a:ext uri="{FF2B5EF4-FFF2-40B4-BE49-F238E27FC236}">
                <a16:creationId xmlns:a16="http://schemas.microsoft.com/office/drawing/2014/main" id="{89200471-3D73-D350-076B-52BAA9E9433D}"/>
              </a:ext>
            </a:extLst>
          </p:cNvPr>
          <p:cNvSpPr>
            <a:spLocks noGrp="1"/>
          </p:cNvSpPr>
          <p:nvPr>
            <p:ph type="body" sz="quarter" idx="14" hasCustomPrompt="1"/>
          </p:nvPr>
        </p:nvSpPr>
        <p:spPr>
          <a:xfrm>
            <a:off x="1097280" y="2473026"/>
            <a:ext cx="6602598" cy="558905"/>
          </a:xfrm>
          <a:prstGeom prst="rect">
            <a:avLst/>
          </a:prstGeom>
        </p:spPr>
        <p:txBody>
          <a:bodyPr>
            <a:noAutofit/>
          </a:bodyPr>
          <a:lstStyle>
            <a:lvl1pPr marL="0" indent="0">
              <a:buNone/>
              <a:defRPr sz="3600" b="0" i="0">
                <a:solidFill>
                  <a:schemeClr val="bg1"/>
                </a:solidFill>
                <a:latin typeface="Arial" panose="020B0604020202020204" pitchFamily="34" charset="0"/>
              </a:defRPr>
            </a:lvl1pPr>
          </a:lstStyle>
          <a:p>
            <a:pPr lvl="0"/>
            <a:r>
              <a:rPr lang="en-US" dirty="0"/>
              <a:t>Click Master intro style</a:t>
            </a:r>
          </a:p>
        </p:txBody>
      </p:sp>
      <p:sp>
        <p:nvSpPr>
          <p:cNvPr id="12" name="Rectangle 11">
            <a:extLst>
              <a:ext uri="{FF2B5EF4-FFF2-40B4-BE49-F238E27FC236}">
                <a16:creationId xmlns:a16="http://schemas.microsoft.com/office/drawing/2014/main" id="{DB324B60-9CBA-C243-6E0B-299A04B89D14}"/>
              </a:ext>
            </a:extLst>
          </p:cNvPr>
          <p:cNvSpPr/>
          <p:nvPr userDrawn="1"/>
        </p:nvSpPr>
        <p:spPr>
          <a:xfrm>
            <a:off x="1097280" y="4169350"/>
            <a:ext cx="9852425" cy="93351"/>
          </a:xfrm>
          <a:prstGeom prst="rect">
            <a:avLst/>
          </a:prstGeom>
          <a:gradFill>
            <a:gsLst>
              <a:gs pos="0">
                <a:schemeClr val="accent3"/>
              </a:gs>
              <a:gs pos="52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8329634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banner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195B-9205-7367-EEB4-7CACFF7E0BDA}"/>
              </a:ext>
            </a:extLst>
          </p:cNvPr>
          <p:cNvSpPr>
            <a:spLocks noGrp="1"/>
          </p:cNvSpPr>
          <p:nvPr>
            <p:ph type="title" hasCustomPrompt="1"/>
          </p:nvPr>
        </p:nvSpPr>
        <p:spPr/>
        <p:txBody>
          <a:body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E65D51FC-AA7A-00F7-5CE7-884B97707A10}"/>
              </a:ext>
            </a:extLst>
          </p:cNvPr>
          <p:cNvSpPr>
            <a:spLocks noGrp="1"/>
          </p:cNvSpPr>
          <p:nvPr>
            <p:ph sz="half" idx="1"/>
          </p:nvPr>
        </p:nvSpPr>
        <p:spPr>
          <a:xfrm>
            <a:off x="838200" y="2339655"/>
            <a:ext cx="3312000" cy="3837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0B662BE2-F393-57EF-1148-79671B46F8C3}"/>
              </a:ext>
            </a:extLst>
          </p:cNvPr>
          <p:cNvSpPr>
            <a:spLocks noGrp="1"/>
          </p:cNvSpPr>
          <p:nvPr>
            <p:ph sz="half" idx="2"/>
          </p:nvPr>
        </p:nvSpPr>
        <p:spPr>
          <a:xfrm>
            <a:off x="4440000" y="2339655"/>
            <a:ext cx="3312000" cy="3837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0EC0AA3C-0761-D8E3-5F16-CE75058E27C4}"/>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5D9BC639-6791-10B0-4DBB-08B8D57ABBC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8" name="Straight Connector 7">
            <a:extLst>
              <a:ext uri="{FF2B5EF4-FFF2-40B4-BE49-F238E27FC236}">
                <a16:creationId xmlns:a16="http://schemas.microsoft.com/office/drawing/2014/main" id="{D077AFF4-CFA7-F010-2AD6-A53E9BBEFF6F}"/>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3">
            <a:extLst>
              <a:ext uri="{FF2B5EF4-FFF2-40B4-BE49-F238E27FC236}">
                <a16:creationId xmlns:a16="http://schemas.microsoft.com/office/drawing/2014/main" id="{179E7623-DAB2-2F26-20EE-D9DDFE4B077E}"/>
              </a:ext>
            </a:extLst>
          </p:cNvPr>
          <p:cNvSpPr>
            <a:spLocks noGrp="1"/>
          </p:cNvSpPr>
          <p:nvPr>
            <p:ph sz="half" idx="13"/>
          </p:nvPr>
        </p:nvSpPr>
        <p:spPr>
          <a:xfrm>
            <a:off x="8041800" y="2339655"/>
            <a:ext cx="3312000" cy="3837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9">
            <a:extLst>
              <a:ext uri="{FF2B5EF4-FFF2-40B4-BE49-F238E27FC236}">
                <a16:creationId xmlns:a16="http://schemas.microsoft.com/office/drawing/2014/main" id="{B185538D-EFCD-932D-5CED-56AC5E54B286}"/>
              </a:ext>
            </a:extLst>
          </p:cNvPr>
          <p:cNvSpPr>
            <a:spLocks noGrp="1"/>
          </p:cNvSpPr>
          <p:nvPr>
            <p:ph type="body" sz="quarter" idx="14" hasCustomPrompt="1"/>
          </p:nvPr>
        </p:nvSpPr>
        <p:spPr>
          <a:xfrm>
            <a:off x="838201" y="1534111"/>
            <a:ext cx="10515600" cy="593270"/>
          </a:xfrm>
          <a:prstGeom prst="roundRect">
            <a:avLst>
              <a:gd name="adj" fmla="val 50000"/>
            </a:avLst>
          </a:prstGeom>
          <a:solidFill>
            <a:schemeClr val="accent1"/>
          </a:solidFill>
        </p:spPr>
        <p:txBody>
          <a:bodyPr anchor="ctr" anchorCtr="0"/>
          <a:lstStyle>
            <a:lvl1pPr marL="0" indent="0" algn="ctr">
              <a:spcBef>
                <a:spcPts val="600"/>
              </a:spcBef>
              <a:buNone/>
              <a:defRPr>
                <a:solidFill>
                  <a:schemeClr val="bg1"/>
                </a:solidFill>
              </a:defRPr>
            </a:lvl1pPr>
          </a:lstStyle>
          <a:p>
            <a:pPr lvl="0"/>
            <a:r>
              <a:rPr lang="en-US" dirty="0"/>
              <a:t>Click to add heading, overall takeaway or key question</a:t>
            </a:r>
          </a:p>
        </p:txBody>
      </p:sp>
    </p:spTree>
    <p:extLst>
      <p:ext uri="{BB962C8B-B14F-4D97-AF65-F5344CB8AC3E}">
        <p14:creationId xmlns:p14="http://schemas.microsoft.com/office/powerpoint/2010/main" val="175667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of Tw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A91AD-AABE-A3D5-A925-521677D93D8A}"/>
              </a:ext>
            </a:extLst>
          </p:cNvPr>
          <p:cNvSpPr>
            <a:spLocks noGrp="1"/>
          </p:cNvSpPr>
          <p:nvPr>
            <p:ph type="body" idx="1" hasCustomPrompt="1"/>
          </p:nvPr>
        </p:nvSpPr>
        <p:spPr>
          <a:xfrm>
            <a:off x="839788" y="1534113"/>
            <a:ext cx="5157787" cy="689133"/>
          </a:xfrm>
        </p:spPr>
        <p:txBody>
          <a:bodyPr anchor="t"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0CB8DAC7-6B77-1B6F-589D-ADDCF24B02AE}"/>
              </a:ext>
            </a:extLst>
          </p:cNvPr>
          <p:cNvSpPr>
            <a:spLocks noGrp="1"/>
          </p:cNvSpPr>
          <p:nvPr>
            <p:ph sz="half" idx="2"/>
          </p:nvPr>
        </p:nvSpPr>
        <p:spPr>
          <a:xfrm>
            <a:off x="839788" y="2424953"/>
            <a:ext cx="5157787" cy="3764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600FCB34-6C50-64FE-B86E-82F7E806835C}"/>
              </a:ext>
            </a:extLst>
          </p:cNvPr>
          <p:cNvSpPr>
            <a:spLocks noGrp="1"/>
          </p:cNvSpPr>
          <p:nvPr>
            <p:ph type="body" sz="quarter" idx="3" hasCustomPrompt="1"/>
          </p:nvPr>
        </p:nvSpPr>
        <p:spPr>
          <a:xfrm>
            <a:off x="6172200" y="1534113"/>
            <a:ext cx="5183188" cy="689133"/>
          </a:xfrm>
        </p:spPr>
        <p:txBody>
          <a:bodyPr anchor="t"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F90BD69F-49B9-E210-52EC-B46C5E741CB5}"/>
              </a:ext>
            </a:extLst>
          </p:cNvPr>
          <p:cNvSpPr>
            <a:spLocks noGrp="1"/>
          </p:cNvSpPr>
          <p:nvPr>
            <p:ph sz="quarter" idx="4"/>
          </p:nvPr>
        </p:nvSpPr>
        <p:spPr>
          <a:xfrm>
            <a:off x="6172200" y="2424953"/>
            <a:ext cx="5183188" cy="3764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a:extLst>
              <a:ext uri="{FF2B5EF4-FFF2-40B4-BE49-F238E27FC236}">
                <a16:creationId xmlns:a16="http://schemas.microsoft.com/office/drawing/2014/main" id="{6042B5E6-1C46-1E79-0EC2-4EF0FA9165ED}"/>
              </a:ext>
            </a:extLst>
          </p:cNvPr>
          <p:cNvSpPr>
            <a:spLocks noGrp="1"/>
          </p:cNvSpPr>
          <p:nvPr>
            <p:ph type="dt" sz="half" idx="10"/>
          </p:nvPr>
        </p:nvSpPr>
        <p:spPr/>
        <p:txBody>
          <a:bodyPr/>
          <a:lstStyle/>
          <a:p>
            <a:r>
              <a:rPr lang="en-CA" dirty="0"/>
              <a:t>November 30, 2023</a:t>
            </a:r>
          </a:p>
        </p:txBody>
      </p:sp>
      <p:sp>
        <p:nvSpPr>
          <p:cNvPr id="9" name="Slide Number Placeholder 8">
            <a:extLst>
              <a:ext uri="{FF2B5EF4-FFF2-40B4-BE49-F238E27FC236}">
                <a16:creationId xmlns:a16="http://schemas.microsoft.com/office/drawing/2014/main" id="{B07E1CB0-587C-784C-098B-EDDCB216FC4C}"/>
              </a:ext>
            </a:extLst>
          </p:cNvPr>
          <p:cNvSpPr>
            <a:spLocks noGrp="1"/>
          </p:cNvSpPr>
          <p:nvPr>
            <p:ph type="sldNum" sz="quarter" idx="12"/>
          </p:nvPr>
        </p:nvSpPr>
        <p:spPr/>
        <p:txBody>
          <a:bodyPr/>
          <a:lstStyle/>
          <a:p>
            <a:fld id="{DD94CC85-C21C-4909-ABF8-7FE93C0F9AC1}" type="slidenum">
              <a:rPr lang="en-CA" smtClean="0"/>
              <a:t>‹#›</a:t>
            </a:fld>
            <a:endParaRPr lang="en-CA" dirty="0"/>
          </a:p>
        </p:txBody>
      </p:sp>
      <p:sp>
        <p:nvSpPr>
          <p:cNvPr id="10" name="Title 1">
            <a:extLst>
              <a:ext uri="{FF2B5EF4-FFF2-40B4-BE49-F238E27FC236}">
                <a16:creationId xmlns:a16="http://schemas.microsoft.com/office/drawing/2014/main" id="{AFAE5DF9-7C7D-A278-66DA-8F25D58855EC}"/>
              </a:ext>
            </a:extLst>
          </p:cNvPr>
          <p:cNvSpPr>
            <a:spLocks noGrp="1"/>
          </p:cNvSpPr>
          <p:nvPr>
            <p:ph type="title" hasCustomPrompt="1"/>
          </p:nvPr>
        </p:nvSpPr>
        <p:spPr>
          <a:xfrm>
            <a:off x="838200" y="365125"/>
            <a:ext cx="10515600" cy="726955"/>
          </a:xfrm>
        </p:spPr>
        <p:txBody>
          <a:bodyPr/>
          <a:lstStyle/>
          <a:p>
            <a:r>
              <a:rPr lang="en-US" dirty="0"/>
              <a:t>Click to add slide title</a:t>
            </a:r>
            <a:endParaRPr lang="en-CA" dirty="0"/>
          </a:p>
        </p:txBody>
      </p:sp>
      <p:cxnSp>
        <p:nvCxnSpPr>
          <p:cNvPr id="11" name="Straight Connector 10">
            <a:extLst>
              <a:ext uri="{FF2B5EF4-FFF2-40B4-BE49-F238E27FC236}">
                <a16:creationId xmlns:a16="http://schemas.microsoft.com/office/drawing/2014/main" id="{DE6F08B4-CBEF-A6F6-C590-66D6E7EDF771}"/>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31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of Thre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A91AD-AABE-A3D5-A925-521677D93D8A}"/>
              </a:ext>
            </a:extLst>
          </p:cNvPr>
          <p:cNvSpPr>
            <a:spLocks noGrp="1"/>
          </p:cNvSpPr>
          <p:nvPr>
            <p:ph type="body" idx="1" hasCustomPrompt="1"/>
          </p:nvPr>
        </p:nvSpPr>
        <p:spPr>
          <a:xfrm>
            <a:off x="839789" y="1534113"/>
            <a:ext cx="3382066" cy="689133"/>
          </a:xfrm>
        </p:spPr>
        <p:txBody>
          <a:bodyPr anchor="t" anchorCtr="0">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0CB8DAC7-6B77-1B6F-589D-ADDCF24B02AE}"/>
              </a:ext>
            </a:extLst>
          </p:cNvPr>
          <p:cNvSpPr>
            <a:spLocks noGrp="1"/>
          </p:cNvSpPr>
          <p:nvPr>
            <p:ph sz="half" idx="2"/>
          </p:nvPr>
        </p:nvSpPr>
        <p:spPr>
          <a:xfrm>
            <a:off x="839789" y="2424953"/>
            <a:ext cx="3382066" cy="3764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600FCB34-6C50-64FE-B86E-82F7E806835C}"/>
              </a:ext>
            </a:extLst>
          </p:cNvPr>
          <p:cNvSpPr>
            <a:spLocks noGrp="1"/>
          </p:cNvSpPr>
          <p:nvPr>
            <p:ph type="body" sz="quarter" idx="3" hasCustomPrompt="1"/>
          </p:nvPr>
        </p:nvSpPr>
        <p:spPr>
          <a:xfrm>
            <a:off x="4388311" y="1534113"/>
            <a:ext cx="3398722" cy="689133"/>
          </a:xfrm>
        </p:spPr>
        <p:txBody>
          <a:bodyPr anchor="t" anchorCtr="0">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F90BD69F-49B9-E210-52EC-B46C5E741CB5}"/>
              </a:ext>
            </a:extLst>
          </p:cNvPr>
          <p:cNvSpPr>
            <a:spLocks noGrp="1"/>
          </p:cNvSpPr>
          <p:nvPr>
            <p:ph sz="quarter" idx="4"/>
          </p:nvPr>
        </p:nvSpPr>
        <p:spPr>
          <a:xfrm>
            <a:off x="4388312" y="2424953"/>
            <a:ext cx="3398722" cy="3764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a:extLst>
              <a:ext uri="{FF2B5EF4-FFF2-40B4-BE49-F238E27FC236}">
                <a16:creationId xmlns:a16="http://schemas.microsoft.com/office/drawing/2014/main" id="{6042B5E6-1C46-1E79-0EC2-4EF0FA9165ED}"/>
              </a:ext>
            </a:extLst>
          </p:cNvPr>
          <p:cNvSpPr>
            <a:spLocks noGrp="1"/>
          </p:cNvSpPr>
          <p:nvPr>
            <p:ph type="dt" sz="half" idx="10"/>
          </p:nvPr>
        </p:nvSpPr>
        <p:spPr/>
        <p:txBody>
          <a:bodyPr/>
          <a:lstStyle/>
          <a:p>
            <a:r>
              <a:rPr lang="en-CA" dirty="0"/>
              <a:t>November 30, 2023</a:t>
            </a:r>
          </a:p>
        </p:txBody>
      </p:sp>
      <p:sp>
        <p:nvSpPr>
          <p:cNvPr id="9" name="Slide Number Placeholder 8">
            <a:extLst>
              <a:ext uri="{FF2B5EF4-FFF2-40B4-BE49-F238E27FC236}">
                <a16:creationId xmlns:a16="http://schemas.microsoft.com/office/drawing/2014/main" id="{B07E1CB0-587C-784C-098B-EDDCB216FC4C}"/>
              </a:ext>
            </a:extLst>
          </p:cNvPr>
          <p:cNvSpPr>
            <a:spLocks noGrp="1"/>
          </p:cNvSpPr>
          <p:nvPr>
            <p:ph type="sldNum" sz="quarter" idx="12"/>
          </p:nvPr>
        </p:nvSpPr>
        <p:spPr/>
        <p:txBody>
          <a:bodyPr/>
          <a:lstStyle/>
          <a:p>
            <a:fld id="{DD94CC85-C21C-4909-ABF8-7FE93C0F9AC1}" type="slidenum">
              <a:rPr lang="en-CA" smtClean="0"/>
              <a:t>‹#›</a:t>
            </a:fld>
            <a:endParaRPr lang="en-CA" dirty="0"/>
          </a:p>
        </p:txBody>
      </p:sp>
      <p:sp>
        <p:nvSpPr>
          <p:cNvPr id="10" name="Title 1">
            <a:extLst>
              <a:ext uri="{FF2B5EF4-FFF2-40B4-BE49-F238E27FC236}">
                <a16:creationId xmlns:a16="http://schemas.microsoft.com/office/drawing/2014/main" id="{AFAE5DF9-7C7D-A278-66DA-8F25D58855EC}"/>
              </a:ext>
            </a:extLst>
          </p:cNvPr>
          <p:cNvSpPr>
            <a:spLocks noGrp="1"/>
          </p:cNvSpPr>
          <p:nvPr>
            <p:ph type="title" hasCustomPrompt="1"/>
          </p:nvPr>
        </p:nvSpPr>
        <p:spPr>
          <a:xfrm>
            <a:off x="838200" y="365125"/>
            <a:ext cx="10515600" cy="726955"/>
          </a:xfrm>
        </p:spPr>
        <p:txBody>
          <a:bodyPr/>
          <a:lstStyle/>
          <a:p>
            <a:r>
              <a:rPr lang="en-US" dirty="0"/>
              <a:t>Click to add slide title</a:t>
            </a:r>
            <a:endParaRPr lang="en-CA" dirty="0"/>
          </a:p>
        </p:txBody>
      </p:sp>
      <p:cxnSp>
        <p:nvCxnSpPr>
          <p:cNvPr id="11" name="Straight Connector 10">
            <a:extLst>
              <a:ext uri="{FF2B5EF4-FFF2-40B4-BE49-F238E27FC236}">
                <a16:creationId xmlns:a16="http://schemas.microsoft.com/office/drawing/2014/main" id="{DE6F08B4-CBEF-A6F6-C590-66D6E7EDF771}"/>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E421F1DF-5CEB-934D-3C62-9829845A54D7}"/>
              </a:ext>
            </a:extLst>
          </p:cNvPr>
          <p:cNvSpPr>
            <a:spLocks noGrp="1"/>
          </p:cNvSpPr>
          <p:nvPr>
            <p:ph type="body" sz="quarter" idx="13" hasCustomPrompt="1"/>
          </p:nvPr>
        </p:nvSpPr>
        <p:spPr>
          <a:xfrm>
            <a:off x="7953489" y="1534113"/>
            <a:ext cx="3398722" cy="689133"/>
          </a:xfrm>
        </p:spPr>
        <p:txBody>
          <a:bodyPr anchor="t" anchorCtr="0">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8" name="Content Placeholder 5">
            <a:extLst>
              <a:ext uri="{FF2B5EF4-FFF2-40B4-BE49-F238E27FC236}">
                <a16:creationId xmlns:a16="http://schemas.microsoft.com/office/drawing/2014/main" id="{C85E129B-DD8C-D54F-EF8E-8B2934EB9AC4}"/>
              </a:ext>
            </a:extLst>
          </p:cNvPr>
          <p:cNvSpPr>
            <a:spLocks noGrp="1"/>
          </p:cNvSpPr>
          <p:nvPr>
            <p:ph sz="quarter" idx="14"/>
          </p:nvPr>
        </p:nvSpPr>
        <p:spPr>
          <a:xfrm>
            <a:off x="7953490" y="2424953"/>
            <a:ext cx="3398722" cy="3764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70203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9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Photos (People)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2A2005D-45F6-5C06-96BF-C01D185DCC69}"/>
              </a:ext>
            </a:extLst>
          </p:cNvPr>
          <p:cNvSpPr>
            <a:spLocks noGrp="1"/>
          </p:cNvSpPr>
          <p:nvPr>
            <p:ph type="body" sz="quarter" idx="13" hasCustomPrompt="1"/>
          </p:nvPr>
        </p:nvSpPr>
        <p:spPr>
          <a:xfrm>
            <a:off x="1466107" y="2873284"/>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11" name="Picture Placeholder 10">
            <a:extLst>
              <a:ext uri="{FF2B5EF4-FFF2-40B4-BE49-F238E27FC236}">
                <a16:creationId xmlns:a16="http://schemas.microsoft.com/office/drawing/2014/main" id="{18FB65CC-11DB-0C1E-1688-739AC0F145FE}"/>
              </a:ext>
            </a:extLst>
          </p:cNvPr>
          <p:cNvSpPr>
            <a:spLocks noGrp="1"/>
          </p:cNvSpPr>
          <p:nvPr>
            <p:ph type="pic" sz="quarter" idx="14"/>
          </p:nvPr>
        </p:nvSpPr>
        <p:spPr>
          <a:xfrm>
            <a:off x="1610107" y="1431750"/>
            <a:ext cx="1512000" cy="1368000"/>
          </a:xfrm>
        </p:spPr>
        <p:txBody>
          <a:bodyPr/>
          <a:lstStyle/>
          <a:p>
            <a:r>
              <a:rPr lang="en-US" dirty="0"/>
              <a:t>Click icon to add picture</a:t>
            </a:r>
            <a:endParaRPr lang="en-CA" dirty="0"/>
          </a:p>
        </p:txBody>
      </p:sp>
      <p:sp>
        <p:nvSpPr>
          <p:cNvPr id="12" name="Picture Placeholder 10">
            <a:extLst>
              <a:ext uri="{FF2B5EF4-FFF2-40B4-BE49-F238E27FC236}">
                <a16:creationId xmlns:a16="http://schemas.microsoft.com/office/drawing/2014/main" id="{EDD6BC12-DC6A-6C8E-BD5A-5BB51C80132E}"/>
              </a:ext>
            </a:extLst>
          </p:cNvPr>
          <p:cNvSpPr>
            <a:spLocks noGrp="1"/>
          </p:cNvSpPr>
          <p:nvPr>
            <p:ph type="pic" sz="quarter" idx="15"/>
          </p:nvPr>
        </p:nvSpPr>
        <p:spPr>
          <a:xfrm>
            <a:off x="4144703" y="1426024"/>
            <a:ext cx="1512000" cy="1368000"/>
          </a:xfrm>
        </p:spPr>
        <p:txBody>
          <a:bodyPr/>
          <a:lstStyle/>
          <a:p>
            <a:r>
              <a:rPr lang="en-US" dirty="0"/>
              <a:t>Click icon to add picture</a:t>
            </a:r>
            <a:endParaRPr lang="en-CA" dirty="0"/>
          </a:p>
        </p:txBody>
      </p:sp>
      <p:sp>
        <p:nvSpPr>
          <p:cNvPr id="13" name="Picture Placeholder 10">
            <a:extLst>
              <a:ext uri="{FF2B5EF4-FFF2-40B4-BE49-F238E27FC236}">
                <a16:creationId xmlns:a16="http://schemas.microsoft.com/office/drawing/2014/main" id="{D609F9D9-22C1-B380-A3DC-F150C1CAAF8A}"/>
              </a:ext>
            </a:extLst>
          </p:cNvPr>
          <p:cNvSpPr>
            <a:spLocks noGrp="1"/>
          </p:cNvSpPr>
          <p:nvPr>
            <p:ph type="pic" sz="quarter" idx="16"/>
          </p:nvPr>
        </p:nvSpPr>
        <p:spPr>
          <a:xfrm>
            <a:off x="6535299" y="1429048"/>
            <a:ext cx="1512000" cy="1368000"/>
          </a:xfrm>
        </p:spPr>
        <p:txBody>
          <a:bodyPr/>
          <a:lstStyle/>
          <a:p>
            <a:r>
              <a:rPr lang="en-US" dirty="0"/>
              <a:t>Click icon to add picture</a:t>
            </a:r>
            <a:endParaRPr lang="en-CA" dirty="0"/>
          </a:p>
        </p:txBody>
      </p:sp>
      <p:sp>
        <p:nvSpPr>
          <p:cNvPr id="14" name="Picture Placeholder 10">
            <a:extLst>
              <a:ext uri="{FF2B5EF4-FFF2-40B4-BE49-F238E27FC236}">
                <a16:creationId xmlns:a16="http://schemas.microsoft.com/office/drawing/2014/main" id="{821D54E8-4272-EE3C-C9D0-55BF98974C9A}"/>
              </a:ext>
            </a:extLst>
          </p:cNvPr>
          <p:cNvSpPr>
            <a:spLocks noGrp="1"/>
          </p:cNvSpPr>
          <p:nvPr>
            <p:ph type="pic" sz="quarter" idx="17"/>
          </p:nvPr>
        </p:nvSpPr>
        <p:spPr>
          <a:xfrm>
            <a:off x="1610107" y="3741798"/>
            <a:ext cx="1512000" cy="1368000"/>
          </a:xfrm>
        </p:spPr>
        <p:txBody>
          <a:bodyPr/>
          <a:lstStyle/>
          <a:p>
            <a:r>
              <a:rPr lang="en-US" dirty="0"/>
              <a:t>Click icon to add picture</a:t>
            </a:r>
            <a:endParaRPr lang="en-CA" dirty="0"/>
          </a:p>
        </p:txBody>
      </p:sp>
      <p:sp>
        <p:nvSpPr>
          <p:cNvPr id="15" name="Picture Placeholder 10">
            <a:extLst>
              <a:ext uri="{FF2B5EF4-FFF2-40B4-BE49-F238E27FC236}">
                <a16:creationId xmlns:a16="http://schemas.microsoft.com/office/drawing/2014/main" id="{516FC021-C3E4-2E9A-D172-04E4FD678A97}"/>
              </a:ext>
            </a:extLst>
          </p:cNvPr>
          <p:cNvSpPr>
            <a:spLocks noGrp="1"/>
          </p:cNvSpPr>
          <p:nvPr>
            <p:ph type="pic" sz="quarter" idx="18"/>
          </p:nvPr>
        </p:nvSpPr>
        <p:spPr>
          <a:xfrm>
            <a:off x="4144703" y="3741798"/>
            <a:ext cx="1512000" cy="1368000"/>
          </a:xfrm>
        </p:spPr>
        <p:txBody>
          <a:bodyPr/>
          <a:lstStyle/>
          <a:p>
            <a:r>
              <a:rPr lang="en-US" dirty="0"/>
              <a:t>Click icon to add picture</a:t>
            </a:r>
            <a:endParaRPr lang="en-CA" dirty="0"/>
          </a:p>
        </p:txBody>
      </p:sp>
      <p:sp>
        <p:nvSpPr>
          <p:cNvPr id="16" name="Picture Placeholder 10">
            <a:extLst>
              <a:ext uri="{FF2B5EF4-FFF2-40B4-BE49-F238E27FC236}">
                <a16:creationId xmlns:a16="http://schemas.microsoft.com/office/drawing/2014/main" id="{3561F23B-4431-E9A6-61B4-FE4EBF5AE9B6}"/>
              </a:ext>
            </a:extLst>
          </p:cNvPr>
          <p:cNvSpPr>
            <a:spLocks noGrp="1"/>
          </p:cNvSpPr>
          <p:nvPr>
            <p:ph type="pic" sz="quarter" idx="19"/>
          </p:nvPr>
        </p:nvSpPr>
        <p:spPr>
          <a:xfrm>
            <a:off x="6535299" y="3741798"/>
            <a:ext cx="1512000" cy="1368000"/>
          </a:xfrm>
        </p:spPr>
        <p:txBody>
          <a:bodyPr/>
          <a:lstStyle/>
          <a:p>
            <a:r>
              <a:rPr lang="en-US" dirty="0"/>
              <a:t>Click icon to add picture</a:t>
            </a:r>
            <a:endParaRPr lang="en-CA" dirty="0"/>
          </a:p>
        </p:txBody>
      </p:sp>
      <p:sp>
        <p:nvSpPr>
          <p:cNvPr id="17" name="Picture Placeholder 10">
            <a:extLst>
              <a:ext uri="{FF2B5EF4-FFF2-40B4-BE49-F238E27FC236}">
                <a16:creationId xmlns:a16="http://schemas.microsoft.com/office/drawing/2014/main" id="{B6735089-9264-1991-7191-C968A3BAF7F7}"/>
              </a:ext>
            </a:extLst>
          </p:cNvPr>
          <p:cNvSpPr>
            <a:spLocks noGrp="1"/>
          </p:cNvSpPr>
          <p:nvPr>
            <p:ph type="pic" sz="quarter" idx="20"/>
          </p:nvPr>
        </p:nvSpPr>
        <p:spPr>
          <a:xfrm>
            <a:off x="8781895" y="1425944"/>
            <a:ext cx="1512000" cy="1368000"/>
          </a:xfrm>
        </p:spPr>
        <p:txBody>
          <a:bodyPr/>
          <a:lstStyle/>
          <a:p>
            <a:r>
              <a:rPr lang="en-US" dirty="0"/>
              <a:t>Click icon to add picture</a:t>
            </a:r>
            <a:endParaRPr lang="en-CA" dirty="0"/>
          </a:p>
        </p:txBody>
      </p:sp>
      <p:sp>
        <p:nvSpPr>
          <p:cNvPr id="18" name="Text Placeholder 6">
            <a:extLst>
              <a:ext uri="{FF2B5EF4-FFF2-40B4-BE49-F238E27FC236}">
                <a16:creationId xmlns:a16="http://schemas.microsoft.com/office/drawing/2014/main" id="{FE802071-135A-DD79-ACD6-E8A5ACCA56FF}"/>
              </a:ext>
            </a:extLst>
          </p:cNvPr>
          <p:cNvSpPr>
            <a:spLocks noGrp="1"/>
          </p:cNvSpPr>
          <p:nvPr>
            <p:ph type="body" sz="quarter" idx="21" hasCustomPrompt="1"/>
          </p:nvPr>
        </p:nvSpPr>
        <p:spPr>
          <a:xfrm>
            <a:off x="4000703" y="2873284"/>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19" name="Text Placeholder 6">
            <a:extLst>
              <a:ext uri="{FF2B5EF4-FFF2-40B4-BE49-F238E27FC236}">
                <a16:creationId xmlns:a16="http://schemas.microsoft.com/office/drawing/2014/main" id="{30C584EB-FC7B-1214-AF9B-D482D754DB79}"/>
              </a:ext>
            </a:extLst>
          </p:cNvPr>
          <p:cNvSpPr>
            <a:spLocks noGrp="1"/>
          </p:cNvSpPr>
          <p:nvPr>
            <p:ph type="body" sz="quarter" idx="22" hasCustomPrompt="1"/>
          </p:nvPr>
        </p:nvSpPr>
        <p:spPr>
          <a:xfrm>
            <a:off x="6391299" y="2873284"/>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0" name="Text Placeholder 6">
            <a:extLst>
              <a:ext uri="{FF2B5EF4-FFF2-40B4-BE49-F238E27FC236}">
                <a16:creationId xmlns:a16="http://schemas.microsoft.com/office/drawing/2014/main" id="{2F0BCE15-91C8-D585-0773-9D7F1160B2FA}"/>
              </a:ext>
            </a:extLst>
          </p:cNvPr>
          <p:cNvSpPr>
            <a:spLocks noGrp="1"/>
          </p:cNvSpPr>
          <p:nvPr>
            <p:ph type="body" sz="quarter" idx="23" hasCustomPrompt="1"/>
          </p:nvPr>
        </p:nvSpPr>
        <p:spPr>
          <a:xfrm>
            <a:off x="8637895" y="2873284"/>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1" name="Text Placeholder 6">
            <a:extLst>
              <a:ext uri="{FF2B5EF4-FFF2-40B4-BE49-F238E27FC236}">
                <a16:creationId xmlns:a16="http://schemas.microsoft.com/office/drawing/2014/main" id="{7D160885-3E3B-ABFF-6178-182FD142009A}"/>
              </a:ext>
            </a:extLst>
          </p:cNvPr>
          <p:cNvSpPr>
            <a:spLocks noGrp="1"/>
          </p:cNvSpPr>
          <p:nvPr>
            <p:ph type="body" sz="quarter" idx="24" hasCustomPrompt="1"/>
          </p:nvPr>
        </p:nvSpPr>
        <p:spPr>
          <a:xfrm>
            <a:off x="6391299" y="5207512"/>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2" name="Text Placeholder 6">
            <a:extLst>
              <a:ext uri="{FF2B5EF4-FFF2-40B4-BE49-F238E27FC236}">
                <a16:creationId xmlns:a16="http://schemas.microsoft.com/office/drawing/2014/main" id="{FBE49031-7607-F33B-CB85-EB99088C8536}"/>
              </a:ext>
            </a:extLst>
          </p:cNvPr>
          <p:cNvSpPr>
            <a:spLocks noGrp="1"/>
          </p:cNvSpPr>
          <p:nvPr>
            <p:ph type="body" sz="quarter" idx="25" hasCustomPrompt="1"/>
          </p:nvPr>
        </p:nvSpPr>
        <p:spPr>
          <a:xfrm>
            <a:off x="4000703" y="5207512"/>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3" name="Text Placeholder 6">
            <a:extLst>
              <a:ext uri="{FF2B5EF4-FFF2-40B4-BE49-F238E27FC236}">
                <a16:creationId xmlns:a16="http://schemas.microsoft.com/office/drawing/2014/main" id="{467CD062-FB73-9C12-7F1E-A0593CA060B9}"/>
              </a:ext>
            </a:extLst>
          </p:cNvPr>
          <p:cNvSpPr>
            <a:spLocks noGrp="1"/>
          </p:cNvSpPr>
          <p:nvPr>
            <p:ph type="body" sz="quarter" idx="26" hasCustomPrompt="1"/>
          </p:nvPr>
        </p:nvSpPr>
        <p:spPr>
          <a:xfrm>
            <a:off x="1466107" y="5207512"/>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4" name="Picture Placeholder 10">
            <a:extLst>
              <a:ext uri="{FF2B5EF4-FFF2-40B4-BE49-F238E27FC236}">
                <a16:creationId xmlns:a16="http://schemas.microsoft.com/office/drawing/2014/main" id="{EA23E943-8F82-5B47-3408-FF9E3BAE5C17}"/>
              </a:ext>
            </a:extLst>
          </p:cNvPr>
          <p:cNvSpPr>
            <a:spLocks noGrp="1"/>
          </p:cNvSpPr>
          <p:nvPr>
            <p:ph type="pic" sz="quarter" idx="27"/>
          </p:nvPr>
        </p:nvSpPr>
        <p:spPr>
          <a:xfrm>
            <a:off x="8781895" y="3741798"/>
            <a:ext cx="1512000" cy="1368000"/>
          </a:xfrm>
        </p:spPr>
        <p:txBody>
          <a:bodyPr/>
          <a:lstStyle/>
          <a:p>
            <a:r>
              <a:rPr lang="en-US" dirty="0"/>
              <a:t>Click icon to add picture</a:t>
            </a:r>
            <a:endParaRPr lang="en-CA" dirty="0"/>
          </a:p>
        </p:txBody>
      </p:sp>
      <p:sp>
        <p:nvSpPr>
          <p:cNvPr id="25" name="Text Placeholder 6">
            <a:extLst>
              <a:ext uri="{FF2B5EF4-FFF2-40B4-BE49-F238E27FC236}">
                <a16:creationId xmlns:a16="http://schemas.microsoft.com/office/drawing/2014/main" id="{56B8AB94-5D06-FE72-7C0F-B33C39FCEF32}"/>
              </a:ext>
            </a:extLst>
          </p:cNvPr>
          <p:cNvSpPr>
            <a:spLocks noGrp="1"/>
          </p:cNvSpPr>
          <p:nvPr>
            <p:ph type="body" sz="quarter" idx="28" hasCustomPrompt="1"/>
          </p:nvPr>
        </p:nvSpPr>
        <p:spPr>
          <a:xfrm>
            <a:off x="8637895" y="5207512"/>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6" name="Text Placeholder 6">
            <a:extLst>
              <a:ext uri="{FF2B5EF4-FFF2-40B4-BE49-F238E27FC236}">
                <a16:creationId xmlns:a16="http://schemas.microsoft.com/office/drawing/2014/main" id="{AA443AA2-E3A5-F265-5208-EE8C7CB696ED}"/>
              </a:ext>
            </a:extLst>
          </p:cNvPr>
          <p:cNvSpPr>
            <a:spLocks noGrp="1"/>
          </p:cNvSpPr>
          <p:nvPr>
            <p:ph type="body" sz="quarter" idx="29" hasCustomPrompt="1"/>
          </p:nvPr>
        </p:nvSpPr>
        <p:spPr>
          <a:xfrm>
            <a:off x="1466107" y="3145646"/>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27" name="Text Placeholder 6">
            <a:extLst>
              <a:ext uri="{FF2B5EF4-FFF2-40B4-BE49-F238E27FC236}">
                <a16:creationId xmlns:a16="http://schemas.microsoft.com/office/drawing/2014/main" id="{911375B9-9EF5-6403-8A2E-BC423A77E13F}"/>
              </a:ext>
            </a:extLst>
          </p:cNvPr>
          <p:cNvSpPr>
            <a:spLocks noGrp="1"/>
          </p:cNvSpPr>
          <p:nvPr>
            <p:ph type="body" sz="quarter" idx="30" hasCustomPrompt="1"/>
          </p:nvPr>
        </p:nvSpPr>
        <p:spPr>
          <a:xfrm>
            <a:off x="4000703" y="3145646"/>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28" name="Text Placeholder 6">
            <a:extLst>
              <a:ext uri="{FF2B5EF4-FFF2-40B4-BE49-F238E27FC236}">
                <a16:creationId xmlns:a16="http://schemas.microsoft.com/office/drawing/2014/main" id="{27B449EE-F1C3-C480-395B-6EA8B6B3BEF3}"/>
              </a:ext>
            </a:extLst>
          </p:cNvPr>
          <p:cNvSpPr>
            <a:spLocks noGrp="1"/>
          </p:cNvSpPr>
          <p:nvPr>
            <p:ph type="body" sz="quarter" idx="31" hasCustomPrompt="1"/>
          </p:nvPr>
        </p:nvSpPr>
        <p:spPr>
          <a:xfrm>
            <a:off x="6391299" y="3145646"/>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29" name="Text Placeholder 6">
            <a:extLst>
              <a:ext uri="{FF2B5EF4-FFF2-40B4-BE49-F238E27FC236}">
                <a16:creationId xmlns:a16="http://schemas.microsoft.com/office/drawing/2014/main" id="{12EDE2DD-0504-E724-2410-B13079E20DCF}"/>
              </a:ext>
            </a:extLst>
          </p:cNvPr>
          <p:cNvSpPr>
            <a:spLocks noGrp="1"/>
          </p:cNvSpPr>
          <p:nvPr>
            <p:ph type="body" sz="quarter" idx="32" hasCustomPrompt="1"/>
          </p:nvPr>
        </p:nvSpPr>
        <p:spPr>
          <a:xfrm>
            <a:off x="8637895" y="3145646"/>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30" name="Text Placeholder 6">
            <a:extLst>
              <a:ext uri="{FF2B5EF4-FFF2-40B4-BE49-F238E27FC236}">
                <a16:creationId xmlns:a16="http://schemas.microsoft.com/office/drawing/2014/main" id="{BE03D796-C145-5DBD-891C-A8D337482976}"/>
              </a:ext>
            </a:extLst>
          </p:cNvPr>
          <p:cNvSpPr>
            <a:spLocks noGrp="1"/>
          </p:cNvSpPr>
          <p:nvPr>
            <p:ph type="body" sz="quarter" idx="33" hasCustomPrompt="1"/>
          </p:nvPr>
        </p:nvSpPr>
        <p:spPr>
          <a:xfrm>
            <a:off x="6391299" y="549828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31" name="Text Placeholder 6">
            <a:extLst>
              <a:ext uri="{FF2B5EF4-FFF2-40B4-BE49-F238E27FC236}">
                <a16:creationId xmlns:a16="http://schemas.microsoft.com/office/drawing/2014/main" id="{90C144F1-CEA8-EE74-B6CE-9A39F19C23F7}"/>
              </a:ext>
            </a:extLst>
          </p:cNvPr>
          <p:cNvSpPr>
            <a:spLocks noGrp="1"/>
          </p:cNvSpPr>
          <p:nvPr>
            <p:ph type="body" sz="quarter" idx="34" hasCustomPrompt="1"/>
          </p:nvPr>
        </p:nvSpPr>
        <p:spPr>
          <a:xfrm>
            <a:off x="4000703" y="549828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32" name="Text Placeholder 6">
            <a:extLst>
              <a:ext uri="{FF2B5EF4-FFF2-40B4-BE49-F238E27FC236}">
                <a16:creationId xmlns:a16="http://schemas.microsoft.com/office/drawing/2014/main" id="{AADD8586-09D6-8A1C-015F-8D2C77B56E86}"/>
              </a:ext>
            </a:extLst>
          </p:cNvPr>
          <p:cNvSpPr>
            <a:spLocks noGrp="1"/>
          </p:cNvSpPr>
          <p:nvPr>
            <p:ph type="body" sz="quarter" idx="35" hasCustomPrompt="1"/>
          </p:nvPr>
        </p:nvSpPr>
        <p:spPr>
          <a:xfrm>
            <a:off x="1466107" y="549828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33" name="Text Placeholder 6">
            <a:extLst>
              <a:ext uri="{FF2B5EF4-FFF2-40B4-BE49-F238E27FC236}">
                <a16:creationId xmlns:a16="http://schemas.microsoft.com/office/drawing/2014/main" id="{3853D56D-A60F-2A26-2C23-E2FDEC97D6C5}"/>
              </a:ext>
            </a:extLst>
          </p:cNvPr>
          <p:cNvSpPr>
            <a:spLocks noGrp="1"/>
          </p:cNvSpPr>
          <p:nvPr>
            <p:ph type="body" sz="quarter" idx="36" hasCustomPrompt="1"/>
          </p:nvPr>
        </p:nvSpPr>
        <p:spPr>
          <a:xfrm>
            <a:off x="8637895" y="549828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Tree>
    <p:extLst>
      <p:ext uri="{BB962C8B-B14F-4D97-AF65-F5344CB8AC3E}">
        <p14:creationId xmlns:p14="http://schemas.microsoft.com/office/powerpoint/2010/main" val="1551884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hotos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2A2005D-45F6-5C06-96BF-C01D185DCC69}"/>
              </a:ext>
            </a:extLst>
          </p:cNvPr>
          <p:cNvSpPr>
            <a:spLocks noGrp="1"/>
          </p:cNvSpPr>
          <p:nvPr>
            <p:ph type="body" sz="quarter" idx="13" hasCustomPrompt="1"/>
          </p:nvPr>
        </p:nvSpPr>
        <p:spPr>
          <a:xfrm>
            <a:off x="1466107" y="4077970"/>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11" name="Picture Placeholder 10">
            <a:extLst>
              <a:ext uri="{FF2B5EF4-FFF2-40B4-BE49-F238E27FC236}">
                <a16:creationId xmlns:a16="http://schemas.microsoft.com/office/drawing/2014/main" id="{18FB65CC-11DB-0C1E-1688-739AC0F145FE}"/>
              </a:ext>
            </a:extLst>
          </p:cNvPr>
          <p:cNvSpPr>
            <a:spLocks noGrp="1"/>
          </p:cNvSpPr>
          <p:nvPr>
            <p:ph type="pic" sz="quarter" idx="14"/>
          </p:nvPr>
        </p:nvSpPr>
        <p:spPr>
          <a:xfrm>
            <a:off x="1610107" y="2636436"/>
            <a:ext cx="1512000" cy="1368000"/>
          </a:xfrm>
        </p:spPr>
        <p:txBody>
          <a:bodyPr/>
          <a:lstStyle/>
          <a:p>
            <a:r>
              <a:rPr lang="en-US" dirty="0"/>
              <a:t>Click icon to add picture</a:t>
            </a:r>
            <a:endParaRPr lang="en-CA" dirty="0"/>
          </a:p>
        </p:txBody>
      </p:sp>
      <p:sp>
        <p:nvSpPr>
          <p:cNvPr id="12" name="Picture Placeholder 10">
            <a:extLst>
              <a:ext uri="{FF2B5EF4-FFF2-40B4-BE49-F238E27FC236}">
                <a16:creationId xmlns:a16="http://schemas.microsoft.com/office/drawing/2014/main" id="{EDD6BC12-DC6A-6C8E-BD5A-5BB51C80132E}"/>
              </a:ext>
            </a:extLst>
          </p:cNvPr>
          <p:cNvSpPr>
            <a:spLocks noGrp="1"/>
          </p:cNvSpPr>
          <p:nvPr>
            <p:ph type="pic" sz="quarter" idx="15"/>
          </p:nvPr>
        </p:nvSpPr>
        <p:spPr>
          <a:xfrm>
            <a:off x="4144703" y="2630710"/>
            <a:ext cx="1512000" cy="1368000"/>
          </a:xfrm>
        </p:spPr>
        <p:txBody>
          <a:bodyPr/>
          <a:lstStyle/>
          <a:p>
            <a:r>
              <a:rPr lang="en-US" dirty="0"/>
              <a:t>Click icon to add picture</a:t>
            </a:r>
            <a:endParaRPr lang="en-CA" dirty="0"/>
          </a:p>
        </p:txBody>
      </p:sp>
      <p:sp>
        <p:nvSpPr>
          <p:cNvPr id="13" name="Picture Placeholder 10">
            <a:extLst>
              <a:ext uri="{FF2B5EF4-FFF2-40B4-BE49-F238E27FC236}">
                <a16:creationId xmlns:a16="http://schemas.microsoft.com/office/drawing/2014/main" id="{D609F9D9-22C1-B380-A3DC-F150C1CAAF8A}"/>
              </a:ext>
            </a:extLst>
          </p:cNvPr>
          <p:cNvSpPr>
            <a:spLocks noGrp="1"/>
          </p:cNvSpPr>
          <p:nvPr>
            <p:ph type="pic" sz="quarter" idx="16"/>
          </p:nvPr>
        </p:nvSpPr>
        <p:spPr>
          <a:xfrm>
            <a:off x="6535299" y="2633734"/>
            <a:ext cx="1512000" cy="1368000"/>
          </a:xfrm>
        </p:spPr>
        <p:txBody>
          <a:bodyPr/>
          <a:lstStyle/>
          <a:p>
            <a:r>
              <a:rPr lang="en-US" dirty="0"/>
              <a:t>Click icon to add picture</a:t>
            </a:r>
            <a:endParaRPr lang="en-CA" dirty="0"/>
          </a:p>
        </p:txBody>
      </p:sp>
      <p:sp>
        <p:nvSpPr>
          <p:cNvPr id="17" name="Picture Placeholder 10">
            <a:extLst>
              <a:ext uri="{FF2B5EF4-FFF2-40B4-BE49-F238E27FC236}">
                <a16:creationId xmlns:a16="http://schemas.microsoft.com/office/drawing/2014/main" id="{B6735089-9264-1991-7191-C968A3BAF7F7}"/>
              </a:ext>
            </a:extLst>
          </p:cNvPr>
          <p:cNvSpPr>
            <a:spLocks noGrp="1"/>
          </p:cNvSpPr>
          <p:nvPr>
            <p:ph type="pic" sz="quarter" idx="20"/>
          </p:nvPr>
        </p:nvSpPr>
        <p:spPr>
          <a:xfrm>
            <a:off x="8781895" y="2630630"/>
            <a:ext cx="1512000" cy="1368000"/>
          </a:xfrm>
        </p:spPr>
        <p:txBody>
          <a:bodyPr/>
          <a:lstStyle/>
          <a:p>
            <a:r>
              <a:rPr lang="en-US" dirty="0"/>
              <a:t>Click icon to add picture</a:t>
            </a:r>
            <a:endParaRPr lang="en-CA" dirty="0"/>
          </a:p>
        </p:txBody>
      </p:sp>
      <p:sp>
        <p:nvSpPr>
          <p:cNvPr id="18" name="Text Placeholder 6">
            <a:extLst>
              <a:ext uri="{FF2B5EF4-FFF2-40B4-BE49-F238E27FC236}">
                <a16:creationId xmlns:a16="http://schemas.microsoft.com/office/drawing/2014/main" id="{FE802071-135A-DD79-ACD6-E8A5ACCA56FF}"/>
              </a:ext>
            </a:extLst>
          </p:cNvPr>
          <p:cNvSpPr>
            <a:spLocks noGrp="1"/>
          </p:cNvSpPr>
          <p:nvPr>
            <p:ph type="body" sz="quarter" idx="21" hasCustomPrompt="1"/>
          </p:nvPr>
        </p:nvSpPr>
        <p:spPr>
          <a:xfrm>
            <a:off x="4000703" y="4077970"/>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19" name="Text Placeholder 6">
            <a:extLst>
              <a:ext uri="{FF2B5EF4-FFF2-40B4-BE49-F238E27FC236}">
                <a16:creationId xmlns:a16="http://schemas.microsoft.com/office/drawing/2014/main" id="{30C584EB-FC7B-1214-AF9B-D482D754DB79}"/>
              </a:ext>
            </a:extLst>
          </p:cNvPr>
          <p:cNvSpPr>
            <a:spLocks noGrp="1"/>
          </p:cNvSpPr>
          <p:nvPr>
            <p:ph type="body" sz="quarter" idx="22" hasCustomPrompt="1"/>
          </p:nvPr>
        </p:nvSpPr>
        <p:spPr>
          <a:xfrm>
            <a:off x="6391299" y="4077970"/>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0" name="Text Placeholder 6">
            <a:extLst>
              <a:ext uri="{FF2B5EF4-FFF2-40B4-BE49-F238E27FC236}">
                <a16:creationId xmlns:a16="http://schemas.microsoft.com/office/drawing/2014/main" id="{2F0BCE15-91C8-D585-0773-9D7F1160B2FA}"/>
              </a:ext>
            </a:extLst>
          </p:cNvPr>
          <p:cNvSpPr>
            <a:spLocks noGrp="1"/>
          </p:cNvSpPr>
          <p:nvPr>
            <p:ph type="body" sz="quarter" idx="23" hasCustomPrompt="1"/>
          </p:nvPr>
        </p:nvSpPr>
        <p:spPr>
          <a:xfrm>
            <a:off x="8637895" y="4077970"/>
            <a:ext cx="1800000" cy="360000"/>
          </a:xfrm>
          <a:solidFill>
            <a:schemeClr val="bg1"/>
          </a:solidFill>
        </p:spPr>
        <p:txBody>
          <a:bodyPr>
            <a:noAutofit/>
          </a:bodyPr>
          <a:lstStyle>
            <a:lvl1pPr marL="0" indent="0" algn="ctr">
              <a:buNone/>
              <a:defRPr sz="1400" b="1" i="0">
                <a:solidFill>
                  <a:schemeClr val="tx1"/>
                </a:solidFill>
              </a:defRPr>
            </a:lvl1pPr>
          </a:lstStyle>
          <a:p>
            <a:pPr lvl="0"/>
            <a:r>
              <a:rPr lang="en-US" dirty="0"/>
              <a:t>Click to add text</a:t>
            </a:r>
            <a:endParaRPr lang="en-CA" dirty="0"/>
          </a:p>
        </p:txBody>
      </p:sp>
      <p:sp>
        <p:nvSpPr>
          <p:cNvPr id="26" name="Text Placeholder 6">
            <a:extLst>
              <a:ext uri="{FF2B5EF4-FFF2-40B4-BE49-F238E27FC236}">
                <a16:creationId xmlns:a16="http://schemas.microsoft.com/office/drawing/2014/main" id="{AA443AA2-E3A5-F265-5208-EE8C7CB696ED}"/>
              </a:ext>
            </a:extLst>
          </p:cNvPr>
          <p:cNvSpPr>
            <a:spLocks noGrp="1"/>
          </p:cNvSpPr>
          <p:nvPr>
            <p:ph type="body" sz="quarter" idx="29" hasCustomPrompt="1"/>
          </p:nvPr>
        </p:nvSpPr>
        <p:spPr>
          <a:xfrm>
            <a:off x="1466107" y="435033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27" name="Text Placeholder 6">
            <a:extLst>
              <a:ext uri="{FF2B5EF4-FFF2-40B4-BE49-F238E27FC236}">
                <a16:creationId xmlns:a16="http://schemas.microsoft.com/office/drawing/2014/main" id="{911375B9-9EF5-6403-8A2E-BC423A77E13F}"/>
              </a:ext>
            </a:extLst>
          </p:cNvPr>
          <p:cNvSpPr>
            <a:spLocks noGrp="1"/>
          </p:cNvSpPr>
          <p:nvPr>
            <p:ph type="body" sz="quarter" idx="30" hasCustomPrompt="1"/>
          </p:nvPr>
        </p:nvSpPr>
        <p:spPr>
          <a:xfrm>
            <a:off x="4000703" y="435033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28" name="Text Placeholder 6">
            <a:extLst>
              <a:ext uri="{FF2B5EF4-FFF2-40B4-BE49-F238E27FC236}">
                <a16:creationId xmlns:a16="http://schemas.microsoft.com/office/drawing/2014/main" id="{27B449EE-F1C3-C480-395B-6EA8B6B3BEF3}"/>
              </a:ext>
            </a:extLst>
          </p:cNvPr>
          <p:cNvSpPr>
            <a:spLocks noGrp="1"/>
          </p:cNvSpPr>
          <p:nvPr>
            <p:ph type="body" sz="quarter" idx="31" hasCustomPrompt="1"/>
          </p:nvPr>
        </p:nvSpPr>
        <p:spPr>
          <a:xfrm>
            <a:off x="6391299" y="435033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
        <p:nvSpPr>
          <p:cNvPr id="29" name="Text Placeholder 6">
            <a:extLst>
              <a:ext uri="{FF2B5EF4-FFF2-40B4-BE49-F238E27FC236}">
                <a16:creationId xmlns:a16="http://schemas.microsoft.com/office/drawing/2014/main" id="{12EDE2DD-0504-E724-2410-B13079E20DCF}"/>
              </a:ext>
            </a:extLst>
          </p:cNvPr>
          <p:cNvSpPr>
            <a:spLocks noGrp="1"/>
          </p:cNvSpPr>
          <p:nvPr>
            <p:ph type="body" sz="quarter" idx="32" hasCustomPrompt="1"/>
          </p:nvPr>
        </p:nvSpPr>
        <p:spPr>
          <a:xfrm>
            <a:off x="8637895" y="4350332"/>
            <a:ext cx="1800000" cy="360000"/>
          </a:xfrm>
          <a:solidFill>
            <a:schemeClr val="bg1"/>
          </a:solidFill>
        </p:spPr>
        <p:txBody>
          <a:bodyPr>
            <a:noAutofit/>
          </a:bodyPr>
          <a:lstStyle>
            <a:lvl1pPr marL="0" indent="0" algn="ctr">
              <a:buNone/>
              <a:defRPr sz="1200" b="0" i="0">
                <a:solidFill>
                  <a:schemeClr val="bg1">
                    <a:lumMod val="50000"/>
                  </a:schemeClr>
                </a:solidFill>
              </a:defRPr>
            </a:lvl1pPr>
          </a:lstStyle>
          <a:p>
            <a:pPr lvl="0"/>
            <a:r>
              <a:rPr lang="en-US" dirty="0"/>
              <a:t>Click to add text</a:t>
            </a:r>
            <a:endParaRPr lang="en-CA" dirty="0"/>
          </a:p>
        </p:txBody>
      </p:sp>
    </p:spTree>
    <p:extLst>
      <p:ext uri="{BB962C8B-B14F-4D97-AF65-F5344CB8AC3E}">
        <p14:creationId xmlns:p14="http://schemas.microsoft.com/office/powerpoint/2010/main" val="3630954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hotos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0">
            <a:extLst>
              <a:ext uri="{FF2B5EF4-FFF2-40B4-BE49-F238E27FC236}">
                <a16:creationId xmlns:a16="http://schemas.microsoft.com/office/drawing/2014/main" id="{EDD6BC12-DC6A-6C8E-BD5A-5BB51C80132E}"/>
              </a:ext>
            </a:extLst>
          </p:cNvPr>
          <p:cNvSpPr>
            <a:spLocks noGrp="1"/>
          </p:cNvSpPr>
          <p:nvPr>
            <p:ph type="pic" sz="quarter" idx="15"/>
          </p:nvPr>
        </p:nvSpPr>
        <p:spPr>
          <a:xfrm>
            <a:off x="2277174" y="2342730"/>
            <a:ext cx="1830294" cy="1655980"/>
          </a:xfrm>
        </p:spPr>
        <p:txBody>
          <a:bodyPr/>
          <a:lstStyle/>
          <a:p>
            <a:r>
              <a:rPr lang="en-US" dirty="0"/>
              <a:t>Click icon to add picture</a:t>
            </a:r>
            <a:endParaRPr lang="en-CA" dirty="0"/>
          </a:p>
        </p:txBody>
      </p:sp>
      <p:sp>
        <p:nvSpPr>
          <p:cNvPr id="13" name="Picture Placeholder 10">
            <a:extLst>
              <a:ext uri="{FF2B5EF4-FFF2-40B4-BE49-F238E27FC236}">
                <a16:creationId xmlns:a16="http://schemas.microsoft.com/office/drawing/2014/main" id="{D609F9D9-22C1-B380-A3DC-F150C1CAAF8A}"/>
              </a:ext>
            </a:extLst>
          </p:cNvPr>
          <p:cNvSpPr>
            <a:spLocks noGrp="1"/>
          </p:cNvSpPr>
          <p:nvPr>
            <p:ph type="pic" sz="quarter" idx="16"/>
          </p:nvPr>
        </p:nvSpPr>
        <p:spPr>
          <a:xfrm>
            <a:off x="5180853" y="2345754"/>
            <a:ext cx="1830294" cy="1655980"/>
          </a:xfrm>
        </p:spPr>
        <p:txBody>
          <a:bodyPr/>
          <a:lstStyle/>
          <a:p>
            <a:r>
              <a:rPr lang="en-US" dirty="0"/>
              <a:t>Click icon to add picture</a:t>
            </a:r>
            <a:endParaRPr lang="en-CA" dirty="0"/>
          </a:p>
        </p:txBody>
      </p:sp>
      <p:sp>
        <p:nvSpPr>
          <p:cNvPr id="17" name="Picture Placeholder 10">
            <a:extLst>
              <a:ext uri="{FF2B5EF4-FFF2-40B4-BE49-F238E27FC236}">
                <a16:creationId xmlns:a16="http://schemas.microsoft.com/office/drawing/2014/main" id="{B6735089-9264-1991-7191-C968A3BAF7F7}"/>
              </a:ext>
            </a:extLst>
          </p:cNvPr>
          <p:cNvSpPr>
            <a:spLocks noGrp="1"/>
          </p:cNvSpPr>
          <p:nvPr>
            <p:ph type="pic" sz="quarter" idx="20"/>
          </p:nvPr>
        </p:nvSpPr>
        <p:spPr>
          <a:xfrm>
            <a:off x="8084532" y="2342730"/>
            <a:ext cx="1830294" cy="1655980"/>
          </a:xfrm>
        </p:spPr>
        <p:txBody>
          <a:bodyPr/>
          <a:lstStyle/>
          <a:p>
            <a:r>
              <a:rPr lang="en-US" dirty="0"/>
              <a:t>Click icon to add picture</a:t>
            </a:r>
            <a:endParaRPr lang="en-CA" dirty="0"/>
          </a:p>
        </p:txBody>
      </p:sp>
      <p:sp>
        <p:nvSpPr>
          <p:cNvPr id="18" name="Text Placeholder 6">
            <a:extLst>
              <a:ext uri="{FF2B5EF4-FFF2-40B4-BE49-F238E27FC236}">
                <a16:creationId xmlns:a16="http://schemas.microsoft.com/office/drawing/2014/main" id="{FE802071-135A-DD79-ACD6-E8A5ACCA56FF}"/>
              </a:ext>
            </a:extLst>
          </p:cNvPr>
          <p:cNvSpPr>
            <a:spLocks noGrp="1"/>
          </p:cNvSpPr>
          <p:nvPr>
            <p:ph type="body" sz="quarter" idx="21" hasCustomPrompt="1"/>
          </p:nvPr>
        </p:nvSpPr>
        <p:spPr>
          <a:xfrm>
            <a:off x="2102861" y="4002186"/>
            <a:ext cx="2178921" cy="435784"/>
          </a:xfrm>
          <a:solidFill>
            <a:schemeClr val="bg1"/>
          </a:solidFill>
        </p:spPr>
        <p:txBody>
          <a:bodyPr>
            <a:noAutofit/>
          </a:bodyPr>
          <a:lstStyle>
            <a:lvl1pPr marL="0" indent="0" algn="ctr">
              <a:buNone/>
              <a:defRPr sz="1600" b="1" i="0">
                <a:solidFill>
                  <a:schemeClr val="tx1"/>
                </a:solidFill>
              </a:defRPr>
            </a:lvl1pPr>
          </a:lstStyle>
          <a:p>
            <a:pPr lvl="0"/>
            <a:r>
              <a:rPr lang="en-US" dirty="0"/>
              <a:t>Click to add text</a:t>
            </a:r>
            <a:endParaRPr lang="en-CA" dirty="0"/>
          </a:p>
        </p:txBody>
      </p:sp>
      <p:sp>
        <p:nvSpPr>
          <p:cNvPr id="19" name="Text Placeholder 6">
            <a:extLst>
              <a:ext uri="{FF2B5EF4-FFF2-40B4-BE49-F238E27FC236}">
                <a16:creationId xmlns:a16="http://schemas.microsoft.com/office/drawing/2014/main" id="{30C584EB-FC7B-1214-AF9B-D482D754DB79}"/>
              </a:ext>
            </a:extLst>
          </p:cNvPr>
          <p:cNvSpPr>
            <a:spLocks noGrp="1"/>
          </p:cNvSpPr>
          <p:nvPr>
            <p:ph type="body" sz="quarter" idx="22" hasCustomPrompt="1"/>
          </p:nvPr>
        </p:nvSpPr>
        <p:spPr>
          <a:xfrm>
            <a:off x="5006540" y="4002186"/>
            <a:ext cx="2178921" cy="435784"/>
          </a:xfrm>
          <a:solidFill>
            <a:schemeClr val="bg1"/>
          </a:solidFill>
        </p:spPr>
        <p:txBody>
          <a:bodyPr>
            <a:noAutofit/>
          </a:bodyPr>
          <a:lstStyle>
            <a:lvl1pPr marL="0" indent="0" algn="ctr">
              <a:buNone/>
              <a:defRPr sz="1600" b="1" i="0">
                <a:solidFill>
                  <a:schemeClr val="tx1"/>
                </a:solidFill>
              </a:defRPr>
            </a:lvl1pPr>
          </a:lstStyle>
          <a:p>
            <a:pPr lvl="0"/>
            <a:r>
              <a:rPr lang="en-US" dirty="0"/>
              <a:t>Click to add text</a:t>
            </a:r>
            <a:endParaRPr lang="en-CA" dirty="0"/>
          </a:p>
        </p:txBody>
      </p:sp>
      <p:sp>
        <p:nvSpPr>
          <p:cNvPr id="20" name="Text Placeholder 6">
            <a:extLst>
              <a:ext uri="{FF2B5EF4-FFF2-40B4-BE49-F238E27FC236}">
                <a16:creationId xmlns:a16="http://schemas.microsoft.com/office/drawing/2014/main" id="{2F0BCE15-91C8-D585-0773-9D7F1160B2FA}"/>
              </a:ext>
            </a:extLst>
          </p:cNvPr>
          <p:cNvSpPr>
            <a:spLocks noGrp="1"/>
          </p:cNvSpPr>
          <p:nvPr>
            <p:ph type="body" sz="quarter" idx="23" hasCustomPrompt="1"/>
          </p:nvPr>
        </p:nvSpPr>
        <p:spPr>
          <a:xfrm>
            <a:off x="7910219" y="4002186"/>
            <a:ext cx="2178921" cy="435784"/>
          </a:xfrm>
          <a:solidFill>
            <a:schemeClr val="bg1"/>
          </a:solidFill>
        </p:spPr>
        <p:txBody>
          <a:bodyPr>
            <a:noAutofit/>
          </a:bodyPr>
          <a:lstStyle>
            <a:lvl1pPr marL="0" indent="0" algn="ctr">
              <a:buNone/>
              <a:defRPr sz="1600" b="1" i="0">
                <a:solidFill>
                  <a:schemeClr val="tx1"/>
                </a:solidFill>
              </a:defRPr>
            </a:lvl1pPr>
          </a:lstStyle>
          <a:p>
            <a:pPr lvl="0"/>
            <a:r>
              <a:rPr lang="en-US" dirty="0"/>
              <a:t>Click to add text</a:t>
            </a:r>
            <a:endParaRPr lang="en-CA" dirty="0"/>
          </a:p>
        </p:txBody>
      </p:sp>
      <p:sp>
        <p:nvSpPr>
          <p:cNvPr id="27" name="Text Placeholder 6">
            <a:extLst>
              <a:ext uri="{FF2B5EF4-FFF2-40B4-BE49-F238E27FC236}">
                <a16:creationId xmlns:a16="http://schemas.microsoft.com/office/drawing/2014/main" id="{911375B9-9EF5-6403-8A2E-BC423A77E13F}"/>
              </a:ext>
            </a:extLst>
          </p:cNvPr>
          <p:cNvSpPr>
            <a:spLocks noGrp="1"/>
          </p:cNvSpPr>
          <p:nvPr>
            <p:ph type="body" sz="quarter" idx="30" hasCustomPrompt="1"/>
          </p:nvPr>
        </p:nvSpPr>
        <p:spPr>
          <a:xfrm>
            <a:off x="2102861" y="4274548"/>
            <a:ext cx="2178921" cy="435784"/>
          </a:xfrm>
          <a:solidFill>
            <a:schemeClr val="bg1"/>
          </a:solidFill>
        </p:spPr>
        <p:txBody>
          <a:bodyPr>
            <a:noAutofit/>
          </a:bodyPr>
          <a:lstStyle>
            <a:lvl1pPr marL="0" indent="0" algn="ctr">
              <a:buNone/>
              <a:defRPr sz="1400" b="0" i="0">
                <a:solidFill>
                  <a:schemeClr val="bg1">
                    <a:lumMod val="50000"/>
                  </a:schemeClr>
                </a:solidFill>
              </a:defRPr>
            </a:lvl1pPr>
          </a:lstStyle>
          <a:p>
            <a:pPr lvl="0"/>
            <a:r>
              <a:rPr lang="en-US" dirty="0"/>
              <a:t>Click to add text</a:t>
            </a:r>
            <a:endParaRPr lang="en-CA" dirty="0"/>
          </a:p>
        </p:txBody>
      </p:sp>
      <p:sp>
        <p:nvSpPr>
          <p:cNvPr id="28" name="Text Placeholder 6">
            <a:extLst>
              <a:ext uri="{FF2B5EF4-FFF2-40B4-BE49-F238E27FC236}">
                <a16:creationId xmlns:a16="http://schemas.microsoft.com/office/drawing/2014/main" id="{27B449EE-F1C3-C480-395B-6EA8B6B3BEF3}"/>
              </a:ext>
            </a:extLst>
          </p:cNvPr>
          <p:cNvSpPr>
            <a:spLocks noGrp="1"/>
          </p:cNvSpPr>
          <p:nvPr>
            <p:ph type="body" sz="quarter" idx="31" hasCustomPrompt="1"/>
          </p:nvPr>
        </p:nvSpPr>
        <p:spPr>
          <a:xfrm>
            <a:off x="5006540" y="4274548"/>
            <a:ext cx="2178921" cy="435784"/>
          </a:xfrm>
          <a:solidFill>
            <a:schemeClr val="bg1"/>
          </a:solidFill>
        </p:spPr>
        <p:txBody>
          <a:bodyPr>
            <a:noAutofit/>
          </a:bodyPr>
          <a:lstStyle>
            <a:lvl1pPr marL="0" indent="0" algn="ctr">
              <a:buNone/>
              <a:defRPr sz="1400" b="0" i="0">
                <a:solidFill>
                  <a:schemeClr val="bg1">
                    <a:lumMod val="50000"/>
                  </a:schemeClr>
                </a:solidFill>
              </a:defRPr>
            </a:lvl1pPr>
          </a:lstStyle>
          <a:p>
            <a:pPr lvl="0"/>
            <a:r>
              <a:rPr lang="en-US" dirty="0"/>
              <a:t>Click to add text</a:t>
            </a:r>
            <a:endParaRPr lang="en-CA" dirty="0"/>
          </a:p>
        </p:txBody>
      </p:sp>
      <p:sp>
        <p:nvSpPr>
          <p:cNvPr id="29" name="Text Placeholder 6">
            <a:extLst>
              <a:ext uri="{FF2B5EF4-FFF2-40B4-BE49-F238E27FC236}">
                <a16:creationId xmlns:a16="http://schemas.microsoft.com/office/drawing/2014/main" id="{12EDE2DD-0504-E724-2410-B13079E20DCF}"/>
              </a:ext>
            </a:extLst>
          </p:cNvPr>
          <p:cNvSpPr>
            <a:spLocks noGrp="1"/>
          </p:cNvSpPr>
          <p:nvPr>
            <p:ph type="body" sz="quarter" idx="32" hasCustomPrompt="1"/>
          </p:nvPr>
        </p:nvSpPr>
        <p:spPr>
          <a:xfrm>
            <a:off x="7910219" y="4274548"/>
            <a:ext cx="2178921" cy="435784"/>
          </a:xfrm>
          <a:solidFill>
            <a:schemeClr val="bg1"/>
          </a:solidFill>
        </p:spPr>
        <p:txBody>
          <a:bodyPr>
            <a:noAutofit/>
          </a:bodyPr>
          <a:lstStyle>
            <a:lvl1pPr marL="0" indent="0" algn="ctr">
              <a:buNone/>
              <a:defRPr sz="1400" b="0" i="0">
                <a:solidFill>
                  <a:schemeClr val="bg1">
                    <a:lumMod val="50000"/>
                  </a:schemeClr>
                </a:solidFill>
              </a:defRPr>
            </a:lvl1pPr>
          </a:lstStyle>
          <a:p>
            <a:pPr lvl="0"/>
            <a:r>
              <a:rPr lang="en-US" dirty="0"/>
              <a:t>Click to add text</a:t>
            </a:r>
            <a:endParaRPr lang="en-CA" dirty="0"/>
          </a:p>
        </p:txBody>
      </p:sp>
    </p:spTree>
    <p:extLst>
      <p:ext uri="{BB962C8B-B14F-4D97-AF65-F5344CB8AC3E}">
        <p14:creationId xmlns:p14="http://schemas.microsoft.com/office/powerpoint/2010/main" val="3047850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amp;A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DD8142A-8977-497E-AADC-8FB68B25AD6C}"/>
              </a:ext>
            </a:extLst>
          </p:cNvPr>
          <p:cNvGrpSpPr/>
          <p:nvPr userDrawn="1"/>
        </p:nvGrpSpPr>
        <p:grpSpPr>
          <a:xfrm>
            <a:off x="3070107" y="2025115"/>
            <a:ext cx="5758378" cy="3245105"/>
            <a:chOff x="3070107" y="2025115"/>
            <a:chExt cx="5758378" cy="3245105"/>
          </a:xfrm>
        </p:grpSpPr>
        <p:sp>
          <p:nvSpPr>
            <p:cNvPr id="7" name="Rounded Rectangular Callout 15">
              <a:extLst>
                <a:ext uri="{FF2B5EF4-FFF2-40B4-BE49-F238E27FC236}">
                  <a16:creationId xmlns:a16="http://schemas.microsoft.com/office/drawing/2014/main" id="{B1E786B4-14EE-39CD-B761-94E67F73C33E}"/>
                </a:ext>
              </a:extLst>
            </p:cNvPr>
            <p:cNvSpPr/>
            <p:nvPr/>
          </p:nvSpPr>
          <p:spPr>
            <a:xfrm>
              <a:off x="3070107" y="2025115"/>
              <a:ext cx="3157026" cy="2539329"/>
            </a:xfrm>
            <a:custGeom>
              <a:avLst/>
              <a:gdLst>
                <a:gd name="connsiteX0" fmla="*/ 0 w 2764490"/>
                <a:gd name="connsiteY0" fmla="*/ 373599 h 2241551"/>
                <a:gd name="connsiteX1" fmla="*/ 373599 w 2764490"/>
                <a:gd name="connsiteY1" fmla="*/ 0 h 2241551"/>
                <a:gd name="connsiteX2" fmla="*/ 460748 w 2764490"/>
                <a:gd name="connsiteY2" fmla="*/ 0 h 2241551"/>
                <a:gd name="connsiteX3" fmla="*/ 460748 w 2764490"/>
                <a:gd name="connsiteY3" fmla="*/ 0 h 2241551"/>
                <a:gd name="connsiteX4" fmla="*/ 1151871 w 2764490"/>
                <a:gd name="connsiteY4" fmla="*/ 0 h 2241551"/>
                <a:gd name="connsiteX5" fmla="*/ 2390891 w 2764490"/>
                <a:gd name="connsiteY5" fmla="*/ 0 h 2241551"/>
                <a:gd name="connsiteX6" fmla="*/ 2764490 w 2764490"/>
                <a:gd name="connsiteY6" fmla="*/ 373599 h 2241551"/>
                <a:gd name="connsiteX7" fmla="*/ 2764490 w 2764490"/>
                <a:gd name="connsiteY7" fmla="*/ 1307571 h 2241551"/>
                <a:gd name="connsiteX8" fmla="*/ 2764490 w 2764490"/>
                <a:gd name="connsiteY8" fmla="*/ 1307571 h 2241551"/>
                <a:gd name="connsiteX9" fmla="*/ 2764490 w 2764490"/>
                <a:gd name="connsiteY9" fmla="*/ 1867959 h 2241551"/>
                <a:gd name="connsiteX10" fmla="*/ 2764490 w 2764490"/>
                <a:gd name="connsiteY10" fmla="*/ 1867952 h 2241551"/>
                <a:gd name="connsiteX11" fmla="*/ 2390891 w 2764490"/>
                <a:gd name="connsiteY11" fmla="*/ 2241551 h 2241551"/>
                <a:gd name="connsiteX12" fmla="*/ 1151871 w 2764490"/>
                <a:gd name="connsiteY12" fmla="*/ 2241551 h 2241551"/>
                <a:gd name="connsiteX13" fmla="*/ 806319 w 2764490"/>
                <a:gd name="connsiteY13" fmla="*/ 2521745 h 2241551"/>
                <a:gd name="connsiteX14" fmla="*/ 460748 w 2764490"/>
                <a:gd name="connsiteY14" fmla="*/ 2241551 h 2241551"/>
                <a:gd name="connsiteX15" fmla="*/ 373599 w 2764490"/>
                <a:gd name="connsiteY15" fmla="*/ 2241551 h 2241551"/>
                <a:gd name="connsiteX16" fmla="*/ 0 w 2764490"/>
                <a:gd name="connsiteY16" fmla="*/ 1867952 h 2241551"/>
                <a:gd name="connsiteX17" fmla="*/ 0 w 2764490"/>
                <a:gd name="connsiteY17" fmla="*/ 1867959 h 2241551"/>
                <a:gd name="connsiteX18" fmla="*/ 0 w 2764490"/>
                <a:gd name="connsiteY18" fmla="*/ 1307571 h 2241551"/>
                <a:gd name="connsiteX19" fmla="*/ 0 w 2764490"/>
                <a:gd name="connsiteY19" fmla="*/ 1307571 h 2241551"/>
                <a:gd name="connsiteX20" fmla="*/ 0 w 2764490"/>
                <a:gd name="connsiteY20" fmla="*/ 373599 h 2241551"/>
                <a:gd name="connsiteX0" fmla="*/ 0 w 2764490"/>
                <a:gd name="connsiteY0" fmla="*/ 373599 h 2539329"/>
                <a:gd name="connsiteX1" fmla="*/ 373599 w 2764490"/>
                <a:gd name="connsiteY1" fmla="*/ 0 h 2539329"/>
                <a:gd name="connsiteX2" fmla="*/ 460748 w 2764490"/>
                <a:gd name="connsiteY2" fmla="*/ 0 h 2539329"/>
                <a:gd name="connsiteX3" fmla="*/ 460748 w 2764490"/>
                <a:gd name="connsiteY3" fmla="*/ 0 h 2539329"/>
                <a:gd name="connsiteX4" fmla="*/ 1151871 w 2764490"/>
                <a:gd name="connsiteY4" fmla="*/ 0 h 2539329"/>
                <a:gd name="connsiteX5" fmla="*/ 2390891 w 2764490"/>
                <a:gd name="connsiteY5" fmla="*/ 0 h 2539329"/>
                <a:gd name="connsiteX6" fmla="*/ 2764490 w 2764490"/>
                <a:gd name="connsiteY6" fmla="*/ 373599 h 2539329"/>
                <a:gd name="connsiteX7" fmla="*/ 2764490 w 2764490"/>
                <a:gd name="connsiteY7" fmla="*/ 1307571 h 2539329"/>
                <a:gd name="connsiteX8" fmla="*/ 2764490 w 2764490"/>
                <a:gd name="connsiteY8" fmla="*/ 1307571 h 2539329"/>
                <a:gd name="connsiteX9" fmla="*/ 2764490 w 2764490"/>
                <a:gd name="connsiteY9" fmla="*/ 1867959 h 2539329"/>
                <a:gd name="connsiteX10" fmla="*/ 2764490 w 2764490"/>
                <a:gd name="connsiteY10" fmla="*/ 1867952 h 2539329"/>
                <a:gd name="connsiteX11" fmla="*/ 2390891 w 2764490"/>
                <a:gd name="connsiteY11" fmla="*/ 2241551 h 2539329"/>
                <a:gd name="connsiteX12" fmla="*/ 1151871 w 2764490"/>
                <a:gd name="connsiteY12" fmla="*/ 2241551 h 2539329"/>
                <a:gd name="connsiteX13" fmla="*/ 551342 w 2764490"/>
                <a:gd name="connsiteY13" fmla="*/ 2539329 h 2539329"/>
                <a:gd name="connsiteX14" fmla="*/ 460748 w 2764490"/>
                <a:gd name="connsiteY14" fmla="*/ 2241551 h 2539329"/>
                <a:gd name="connsiteX15" fmla="*/ 373599 w 2764490"/>
                <a:gd name="connsiteY15" fmla="*/ 2241551 h 2539329"/>
                <a:gd name="connsiteX16" fmla="*/ 0 w 2764490"/>
                <a:gd name="connsiteY16" fmla="*/ 1867952 h 2539329"/>
                <a:gd name="connsiteX17" fmla="*/ 0 w 2764490"/>
                <a:gd name="connsiteY17" fmla="*/ 1867959 h 2539329"/>
                <a:gd name="connsiteX18" fmla="*/ 0 w 2764490"/>
                <a:gd name="connsiteY18" fmla="*/ 1307571 h 2539329"/>
                <a:gd name="connsiteX19" fmla="*/ 0 w 2764490"/>
                <a:gd name="connsiteY19" fmla="*/ 1307571 h 2539329"/>
                <a:gd name="connsiteX20" fmla="*/ 0 w 2764490"/>
                <a:gd name="connsiteY20" fmla="*/ 373599 h 2539329"/>
                <a:gd name="connsiteX0" fmla="*/ 0 w 2764490"/>
                <a:gd name="connsiteY0" fmla="*/ 373599 h 2539329"/>
                <a:gd name="connsiteX1" fmla="*/ 373599 w 2764490"/>
                <a:gd name="connsiteY1" fmla="*/ 0 h 2539329"/>
                <a:gd name="connsiteX2" fmla="*/ 460748 w 2764490"/>
                <a:gd name="connsiteY2" fmla="*/ 0 h 2539329"/>
                <a:gd name="connsiteX3" fmla="*/ 460748 w 2764490"/>
                <a:gd name="connsiteY3" fmla="*/ 0 h 2539329"/>
                <a:gd name="connsiteX4" fmla="*/ 1151871 w 2764490"/>
                <a:gd name="connsiteY4" fmla="*/ 0 h 2539329"/>
                <a:gd name="connsiteX5" fmla="*/ 2390891 w 2764490"/>
                <a:gd name="connsiteY5" fmla="*/ 0 h 2539329"/>
                <a:gd name="connsiteX6" fmla="*/ 2764490 w 2764490"/>
                <a:gd name="connsiteY6" fmla="*/ 373599 h 2539329"/>
                <a:gd name="connsiteX7" fmla="*/ 2764490 w 2764490"/>
                <a:gd name="connsiteY7" fmla="*/ 1307571 h 2539329"/>
                <a:gd name="connsiteX8" fmla="*/ 2764490 w 2764490"/>
                <a:gd name="connsiteY8" fmla="*/ 1307571 h 2539329"/>
                <a:gd name="connsiteX9" fmla="*/ 2764490 w 2764490"/>
                <a:gd name="connsiteY9" fmla="*/ 1867959 h 2539329"/>
                <a:gd name="connsiteX10" fmla="*/ 2764490 w 2764490"/>
                <a:gd name="connsiteY10" fmla="*/ 1867952 h 2539329"/>
                <a:gd name="connsiteX11" fmla="*/ 2390891 w 2764490"/>
                <a:gd name="connsiteY11" fmla="*/ 2241551 h 2539329"/>
                <a:gd name="connsiteX12" fmla="*/ 808971 w 2764490"/>
                <a:gd name="connsiteY12" fmla="*/ 2223966 h 2539329"/>
                <a:gd name="connsiteX13" fmla="*/ 551342 w 2764490"/>
                <a:gd name="connsiteY13" fmla="*/ 2539329 h 2539329"/>
                <a:gd name="connsiteX14" fmla="*/ 460748 w 2764490"/>
                <a:gd name="connsiteY14" fmla="*/ 2241551 h 2539329"/>
                <a:gd name="connsiteX15" fmla="*/ 373599 w 2764490"/>
                <a:gd name="connsiteY15" fmla="*/ 2241551 h 2539329"/>
                <a:gd name="connsiteX16" fmla="*/ 0 w 2764490"/>
                <a:gd name="connsiteY16" fmla="*/ 1867952 h 2539329"/>
                <a:gd name="connsiteX17" fmla="*/ 0 w 2764490"/>
                <a:gd name="connsiteY17" fmla="*/ 1867959 h 2539329"/>
                <a:gd name="connsiteX18" fmla="*/ 0 w 2764490"/>
                <a:gd name="connsiteY18" fmla="*/ 1307571 h 2539329"/>
                <a:gd name="connsiteX19" fmla="*/ 0 w 2764490"/>
                <a:gd name="connsiteY19" fmla="*/ 1307571 h 2539329"/>
                <a:gd name="connsiteX20" fmla="*/ 0 w 2764490"/>
                <a:gd name="connsiteY20" fmla="*/ 373599 h 253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4490" h="2539329">
                  <a:moveTo>
                    <a:pt x="0" y="373599"/>
                  </a:moveTo>
                  <a:cubicBezTo>
                    <a:pt x="0" y="167266"/>
                    <a:pt x="167266" y="0"/>
                    <a:pt x="373599" y="0"/>
                  </a:cubicBezTo>
                  <a:lnTo>
                    <a:pt x="460748" y="0"/>
                  </a:lnTo>
                  <a:lnTo>
                    <a:pt x="460748" y="0"/>
                  </a:lnTo>
                  <a:lnTo>
                    <a:pt x="1151871" y="0"/>
                  </a:lnTo>
                  <a:lnTo>
                    <a:pt x="2390891" y="0"/>
                  </a:lnTo>
                  <a:cubicBezTo>
                    <a:pt x="2597224" y="0"/>
                    <a:pt x="2764490" y="167266"/>
                    <a:pt x="2764490" y="373599"/>
                  </a:cubicBezTo>
                  <a:lnTo>
                    <a:pt x="2764490" y="1307571"/>
                  </a:lnTo>
                  <a:lnTo>
                    <a:pt x="2764490" y="1307571"/>
                  </a:lnTo>
                  <a:lnTo>
                    <a:pt x="2764490" y="1867959"/>
                  </a:lnTo>
                  <a:lnTo>
                    <a:pt x="2764490" y="1867952"/>
                  </a:lnTo>
                  <a:cubicBezTo>
                    <a:pt x="2764490" y="2074285"/>
                    <a:pt x="2597224" y="2241551"/>
                    <a:pt x="2390891" y="2241551"/>
                  </a:cubicBezTo>
                  <a:lnTo>
                    <a:pt x="808971" y="2223966"/>
                  </a:lnTo>
                  <a:lnTo>
                    <a:pt x="551342" y="2539329"/>
                  </a:lnTo>
                  <a:lnTo>
                    <a:pt x="460748" y="2241551"/>
                  </a:lnTo>
                  <a:lnTo>
                    <a:pt x="373599" y="2241551"/>
                  </a:lnTo>
                  <a:cubicBezTo>
                    <a:pt x="167266" y="2241551"/>
                    <a:pt x="0" y="2074285"/>
                    <a:pt x="0" y="1867952"/>
                  </a:cubicBezTo>
                  <a:lnTo>
                    <a:pt x="0" y="1867959"/>
                  </a:lnTo>
                  <a:lnTo>
                    <a:pt x="0" y="1307571"/>
                  </a:lnTo>
                  <a:lnTo>
                    <a:pt x="0" y="1307571"/>
                  </a:lnTo>
                  <a:lnTo>
                    <a:pt x="0" y="373599"/>
                  </a:lnTo>
                  <a:close/>
                </a:path>
              </a:pathLst>
            </a:custGeom>
            <a:solidFill>
              <a:srgbClr val="018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latin typeface="Arial" panose="020B0604020202020204" pitchFamily="34" charset="0"/>
              </a:endParaRPr>
            </a:p>
          </p:txBody>
        </p:sp>
        <p:sp>
          <p:nvSpPr>
            <p:cNvPr id="8" name="Rounded Rectangular Callout 16">
              <a:extLst>
                <a:ext uri="{FF2B5EF4-FFF2-40B4-BE49-F238E27FC236}">
                  <a16:creationId xmlns:a16="http://schemas.microsoft.com/office/drawing/2014/main" id="{EC6C96EB-B18E-FF52-B4A9-DD6824C79E68}"/>
                </a:ext>
              </a:extLst>
            </p:cNvPr>
            <p:cNvSpPr/>
            <p:nvPr/>
          </p:nvSpPr>
          <p:spPr>
            <a:xfrm>
              <a:off x="5519054" y="2590214"/>
              <a:ext cx="3309431" cy="2680006"/>
            </a:xfrm>
            <a:custGeom>
              <a:avLst/>
              <a:gdLst>
                <a:gd name="connsiteX0" fmla="*/ 0 w 3040939"/>
                <a:gd name="connsiteY0" fmla="*/ 373599 h 2241551"/>
                <a:gd name="connsiteX1" fmla="*/ 373599 w 3040939"/>
                <a:gd name="connsiteY1" fmla="*/ 0 h 2241551"/>
                <a:gd name="connsiteX2" fmla="*/ 506823 w 3040939"/>
                <a:gd name="connsiteY2" fmla="*/ 0 h 2241551"/>
                <a:gd name="connsiteX3" fmla="*/ 506823 w 3040939"/>
                <a:gd name="connsiteY3" fmla="*/ 0 h 2241551"/>
                <a:gd name="connsiteX4" fmla="*/ 1267058 w 3040939"/>
                <a:gd name="connsiteY4" fmla="*/ 0 h 2241551"/>
                <a:gd name="connsiteX5" fmla="*/ 2667340 w 3040939"/>
                <a:gd name="connsiteY5" fmla="*/ 0 h 2241551"/>
                <a:gd name="connsiteX6" fmla="*/ 3040939 w 3040939"/>
                <a:gd name="connsiteY6" fmla="*/ 373599 h 2241551"/>
                <a:gd name="connsiteX7" fmla="*/ 3040939 w 3040939"/>
                <a:gd name="connsiteY7" fmla="*/ 1307571 h 2241551"/>
                <a:gd name="connsiteX8" fmla="*/ 3040939 w 3040939"/>
                <a:gd name="connsiteY8" fmla="*/ 1307571 h 2241551"/>
                <a:gd name="connsiteX9" fmla="*/ 3040939 w 3040939"/>
                <a:gd name="connsiteY9" fmla="*/ 1867959 h 2241551"/>
                <a:gd name="connsiteX10" fmla="*/ 3040939 w 3040939"/>
                <a:gd name="connsiteY10" fmla="*/ 1867952 h 2241551"/>
                <a:gd name="connsiteX11" fmla="*/ 2667340 w 3040939"/>
                <a:gd name="connsiteY11" fmla="*/ 2241551 h 2241551"/>
                <a:gd name="connsiteX12" fmla="*/ 1267058 w 3040939"/>
                <a:gd name="connsiteY12" fmla="*/ 2241551 h 2241551"/>
                <a:gd name="connsiteX13" fmla="*/ 886951 w 3040939"/>
                <a:gd name="connsiteY13" fmla="*/ 2521745 h 2241551"/>
                <a:gd name="connsiteX14" fmla="*/ 506823 w 3040939"/>
                <a:gd name="connsiteY14" fmla="*/ 2241551 h 2241551"/>
                <a:gd name="connsiteX15" fmla="*/ 373599 w 3040939"/>
                <a:gd name="connsiteY15" fmla="*/ 2241551 h 2241551"/>
                <a:gd name="connsiteX16" fmla="*/ 0 w 3040939"/>
                <a:gd name="connsiteY16" fmla="*/ 1867952 h 2241551"/>
                <a:gd name="connsiteX17" fmla="*/ 0 w 3040939"/>
                <a:gd name="connsiteY17" fmla="*/ 1867959 h 2241551"/>
                <a:gd name="connsiteX18" fmla="*/ 0 w 3040939"/>
                <a:gd name="connsiteY18" fmla="*/ 1307571 h 2241551"/>
                <a:gd name="connsiteX19" fmla="*/ 0 w 3040939"/>
                <a:gd name="connsiteY19" fmla="*/ 1307571 h 2241551"/>
                <a:gd name="connsiteX20" fmla="*/ 0 w 3040939"/>
                <a:gd name="connsiteY20" fmla="*/ 373599 h 2241551"/>
                <a:gd name="connsiteX0" fmla="*/ 0 w 3040939"/>
                <a:gd name="connsiteY0" fmla="*/ 373599 h 2715176"/>
                <a:gd name="connsiteX1" fmla="*/ 373599 w 3040939"/>
                <a:gd name="connsiteY1" fmla="*/ 0 h 2715176"/>
                <a:gd name="connsiteX2" fmla="*/ 506823 w 3040939"/>
                <a:gd name="connsiteY2" fmla="*/ 0 h 2715176"/>
                <a:gd name="connsiteX3" fmla="*/ 506823 w 3040939"/>
                <a:gd name="connsiteY3" fmla="*/ 0 h 2715176"/>
                <a:gd name="connsiteX4" fmla="*/ 1267058 w 3040939"/>
                <a:gd name="connsiteY4" fmla="*/ 0 h 2715176"/>
                <a:gd name="connsiteX5" fmla="*/ 2667340 w 3040939"/>
                <a:gd name="connsiteY5" fmla="*/ 0 h 2715176"/>
                <a:gd name="connsiteX6" fmla="*/ 3040939 w 3040939"/>
                <a:gd name="connsiteY6" fmla="*/ 373599 h 2715176"/>
                <a:gd name="connsiteX7" fmla="*/ 3040939 w 3040939"/>
                <a:gd name="connsiteY7" fmla="*/ 1307571 h 2715176"/>
                <a:gd name="connsiteX8" fmla="*/ 3040939 w 3040939"/>
                <a:gd name="connsiteY8" fmla="*/ 1307571 h 2715176"/>
                <a:gd name="connsiteX9" fmla="*/ 3040939 w 3040939"/>
                <a:gd name="connsiteY9" fmla="*/ 1867959 h 2715176"/>
                <a:gd name="connsiteX10" fmla="*/ 3040939 w 3040939"/>
                <a:gd name="connsiteY10" fmla="*/ 1867952 h 2715176"/>
                <a:gd name="connsiteX11" fmla="*/ 2667340 w 3040939"/>
                <a:gd name="connsiteY11" fmla="*/ 2241551 h 2715176"/>
                <a:gd name="connsiteX12" fmla="*/ 1267058 w 3040939"/>
                <a:gd name="connsiteY12" fmla="*/ 2241551 h 2715176"/>
                <a:gd name="connsiteX13" fmla="*/ 1282605 w 3040939"/>
                <a:gd name="connsiteY13" fmla="*/ 2715176 h 2715176"/>
                <a:gd name="connsiteX14" fmla="*/ 506823 w 3040939"/>
                <a:gd name="connsiteY14" fmla="*/ 2241551 h 2715176"/>
                <a:gd name="connsiteX15" fmla="*/ 373599 w 3040939"/>
                <a:gd name="connsiteY15" fmla="*/ 2241551 h 2715176"/>
                <a:gd name="connsiteX16" fmla="*/ 0 w 3040939"/>
                <a:gd name="connsiteY16" fmla="*/ 1867952 h 2715176"/>
                <a:gd name="connsiteX17" fmla="*/ 0 w 3040939"/>
                <a:gd name="connsiteY17" fmla="*/ 1867959 h 2715176"/>
                <a:gd name="connsiteX18" fmla="*/ 0 w 3040939"/>
                <a:gd name="connsiteY18" fmla="*/ 1307571 h 2715176"/>
                <a:gd name="connsiteX19" fmla="*/ 0 w 3040939"/>
                <a:gd name="connsiteY19" fmla="*/ 1307571 h 2715176"/>
                <a:gd name="connsiteX20" fmla="*/ 0 w 3040939"/>
                <a:gd name="connsiteY20" fmla="*/ 373599 h 2715176"/>
                <a:gd name="connsiteX0" fmla="*/ 0 w 3040939"/>
                <a:gd name="connsiteY0" fmla="*/ 373599 h 2715176"/>
                <a:gd name="connsiteX1" fmla="*/ 373599 w 3040939"/>
                <a:gd name="connsiteY1" fmla="*/ 0 h 2715176"/>
                <a:gd name="connsiteX2" fmla="*/ 506823 w 3040939"/>
                <a:gd name="connsiteY2" fmla="*/ 0 h 2715176"/>
                <a:gd name="connsiteX3" fmla="*/ 506823 w 3040939"/>
                <a:gd name="connsiteY3" fmla="*/ 0 h 2715176"/>
                <a:gd name="connsiteX4" fmla="*/ 1267058 w 3040939"/>
                <a:gd name="connsiteY4" fmla="*/ 0 h 2715176"/>
                <a:gd name="connsiteX5" fmla="*/ 2667340 w 3040939"/>
                <a:gd name="connsiteY5" fmla="*/ 0 h 2715176"/>
                <a:gd name="connsiteX6" fmla="*/ 3040939 w 3040939"/>
                <a:gd name="connsiteY6" fmla="*/ 373599 h 2715176"/>
                <a:gd name="connsiteX7" fmla="*/ 3040939 w 3040939"/>
                <a:gd name="connsiteY7" fmla="*/ 1307571 h 2715176"/>
                <a:gd name="connsiteX8" fmla="*/ 3040939 w 3040939"/>
                <a:gd name="connsiteY8" fmla="*/ 1307571 h 2715176"/>
                <a:gd name="connsiteX9" fmla="*/ 3040939 w 3040939"/>
                <a:gd name="connsiteY9" fmla="*/ 1867959 h 2715176"/>
                <a:gd name="connsiteX10" fmla="*/ 3040939 w 3040939"/>
                <a:gd name="connsiteY10" fmla="*/ 1867952 h 2715176"/>
                <a:gd name="connsiteX11" fmla="*/ 2667340 w 3040939"/>
                <a:gd name="connsiteY11" fmla="*/ 2241551 h 2715176"/>
                <a:gd name="connsiteX12" fmla="*/ 2031989 w 3040939"/>
                <a:gd name="connsiteY12" fmla="*/ 2241551 h 2715176"/>
                <a:gd name="connsiteX13" fmla="*/ 1282605 w 3040939"/>
                <a:gd name="connsiteY13" fmla="*/ 2715176 h 2715176"/>
                <a:gd name="connsiteX14" fmla="*/ 506823 w 3040939"/>
                <a:gd name="connsiteY14" fmla="*/ 2241551 h 2715176"/>
                <a:gd name="connsiteX15" fmla="*/ 373599 w 3040939"/>
                <a:gd name="connsiteY15" fmla="*/ 2241551 h 2715176"/>
                <a:gd name="connsiteX16" fmla="*/ 0 w 3040939"/>
                <a:gd name="connsiteY16" fmla="*/ 1867952 h 2715176"/>
                <a:gd name="connsiteX17" fmla="*/ 0 w 3040939"/>
                <a:gd name="connsiteY17" fmla="*/ 1867959 h 2715176"/>
                <a:gd name="connsiteX18" fmla="*/ 0 w 3040939"/>
                <a:gd name="connsiteY18" fmla="*/ 1307571 h 2715176"/>
                <a:gd name="connsiteX19" fmla="*/ 0 w 3040939"/>
                <a:gd name="connsiteY19" fmla="*/ 1307571 h 2715176"/>
                <a:gd name="connsiteX20" fmla="*/ 0 w 3040939"/>
                <a:gd name="connsiteY20" fmla="*/ 373599 h 2715176"/>
                <a:gd name="connsiteX0" fmla="*/ 0 w 3040939"/>
                <a:gd name="connsiteY0" fmla="*/ 373599 h 2715176"/>
                <a:gd name="connsiteX1" fmla="*/ 373599 w 3040939"/>
                <a:gd name="connsiteY1" fmla="*/ 0 h 2715176"/>
                <a:gd name="connsiteX2" fmla="*/ 506823 w 3040939"/>
                <a:gd name="connsiteY2" fmla="*/ 0 h 2715176"/>
                <a:gd name="connsiteX3" fmla="*/ 506823 w 3040939"/>
                <a:gd name="connsiteY3" fmla="*/ 0 h 2715176"/>
                <a:gd name="connsiteX4" fmla="*/ 1267058 w 3040939"/>
                <a:gd name="connsiteY4" fmla="*/ 0 h 2715176"/>
                <a:gd name="connsiteX5" fmla="*/ 2667340 w 3040939"/>
                <a:gd name="connsiteY5" fmla="*/ 0 h 2715176"/>
                <a:gd name="connsiteX6" fmla="*/ 3040939 w 3040939"/>
                <a:gd name="connsiteY6" fmla="*/ 373599 h 2715176"/>
                <a:gd name="connsiteX7" fmla="*/ 3040939 w 3040939"/>
                <a:gd name="connsiteY7" fmla="*/ 1307571 h 2715176"/>
                <a:gd name="connsiteX8" fmla="*/ 3040939 w 3040939"/>
                <a:gd name="connsiteY8" fmla="*/ 1307571 h 2715176"/>
                <a:gd name="connsiteX9" fmla="*/ 3040939 w 3040939"/>
                <a:gd name="connsiteY9" fmla="*/ 1867959 h 2715176"/>
                <a:gd name="connsiteX10" fmla="*/ 3040939 w 3040939"/>
                <a:gd name="connsiteY10" fmla="*/ 1867952 h 2715176"/>
                <a:gd name="connsiteX11" fmla="*/ 2667340 w 3040939"/>
                <a:gd name="connsiteY11" fmla="*/ 2241551 h 2715176"/>
                <a:gd name="connsiteX12" fmla="*/ 2031989 w 3040939"/>
                <a:gd name="connsiteY12" fmla="*/ 2241551 h 2715176"/>
                <a:gd name="connsiteX13" fmla="*/ 1282605 w 3040939"/>
                <a:gd name="connsiteY13" fmla="*/ 2715176 h 2715176"/>
                <a:gd name="connsiteX14" fmla="*/ 1438808 w 3040939"/>
                <a:gd name="connsiteY14" fmla="*/ 2285513 h 2715176"/>
                <a:gd name="connsiteX15" fmla="*/ 373599 w 3040939"/>
                <a:gd name="connsiteY15" fmla="*/ 2241551 h 2715176"/>
                <a:gd name="connsiteX16" fmla="*/ 0 w 3040939"/>
                <a:gd name="connsiteY16" fmla="*/ 1867952 h 2715176"/>
                <a:gd name="connsiteX17" fmla="*/ 0 w 3040939"/>
                <a:gd name="connsiteY17" fmla="*/ 1867959 h 2715176"/>
                <a:gd name="connsiteX18" fmla="*/ 0 w 3040939"/>
                <a:gd name="connsiteY18" fmla="*/ 1307571 h 2715176"/>
                <a:gd name="connsiteX19" fmla="*/ 0 w 3040939"/>
                <a:gd name="connsiteY19" fmla="*/ 1307571 h 2715176"/>
                <a:gd name="connsiteX20" fmla="*/ 0 w 3040939"/>
                <a:gd name="connsiteY20" fmla="*/ 373599 h 2715176"/>
                <a:gd name="connsiteX0" fmla="*/ 0 w 3040939"/>
                <a:gd name="connsiteY0" fmla="*/ 373599 h 2680006"/>
                <a:gd name="connsiteX1" fmla="*/ 373599 w 3040939"/>
                <a:gd name="connsiteY1" fmla="*/ 0 h 2680006"/>
                <a:gd name="connsiteX2" fmla="*/ 506823 w 3040939"/>
                <a:gd name="connsiteY2" fmla="*/ 0 h 2680006"/>
                <a:gd name="connsiteX3" fmla="*/ 506823 w 3040939"/>
                <a:gd name="connsiteY3" fmla="*/ 0 h 2680006"/>
                <a:gd name="connsiteX4" fmla="*/ 1267058 w 3040939"/>
                <a:gd name="connsiteY4" fmla="*/ 0 h 2680006"/>
                <a:gd name="connsiteX5" fmla="*/ 2667340 w 3040939"/>
                <a:gd name="connsiteY5" fmla="*/ 0 h 2680006"/>
                <a:gd name="connsiteX6" fmla="*/ 3040939 w 3040939"/>
                <a:gd name="connsiteY6" fmla="*/ 373599 h 2680006"/>
                <a:gd name="connsiteX7" fmla="*/ 3040939 w 3040939"/>
                <a:gd name="connsiteY7" fmla="*/ 1307571 h 2680006"/>
                <a:gd name="connsiteX8" fmla="*/ 3040939 w 3040939"/>
                <a:gd name="connsiteY8" fmla="*/ 1307571 h 2680006"/>
                <a:gd name="connsiteX9" fmla="*/ 3040939 w 3040939"/>
                <a:gd name="connsiteY9" fmla="*/ 1867959 h 2680006"/>
                <a:gd name="connsiteX10" fmla="*/ 3040939 w 3040939"/>
                <a:gd name="connsiteY10" fmla="*/ 1867952 h 2680006"/>
                <a:gd name="connsiteX11" fmla="*/ 2667340 w 3040939"/>
                <a:gd name="connsiteY11" fmla="*/ 2241551 h 2680006"/>
                <a:gd name="connsiteX12" fmla="*/ 2031989 w 3040939"/>
                <a:gd name="connsiteY12" fmla="*/ 2241551 h 2680006"/>
                <a:gd name="connsiteX13" fmla="*/ 2179420 w 3040939"/>
                <a:gd name="connsiteY13" fmla="*/ 2680006 h 2680006"/>
                <a:gd name="connsiteX14" fmla="*/ 1438808 w 3040939"/>
                <a:gd name="connsiteY14" fmla="*/ 2285513 h 2680006"/>
                <a:gd name="connsiteX15" fmla="*/ 373599 w 3040939"/>
                <a:gd name="connsiteY15" fmla="*/ 2241551 h 2680006"/>
                <a:gd name="connsiteX16" fmla="*/ 0 w 3040939"/>
                <a:gd name="connsiteY16" fmla="*/ 1867952 h 2680006"/>
                <a:gd name="connsiteX17" fmla="*/ 0 w 3040939"/>
                <a:gd name="connsiteY17" fmla="*/ 1867959 h 2680006"/>
                <a:gd name="connsiteX18" fmla="*/ 0 w 3040939"/>
                <a:gd name="connsiteY18" fmla="*/ 1307571 h 2680006"/>
                <a:gd name="connsiteX19" fmla="*/ 0 w 3040939"/>
                <a:gd name="connsiteY19" fmla="*/ 1307571 h 2680006"/>
                <a:gd name="connsiteX20" fmla="*/ 0 w 3040939"/>
                <a:gd name="connsiteY20" fmla="*/ 373599 h 2680006"/>
                <a:gd name="connsiteX0" fmla="*/ 0 w 3040939"/>
                <a:gd name="connsiteY0" fmla="*/ 373599 h 2680006"/>
                <a:gd name="connsiteX1" fmla="*/ 373599 w 3040939"/>
                <a:gd name="connsiteY1" fmla="*/ 0 h 2680006"/>
                <a:gd name="connsiteX2" fmla="*/ 506823 w 3040939"/>
                <a:gd name="connsiteY2" fmla="*/ 0 h 2680006"/>
                <a:gd name="connsiteX3" fmla="*/ 506823 w 3040939"/>
                <a:gd name="connsiteY3" fmla="*/ 0 h 2680006"/>
                <a:gd name="connsiteX4" fmla="*/ 1267058 w 3040939"/>
                <a:gd name="connsiteY4" fmla="*/ 0 h 2680006"/>
                <a:gd name="connsiteX5" fmla="*/ 2667340 w 3040939"/>
                <a:gd name="connsiteY5" fmla="*/ 0 h 2680006"/>
                <a:gd name="connsiteX6" fmla="*/ 3040939 w 3040939"/>
                <a:gd name="connsiteY6" fmla="*/ 373599 h 2680006"/>
                <a:gd name="connsiteX7" fmla="*/ 3040939 w 3040939"/>
                <a:gd name="connsiteY7" fmla="*/ 1307571 h 2680006"/>
                <a:gd name="connsiteX8" fmla="*/ 3040939 w 3040939"/>
                <a:gd name="connsiteY8" fmla="*/ 1307571 h 2680006"/>
                <a:gd name="connsiteX9" fmla="*/ 3040939 w 3040939"/>
                <a:gd name="connsiteY9" fmla="*/ 1867959 h 2680006"/>
                <a:gd name="connsiteX10" fmla="*/ 3040939 w 3040939"/>
                <a:gd name="connsiteY10" fmla="*/ 1867952 h 2680006"/>
                <a:gd name="connsiteX11" fmla="*/ 2667340 w 3040939"/>
                <a:gd name="connsiteY11" fmla="*/ 2241551 h 2680006"/>
                <a:gd name="connsiteX12" fmla="*/ 2031989 w 3040939"/>
                <a:gd name="connsiteY12" fmla="*/ 2241551 h 2680006"/>
                <a:gd name="connsiteX13" fmla="*/ 2179420 w 3040939"/>
                <a:gd name="connsiteY13" fmla="*/ 2680006 h 2680006"/>
                <a:gd name="connsiteX14" fmla="*/ 1456393 w 3040939"/>
                <a:gd name="connsiteY14" fmla="*/ 2259136 h 2680006"/>
                <a:gd name="connsiteX15" fmla="*/ 373599 w 3040939"/>
                <a:gd name="connsiteY15" fmla="*/ 2241551 h 2680006"/>
                <a:gd name="connsiteX16" fmla="*/ 0 w 3040939"/>
                <a:gd name="connsiteY16" fmla="*/ 1867952 h 2680006"/>
                <a:gd name="connsiteX17" fmla="*/ 0 w 3040939"/>
                <a:gd name="connsiteY17" fmla="*/ 1867959 h 2680006"/>
                <a:gd name="connsiteX18" fmla="*/ 0 w 3040939"/>
                <a:gd name="connsiteY18" fmla="*/ 1307571 h 2680006"/>
                <a:gd name="connsiteX19" fmla="*/ 0 w 3040939"/>
                <a:gd name="connsiteY19" fmla="*/ 1307571 h 2680006"/>
                <a:gd name="connsiteX20" fmla="*/ 0 w 3040939"/>
                <a:gd name="connsiteY20" fmla="*/ 373599 h 2680006"/>
                <a:gd name="connsiteX0" fmla="*/ 0 w 3040939"/>
                <a:gd name="connsiteY0" fmla="*/ 373599 h 2680006"/>
                <a:gd name="connsiteX1" fmla="*/ 373599 w 3040939"/>
                <a:gd name="connsiteY1" fmla="*/ 0 h 2680006"/>
                <a:gd name="connsiteX2" fmla="*/ 506823 w 3040939"/>
                <a:gd name="connsiteY2" fmla="*/ 0 h 2680006"/>
                <a:gd name="connsiteX3" fmla="*/ 506823 w 3040939"/>
                <a:gd name="connsiteY3" fmla="*/ 0 h 2680006"/>
                <a:gd name="connsiteX4" fmla="*/ 1267058 w 3040939"/>
                <a:gd name="connsiteY4" fmla="*/ 0 h 2680006"/>
                <a:gd name="connsiteX5" fmla="*/ 2667340 w 3040939"/>
                <a:gd name="connsiteY5" fmla="*/ 0 h 2680006"/>
                <a:gd name="connsiteX6" fmla="*/ 3040939 w 3040939"/>
                <a:gd name="connsiteY6" fmla="*/ 373599 h 2680006"/>
                <a:gd name="connsiteX7" fmla="*/ 3040939 w 3040939"/>
                <a:gd name="connsiteY7" fmla="*/ 1307571 h 2680006"/>
                <a:gd name="connsiteX8" fmla="*/ 3040939 w 3040939"/>
                <a:gd name="connsiteY8" fmla="*/ 1307571 h 2680006"/>
                <a:gd name="connsiteX9" fmla="*/ 3040939 w 3040939"/>
                <a:gd name="connsiteY9" fmla="*/ 1867959 h 2680006"/>
                <a:gd name="connsiteX10" fmla="*/ 3040939 w 3040939"/>
                <a:gd name="connsiteY10" fmla="*/ 1867952 h 2680006"/>
                <a:gd name="connsiteX11" fmla="*/ 2667340 w 3040939"/>
                <a:gd name="connsiteY11" fmla="*/ 2241551 h 2680006"/>
                <a:gd name="connsiteX12" fmla="*/ 2190250 w 3040939"/>
                <a:gd name="connsiteY12" fmla="*/ 2250343 h 2680006"/>
                <a:gd name="connsiteX13" fmla="*/ 2179420 w 3040939"/>
                <a:gd name="connsiteY13" fmla="*/ 2680006 h 2680006"/>
                <a:gd name="connsiteX14" fmla="*/ 1456393 w 3040939"/>
                <a:gd name="connsiteY14" fmla="*/ 2259136 h 2680006"/>
                <a:gd name="connsiteX15" fmla="*/ 373599 w 3040939"/>
                <a:gd name="connsiteY15" fmla="*/ 2241551 h 2680006"/>
                <a:gd name="connsiteX16" fmla="*/ 0 w 3040939"/>
                <a:gd name="connsiteY16" fmla="*/ 1867952 h 2680006"/>
                <a:gd name="connsiteX17" fmla="*/ 0 w 3040939"/>
                <a:gd name="connsiteY17" fmla="*/ 1867959 h 2680006"/>
                <a:gd name="connsiteX18" fmla="*/ 0 w 3040939"/>
                <a:gd name="connsiteY18" fmla="*/ 1307571 h 2680006"/>
                <a:gd name="connsiteX19" fmla="*/ 0 w 3040939"/>
                <a:gd name="connsiteY19" fmla="*/ 1307571 h 2680006"/>
                <a:gd name="connsiteX20" fmla="*/ 0 w 3040939"/>
                <a:gd name="connsiteY20" fmla="*/ 373599 h 2680006"/>
                <a:gd name="connsiteX0" fmla="*/ 0 w 3040939"/>
                <a:gd name="connsiteY0" fmla="*/ 373599 h 2680006"/>
                <a:gd name="connsiteX1" fmla="*/ 373599 w 3040939"/>
                <a:gd name="connsiteY1" fmla="*/ 0 h 2680006"/>
                <a:gd name="connsiteX2" fmla="*/ 506823 w 3040939"/>
                <a:gd name="connsiteY2" fmla="*/ 0 h 2680006"/>
                <a:gd name="connsiteX3" fmla="*/ 506823 w 3040939"/>
                <a:gd name="connsiteY3" fmla="*/ 0 h 2680006"/>
                <a:gd name="connsiteX4" fmla="*/ 1267058 w 3040939"/>
                <a:gd name="connsiteY4" fmla="*/ 0 h 2680006"/>
                <a:gd name="connsiteX5" fmla="*/ 2667340 w 3040939"/>
                <a:gd name="connsiteY5" fmla="*/ 0 h 2680006"/>
                <a:gd name="connsiteX6" fmla="*/ 3040939 w 3040939"/>
                <a:gd name="connsiteY6" fmla="*/ 373599 h 2680006"/>
                <a:gd name="connsiteX7" fmla="*/ 3040939 w 3040939"/>
                <a:gd name="connsiteY7" fmla="*/ 1307571 h 2680006"/>
                <a:gd name="connsiteX8" fmla="*/ 3040939 w 3040939"/>
                <a:gd name="connsiteY8" fmla="*/ 1307571 h 2680006"/>
                <a:gd name="connsiteX9" fmla="*/ 3040939 w 3040939"/>
                <a:gd name="connsiteY9" fmla="*/ 1867959 h 2680006"/>
                <a:gd name="connsiteX10" fmla="*/ 3040939 w 3040939"/>
                <a:gd name="connsiteY10" fmla="*/ 1867952 h 2680006"/>
                <a:gd name="connsiteX11" fmla="*/ 2667340 w 3040939"/>
                <a:gd name="connsiteY11" fmla="*/ 2241551 h 2680006"/>
                <a:gd name="connsiteX12" fmla="*/ 2190250 w 3040939"/>
                <a:gd name="connsiteY12" fmla="*/ 2250343 h 2680006"/>
                <a:gd name="connsiteX13" fmla="*/ 2179420 w 3040939"/>
                <a:gd name="connsiteY13" fmla="*/ 2680006 h 2680006"/>
                <a:gd name="connsiteX14" fmla="*/ 1772916 w 3040939"/>
                <a:gd name="connsiteY14" fmla="*/ 2276721 h 2680006"/>
                <a:gd name="connsiteX15" fmla="*/ 373599 w 3040939"/>
                <a:gd name="connsiteY15" fmla="*/ 2241551 h 2680006"/>
                <a:gd name="connsiteX16" fmla="*/ 0 w 3040939"/>
                <a:gd name="connsiteY16" fmla="*/ 1867952 h 2680006"/>
                <a:gd name="connsiteX17" fmla="*/ 0 w 3040939"/>
                <a:gd name="connsiteY17" fmla="*/ 1867959 h 2680006"/>
                <a:gd name="connsiteX18" fmla="*/ 0 w 3040939"/>
                <a:gd name="connsiteY18" fmla="*/ 1307571 h 2680006"/>
                <a:gd name="connsiteX19" fmla="*/ 0 w 3040939"/>
                <a:gd name="connsiteY19" fmla="*/ 1307571 h 2680006"/>
                <a:gd name="connsiteX20" fmla="*/ 0 w 3040939"/>
                <a:gd name="connsiteY20" fmla="*/ 373599 h 2680006"/>
                <a:gd name="connsiteX0" fmla="*/ 0 w 3040939"/>
                <a:gd name="connsiteY0" fmla="*/ 373599 h 2680006"/>
                <a:gd name="connsiteX1" fmla="*/ 373599 w 3040939"/>
                <a:gd name="connsiteY1" fmla="*/ 0 h 2680006"/>
                <a:gd name="connsiteX2" fmla="*/ 506823 w 3040939"/>
                <a:gd name="connsiteY2" fmla="*/ 0 h 2680006"/>
                <a:gd name="connsiteX3" fmla="*/ 506823 w 3040939"/>
                <a:gd name="connsiteY3" fmla="*/ 0 h 2680006"/>
                <a:gd name="connsiteX4" fmla="*/ 1267058 w 3040939"/>
                <a:gd name="connsiteY4" fmla="*/ 0 h 2680006"/>
                <a:gd name="connsiteX5" fmla="*/ 2667340 w 3040939"/>
                <a:gd name="connsiteY5" fmla="*/ 0 h 2680006"/>
                <a:gd name="connsiteX6" fmla="*/ 3040939 w 3040939"/>
                <a:gd name="connsiteY6" fmla="*/ 373599 h 2680006"/>
                <a:gd name="connsiteX7" fmla="*/ 3040939 w 3040939"/>
                <a:gd name="connsiteY7" fmla="*/ 1307571 h 2680006"/>
                <a:gd name="connsiteX8" fmla="*/ 3040939 w 3040939"/>
                <a:gd name="connsiteY8" fmla="*/ 1307571 h 2680006"/>
                <a:gd name="connsiteX9" fmla="*/ 3040939 w 3040939"/>
                <a:gd name="connsiteY9" fmla="*/ 1867959 h 2680006"/>
                <a:gd name="connsiteX10" fmla="*/ 3040939 w 3040939"/>
                <a:gd name="connsiteY10" fmla="*/ 1867952 h 2680006"/>
                <a:gd name="connsiteX11" fmla="*/ 2667340 w 3040939"/>
                <a:gd name="connsiteY11" fmla="*/ 2241551 h 2680006"/>
                <a:gd name="connsiteX12" fmla="*/ 2190250 w 3040939"/>
                <a:gd name="connsiteY12" fmla="*/ 2250343 h 2680006"/>
                <a:gd name="connsiteX13" fmla="*/ 2179420 w 3040939"/>
                <a:gd name="connsiteY13" fmla="*/ 2680006 h 2680006"/>
                <a:gd name="connsiteX14" fmla="*/ 1781709 w 3040939"/>
                <a:gd name="connsiteY14" fmla="*/ 2250344 h 2680006"/>
                <a:gd name="connsiteX15" fmla="*/ 373599 w 3040939"/>
                <a:gd name="connsiteY15" fmla="*/ 2241551 h 2680006"/>
                <a:gd name="connsiteX16" fmla="*/ 0 w 3040939"/>
                <a:gd name="connsiteY16" fmla="*/ 1867952 h 2680006"/>
                <a:gd name="connsiteX17" fmla="*/ 0 w 3040939"/>
                <a:gd name="connsiteY17" fmla="*/ 1867959 h 2680006"/>
                <a:gd name="connsiteX18" fmla="*/ 0 w 3040939"/>
                <a:gd name="connsiteY18" fmla="*/ 1307571 h 2680006"/>
                <a:gd name="connsiteX19" fmla="*/ 0 w 3040939"/>
                <a:gd name="connsiteY19" fmla="*/ 1307571 h 2680006"/>
                <a:gd name="connsiteX20" fmla="*/ 0 w 3040939"/>
                <a:gd name="connsiteY20" fmla="*/ 373599 h 268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0939" h="2680006">
                  <a:moveTo>
                    <a:pt x="0" y="373599"/>
                  </a:moveTo>
                  <a:cubicBezTo>
                    <a:pt x="0" y="167266"/>
                    <a:pt x="167266" y="0"/>
                    <a:pt x="373599" y="0"/>
                  </a:cubicBezTo>
                  <a:lnTo>
                    <a:pt x="506823" y="0"/>
                  </a:lnTo>
                  <a:lnTo>
                    <a:pt x="506823" y="0"/>
                  </a:lnTo>
                  <a:lnTo>
                    <a:pt x="1267058" y="0"/>
                  </a:lnTo>
                  <a:lnTo>
                    <a:pt x="2667340" y="0"/>
                  </a:lnTo>
                  <a:cubicBezTo>
                    <a:pt x="2873673" y="0"/>
                    <a:pt x="3040939" y="167266"/>
                    <a:pt x="3040939" y="373599"/>
                  </a:cubicBezTo>
                  <a:lnTo>
                    <a:pt x="3040939" y="1307571"/>
                  </a:lnTo>
                  <a:lnTo>
                    <a:pt x="3040939" y="1307571"/>
                  </a:lnTo>
                  <a:lnTo>
                    <a:pt x="3040939" y="1867959"/>
                  </a:lnTo>
                  <a:lnTo>
                    <a:pt x="3040939" y="1867952"/>
                  </a:lnTo>
                  <a:cubicBezTo>
                    <a:pt x="3040939" y="2074285"/>
                    <a:pt x="2873673" y="2241551"/>
                    <a:pt x="2667340" y="2241551"/>
                  </a:cubicBezTo>
                  <a:lnTo>
                    <a:pt x="2190250" y="2250343"/>
                  </a:lnTo>
                  <a:lnTo>
                    <a:pt x="2179420" y="2680006"/>
                  </a:lnTo>
                  <a:lnTo>
                    <a:pt x="1781709" y="2250344"/>
                  </a:lnTo>
                  <a:lnTo>
                    <a:pt x="373599" y="2241551"/>
                  </a:lnTo>
                  <a:cubicBezTo>
                    <a:pt x="167266" y="2241551"/>
                    <a:pt x="0" y="2074285"/>
                    <a:pt x="0" y="1867952"/>
                  </a:cubicBezTo>
                  <a:lnTo>
                    <a:pt x="0" y="1867959"/>
                  </a:lnTo>
                  <a:lnTo>
                    <a:pt x="0" y="1307571"/>
                  </a:lnTo>
                  <a:lnTo>
                    <a:pt x="0" y="1307571"/>
                  </a:lnTo>
                  <a:lnTo>
                    <a:pt x="0" y="373599"/>
                  </a:lnTo>
                  <a:close/>
                </a:path>
              </a:pathLst>
            </a:cu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latin typeface="Arial" panose="020B0604020202020204" pitchFamily="34" charset="0"/>
              </a:endParaRPr>
            </a:p>
          </p:txBody>
        </p:sp>
        <p:sp>
          <p:nvSpPr>
            <p:cNvPr id="9" name="TextBox 8">
              <a:extLst>
                <a:ext uri="{FF2B5EF4-FFF2-40B4-BE49-F238E27FC236}">
                  <a16:creationId xmlns:a16="http://schemas.microsoft.com/office/drawing/2014/main" id="{73CDB4FF-BE5E-4DAA-B443-4A32F9399ACF}"/>
                </a:ext>
              </a:extLst>
            </p:cNvPr>
            <p:cNvSpPr txBox="1"/>
            <p:nvPr/>
          </p:nvSpPr>
          <p:spPr>
            <a:xfrm>
              <a:off x="3924911" y="2201096"/>
              <a:ext cx="1594144" cy="1862048"/>
            </a:xfrm>
            <a:prstGeom prst="rect">
              <a:avLst/>
            </a:prstGeom>
            <a:noFill/>
            <a:effectLst>
              <a:outerShdw blurRad="143123" dist="62408" dir="2460000" algn="ctr" rotWithShape="0">
                <a:srgbClr val="000000">
                  <a:alpha val="93000"/>
                </a:srgbClr>
              </a:outerShdw>
            </a:effectLst>
          </p:spPr>
          <p:txBody>
            <a:bodyPr wrap="square" rtlCol="0">
              <a:spAutoFit/>
            </a:bodyPr>
            <a:lstStyle/>
            <a:p>
              <a:r>
                <a:rPr lang="en-US" sz="11500" b="1" dirty="0">
                  <a:solidFill>
                    <a:schemeClr val="bg1"/>
                  </a:solidFill>
                  <a:latin typeface="Arial" panose="020B0604020202020204" pitchFamily="34" charset="0"/>
                  <a:cs typeface="Arial" panose="020B0604020202020204" pitchFamily="34" charset="0"/>
                </a:rPr>
                <a:t>Q</a:t>
              </a:r>
            </a:p>
          </p:txBody>
        </p:sp>
        <p:sp>
          <p:nvSpPr>
            <p:cNvPr id="10" name="TextBox 9">
              <a:extLst>
                <a:ext uri="{FF2B5EF4-FFF2-40B4-BE49-F238E27FC236}">
                  <a16:creationId xmlns:a16="http://schemas.microsoft.com/office/drawing/2014/main" id="{616169DD-3862-AC91-3790-91E06E805E3C}"/>
                </a:ext>
              </a:extLst>
            </p:cNvPr>
            <p:cNvSpPr txBox="1"/>
            <p:nvPr/>
          </p:nvSpPr>
          <p:spPr>
            <a:xfrm>
              <a:off x="6413134" y="2702396"/>
              <a:ext cx="1594144" cy="1862048"/>
            </a:xfrm>
            <a:prstGeom prst="rect">
              <a:avLst/>
            </a:prstGeom>
            <a:noFill/>
            <a:effectLst>
              <a:outerShdw blurRad="143123" dist="62408" dir="2460000" algn="ctr" rotWithShape="0">
                <a:srgbClr val="000000">
                  <a:alpha val="93000"/>
                </a:srgbClr>
              </a:outerShdw>
            </a:effectLst>
          </p:spPr>
          <p:txBody>
            <a:bodyPr wrap="square" rtlCol="0">
              <a:spAutoFit/>
            </a:bodyPr>
            <a:lstStyle/>
            <a:p>
              <a:r>
                <a:rPr lang="en-US" sz="11500" b="1" dirty="0">
                  <a:solidFill>
                    <a:schemeClr val="bg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95462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with Three Eve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C543559-D2F4-2E41-BE3D-AB2357A17350}"/>
              </a:ext>
            </a:extLst>
          </p:cNvPr>
          <p:cNvSpPr>
            <a:spLocks noGrp="1"/>
          </p:cNvSpPr>
          <p:nvPr>
            <p:ph type="body" sz="quarter" idx="20" hasCustomPrompt="1"/>
          </p:nvPr>
        </p:nvSpPr>
        <p:spPr>
          <a:xfrm>
            <a:off x="1298160" y="1739153"/>
            <a:ext cx="2191850"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0" name="Arrow: Right 9">
            <a:extLst>
              <a:ext uri="{FF2B5EF4-FFF2-40B4-BE49-F238E27FC236}">
                <a16:creationId xmlns:a16="http://schemas.microsoft.com/office/drawing/2014/main" id="{7B56574F-FDF3-862B-E337-DC950250B167}"/>
              </a:ext>
            </a:extLst>
          </p:cNvPr>
          <p:cNvSpPr/>
          <p:nvPr userDrawn="1"/>
        </p:nvSpPr>
        <p:spPr>
          <a:xfrm>
            <a:off x="546846" y="2420471"/>
            <a:ext cx="11291367" cy="411495"/>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9">
            <a:extLst>
              <a:ext uri="{FF2B5EF4-FFF2-40B4-BE49-F238E27FC236}">
                <a16:creationId xmlns:a16="http://schemas.microsoft.com/office/drawing/2014/main" id="{CBAB34E3-B50C-4A8A-D8FD-9F553C78A65E}"/>
              </a:ext>
            </a:extLst>
          </p:cNvPr>
          <p:cNvSpPr>
            <a:spLocks noGrp="1"/>
          </p:cNvSpPr>
          <p:nvPr>
            <p:ph type="body" sz="quarter" idx="13" hasCustomPrompt="1"/>
          </p:nvPr>
        </p:nvSpPr>
        <p:spPr>
          <a:xfrm>
            <a:off x="838197" y="2223246"/>
            <a:ext cx="3113316"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7" name="Text Placeholder 39">
            <a:extLst>
              <a:ext uri="{FF2B5EF4-FFF2-40B4-BE49-F238E27FC236}">
                <a16:creationId xmlns:a16="http://schemas.microsoft.com/office/drawing/2014/main" id="{9ADF0A0F-B222-3C4C-03AC-052594FAD22D}"/>
              </a:ext>
            </a:extLst>
          </p:cNvPr>
          <p:cNvSpPr>
            <a:spLocks noGrp="1"/>
          </p:cNvSpPr>
          <p:nvPr>
            <p:ph type="body" sz="quarter" idx="14" hasCustomPrompt="1"/>
          </p:nvPr>
        </p:nvSpPr>
        <p:spPr>
          <a:xfrm>
            <a:off x="4539342" y="2223246"/>
            <a:ext cx="3113316"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8" name="Text Placeholder 39">
            <a:extLst>
              <a:ext uri="{FF2B5EF4-FFF2-40B4-BE49-F238E27FC236}">
                <a16:creationId xmlns:a16="http://schemas.microsoft.com/office/drawing/2014/main" id="{BE2F8093-0C49-F735-FC78-A4FA8E7697C8}"/>
              </a:ext>
            </a:extLst>
          </p:cNvPr>
          <p:cNvSpPr>
            <a:spLocks noGrp="1"/>
          </p:cNvSpPr>
          <p:nvPr>
            <p:ph type="body" sz="quarter" idx="15" hasCustomPrompt="1"/>
          </p:nvPr>
        </p:nvSpPr>
        <p:spPr>
          <a:xfrm>
            <a:off x="8240487" y="2223246"/>
            <a:ext cx="3113316"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17" name="Text Placeholder 15">
            <a:extLst>
              <a:ext uri="{FF2B5EF4-FFF2-40B4-BE49-F238E27FC236}">
                <a16:creationId xmlns:a16="http://schemas.microsoft.com/office/drawing/2014/main" id="{FCAAA913-B0D3-1159-26DC-BD1AC880858F}"/>
              </a:ext>
            </a:extLst>
          </p:cNvPr>
          <p:cNvSpPr>
            <a:spLocks noGrp="1"/>
          </p:cNvSpPr>
          <p:nvPr>
            <p:ph type="body" sz="quarter" idx="21" hasCustomPrompt="1"/>
          </p:nvPr>
        </p:nvSpPr>
        <p:spPr>
          <a:xfrm>
            <a:off x="5000133" y="1739153"/>
            <a:ext cx="2191850"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8" name="Text Placeholder 15">
            <a:extLst>
              <a:ext uri="{FF2B5EF4-FFF2-40B4-BE49-F238E27FC236}">
                <a16:creationId xmlns:a16="http://schemas.microsoft.com/office/drawing/2014/main" id="{4B738FFF-3BF7-FEB2-6908-2F74A3F09B5D}"/>
              </a:ext>
            </a:extLst>
          </p:cNvPr>
          <p:cNvSpPr>
            <a:spLocks noGrp="1"/>
          </p:cNvSpPr>
          <p:nvPr>
            <p:ph type="body" sz="quarter" idx="22" hasCustomPrompt="1"/>
          </p:nvPr>
        </p:nvSpPr>
        <p:spPr>
          <a:xfrm>
            <a:off x="8702105" y="1739153"/>
            <a:ext cx="2191850"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21" name="Text Placeholder 20">
            <a:extLst>
              <a:ext uri="{FF2B5EF4-FFF2-40B4-BE49-F238E27FC236}">
                <a16:creationId xmlns:a16="http://schemas.microsoft.com/office/drawing/2014/main" id="{36D44381-7C55-EC04-42CB-5DCFD7175157}"/>
              </a:ext>
            </a:extLst>
          </p:cNvPr>
          <p:cNvSpPr>
            <a:spLocks noGrp="1"/>
          </p:cNvSpPr>
          <p:nvPr>
            <p:ph type="body" sz="quarter" idx="24" hasCustomPrompt="1"/>
          </p:nvPr>
        </p:nvSpPr>
        <p:spPr>
          <a:xfrm>
            <a:off x="837427" y="3189288"/>
            <a:ext cx="3113316"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2" name="Text Placeholder 20">
            <a:extLst>
              <a:ext uri="{FF2B5EF4-FFF2-40B4-BE49-F238E27FC236}">
                <a16:creationId xmlns:a16="http://schemas.microsoft.com/office/drawing/2014/main" id="{F4947801-C974-B120-3689-E2105DFA9773}"/>
              </a:ext>
            </a:extLst>
          </p:cNvPr>
          <p:cNvSpPr>
            <a:spLocks noGrp="1"/>
          </p:cNvSpPr>
          <p:nvPr>
            <p:ph type="body" sz="quarter" idx="25" hasCustomPrompt="1"/>
          </p:nvPr>
        </p:nvSpPr>
        <p:spPr>
          <a:xfrm>
            <a:off x="4539342" y="3177198"/>
            <a:ext cx="3113316"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3" name="Text Placeholder 20">
            <a:extLst>
              <a:ext uri="{FF2B5EF4-FFF2-40B4-BE49-F238E27FC236}">
                <a16:creationId xmlns:a16="http://schemas.microsoft.com/office/drawing/2014/main" id="{1CD30628-72ED-27C5-0350-DF8771931F21}"/>
              </a:ext>
            </a:extLst>
          </p:cNvPr>
          <p:cNvSpPr>
            <a:spLocks noGrp="1"/>
          </p:cNvSpPr>
          <p:nvPr>
            <p:ph type="body" sz="quarter" idx="26" hasCustomPrompt="1"/>
          </p:nvPr>
        </p:nvSpPr>
        <p:spPr>
          <a:xfrm>
            <a:off x="8241257" y="3165108"/>
            <a:ext cx="3113316"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Tree>
    <p:extLst>
      <p:ext uri="{BB962C8B-B14F-4D97-AF65-F5344CB8AC3E}">
        <p14:creationId xmlns:p14="http://schemas.microsoft.com/office/powerpoint/2010/main" val="3000672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with Four Eve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C543559-D2F4-2E41-BE3D-AB2357A17350}"/>
              </a:ext>
            </a:extLst>
          </p:cNvPr>
          <p:cNvSpPr>
            <a:spLocks noGrp="1"/>
          </p:cNvSpPr>
          <p:nvPr>
            <p:ph type="body" sz="quarter" idx="20" hasCustomPrompt="1"/>
          </p:nvPr>
        </p:nvSpPr>
        <p:spPr>
          <a:xfrm>
            <a:off x="1178728" y="1739153"/>
            <a:ext cx="1620000"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0" name="Arrow: Right 9">
            <a:extLst>
              <a:ext uri="{FF2B5EF4-FFF2-40B4-BE49-F238E27FC236}">
                <a16:creationId xmlns:a16="http://schemas.microsoft.com/office/drawing/2014/main" id="{7B56574F-FDF3-862B-E337-DC950250B167}"/>
              </a:ext>
            </a:extLst>
          </p:cNvPr>
          <p:cNvSpPr/>
          <p:nvPr userDrawn="1"/>
        </p:nvSpPr>
        <p:spPr>
          <a:xfrm>
            <a:off x="546846" y="2420471"/>
            <a:ext cx="11291367" cy="411495"/>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9">
            <a:extLst>
              <a:ext uri="{FF2B5EF4-FFF2-40B4-BE49-F238E27FC236}">
                <a16:creationId xmlns:a16="http://schemas.microsoft.com/office/drawing/2014/main" id="{CBAB34E3-B50C-4A8A-D8FD-9F553C78A65E}"/>
              </a:ext>
            </a:extLst>
          </p:cNvPr>
          <p:cNvSpPr>
            <a:spLocks noGrp="1"/>
          </p:cNvSpPr>
          <p:nvPr>
            <p:ph type="body" sz="quarter" idx="13" hasCustomPrompt="1"/>
          </p:nvPr>
        </p:nvSpPr>
        <p:spPr>
          <a:xfrm>
            <a:off x="838200" y="2223246"/>
            <a:ext cx="230105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7" name="Text Placeholder 39">
            <a:extLst>
              <a:ext uri="{FF2B5EF4-FFF2-40B4-BE49-F238E27FC236}">
                <a16:creationId xmlns:a16="http://schemas.microsoft.com/office/drawing/2014/main" id="{9ADF0A0F-B222-3C4C-03AC-052594FAD22D}"/>
              </a:ext>
            </a:extLst>
          </p:cNvPr>
          <p:cNvSpPr>
            <a:spLocks noGrp="1"/>
          </p:cNvSpPr>
          <p:nvPr>
            <p:ph type="body" sz="quarter" idx="14" hasCustomPrompt="1"/>
          </p:nvPr>
        </p:nvSpPr>
        <p:spPr>
          <a:xfrm>
            <a:off x="3576381" y="2223246"/>
            <a:ext cx="230105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8" name="Text Placeholder 39">
            <a:extLst>
              <a:ext uri="{FF2B5EF4-FFF2-40B4-BE49-F238E27FC236}">
                <a16:creationId xmlns:a16="http://schemas.microsoft.com/office/drawing/2014/main" id="{BE2F8093-0C49-F735-FC78-A4FA8E7697C8}"/>
              </a:ext>
            </a:extLst>
          </p:cNvPr>
          <p:cNvSpPr>
            <a:spLocks noGrp="1"/>
          </p:cNvSpPr>
          <p:nvPr>
            <p:ph type="body" sz="quarter" idx="15" hasCustomPrompt="1"/>
          </p:nvPr>
        </p:nvSpPr>
        <p:spPr>
          <a:xfrm>
            <a:off x="6314562" y="2223246"/>
            <a:ext cx="230105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9" name="Text Placeholder 39">
            <a:extLst>
              <a:ext uri="{FF2B5EF4-FFF2-40B4-BE49-F238E27FC236}">
                <a16:creationId xmlns:a16="http://schemas.microsoft.com/office/drawing/2014/main" id="{38919177-56C9-CA86-E1A9-6CFB32B17DA1}"/>
              </a:ext>
            </a:extLst>
          </p:cNvPr>
          <p:cNvSpPr>
            <a:spLocks noGrp="1"/>
          </p:cNvSpPr>
          <p:nvPr>
            <p:ph type="body" sz="quarter" idx="19" hasCustomPrompt="1"/>
          </p:nvPr>
        </p:nvSpPr>
        <p:spPr>
          <a:xfrm>
            <a:off x="9052743" y="2223246"/>
            <a:ext cx="230105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17" name="Text Placeholder 15">
            <a:extLst>
              <a:ext uri="{FF2B5EF4-FFF2-40B4-BE49-F238E27FC236}">
                <a16:creationId xmlns:a16="http://schemas.microsoft.com/office/drawing/2014/main" id="{FCAAA913-B0D3-1159-26DC-BD1AC880858F}"/>
              </a:ext>
            </a:extLst>
          </p:cNvPr>
          <p:cNvSpPr>
            <a:spLocks noGrp="1"/>
          </p:cNvSpPr>
          <p:nvPr>
            <p:ph type="body" sz="quarter" idx="21" hasCustomPrompt="1"/>
          </p:nvPr>
        </p:nvSpPr>
        <p:spPr>
          <a:xfrm>
            <a:off x="3914400" y="1739153"/>
            <a:ext cx="1620000"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8" name="Text Placeholder 15">
            <a:extLst>
              <a:ext uri="{FF2B5EF4-FFF2-40B4-BE49-F238E27FC236}">
                <a16:creationId xmlns:a16="http://schemas.microsoft.com/office/drawing/2014/main" id="{4B738FFF-3BF7-FEB2-6908-2F74A3F09B5D}"/>
              </a:ext>
            </a:extLst>
          </p:cNvPr>
          <p:cNvSpPr>
            <a:spLocks noGrp="1"/>
          </p:cNvSpPr>
          <p:nvPr>
            <p:ph type="body" sz="quarter" idx="22" hasCustomPrompt="1"/>
          </p:nvPr>
        </p:nvSpPr>
        <p:spPr>
          <a:xfrm>
            <a:off x="6650072" y="1739153"/>
            <a:ext cx="1620000"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9" name="Text Placeholder 15">
            <a:extLst>
              <a:ext uri="{FF2B5EF4-FFF2-40B4-BE49-F238E27FC236}">
                <a16:creationId xmlns:a16="http://schemas.microsoft.com/office/drawing/2014/main" id="{8D71DA23-FEC3-9A86-1332-785DE17F99AB}"/>
              </a:ext>
            </a:extLst>
          </p:cNvPr>
          <p:cNvSpPr>
            <a:spLocks noGrp="1"/>
          </p:cNvSpPr>
          <p:nvPr>
            <p:ph type="body" sz="quarter" idx="23" hasCustomPrompt="1"/>
          </p:nvPr>
        </p:nvSpPr>
        <p:spPr>
          <a:xfrm>
            <a:off x="9393272" y="1739153"/>
            <a:ext cx="1620000"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21" name="Text Placeholder 20">
            <a:extLst>
              <a:ext uri="{FF2B5EF4-FFF2-40B4-BE49-F238E27FC236}">
                <a16:creationId xmlns:a16="http://schemas.microsoft.com/office/drawing/2014/main" id="{36D44381-7C55-EC04-42CB-5DCFD7175157}"/>
              </a:ext>
            </a:extLst>
          </p:cNvPr>
          <p:cNvSpPr>
            <a:spLocks noGrp="1"/>
          </p:cNvSpPr>
          <p:nvPr>
            <p:ph type="body" sz="quarter" idx="24" hasCustomPrompt="1"/>
          </p:nvPr>
        </p:nvSpPr>
        <p:spPr>
          <a:xfrm>
            <a:off x="837430" y="3189288"/>
            <a:ext cx="230105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2" name="Text Placeholder 20">
            <a:extLst>
              <a:ext uri="{FF2B5EF4-FFF2-40B4-BE49-F238E27FC236}">
                <a16:creationId xmlns:a16="http://schemas.microsoft.com/office/drawing/2014/main" id="{F4947801-C974-B120-3689-E2105DFA9773}"/>
              </a:ext>
            </a:extLst>
          </p:cNvPr>
          <p:cNvSpPr>
            <a:spLocks noGrp="1"/>
          </p:cNvSpPr>
          <p:nvPr>
            <p:ph type="body" sz="quarter" idx="25" hasCustomPrompt="1"/>
          </p:nvPr>
        </p:nvSpPr>
        <p:spPr>
          <a:xfrm>
            <a:off x="3576381" y="3177198"/>
            <a:ext cx="230105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3" name="Text Placeholder 20">
            <a:extLst>
              <a:ext uri="{FF2B5EF4-FFF2-40B4-BE49-F238E27FC236}">
                <a16:creationId xmlns:a16="http://schemas.microsoft.com/office/drawing/2014/main" id="{1CD30628-72ED-27C5-0350-DF8771931F21}"/>
              </a:ext>
            </a:extLst>
          </p:cNvPr>
          <p:cNvSpPr>
            <a:spLocks noGrp="1"/>
          </p:cNvSpPr>
          <p:nvPr>
            <p:ph type="body" sz="quarter" idx="26" hasCustomPrompt="1"/>
          </p:nvPr>
        </p:nvSpPr>
        <p:spPr>
          <a:xfrm>
            <a:off x="6315332" y="3165108"/>
            <a:ext cx="230105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4" name="Text Placeholder 20">
            <a:extLst>
              <a:ext uri="{FF2B5EF4-FFF2-40B4-BE49-F238E27FC236}">
                <a16:creationId xmlns:a16="http://schemas.microsoft.com/office/drawing/2014/main" id="{14EFE3FD-C036-DB23-9842-499A64370D1F}"/>
              </a:ext>
            </a:extLst>
          </p:cNvPr>
          <p:cNvSpPr>
            <a:spLocks noGrp="1"/>
          </p:cNvSpPr>
          <p:nvPr>
            <p:ph type="body" sz="quarter" idx="27" hasCustomPrompt="1"/>
          </p:nvPr>
        </p:nvSpPr>
        <p:spPr>
          <a:xfrm>
            <a:off x="9054283" y="3153018"/>
            <a:ext cx="230105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Tree>
    <p:extLst>
      <p:ext uri="{BB962C8B-B14F-4D97-AF65-F5344CB8AC3E}">
        <p14:creationId xmlns:p14="http://schemas.microsoft.com/office/powerpoint/2010/main" val="412575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CA4F-D18D-3642-AF84-C839782088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CE79DC60-5680-7DA9-6872-EDDF59967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090DA-2610-901A-B082-3BFEA99C03E6}"/>
              </a:ext>
            </a:extLst>
          </p:cNvPr>
          <p:cNvSpPr>
            <a:spLocks noGrp="1"/>
          </p:cNvSpPr>
          <p:nvPr>
            <p:ph type="dt" sz="half" idx="10"/>
          </p:nvPr>
        </p:nvSpPr>
        <p:spPr/>
        <p:txBody>
          <a:bodyPr/>
          <a:lstStyle/>
          <a:p>
            <a:r>
              <a:rPr lang="en-CA" dirty="0"/>
              <a:t>November 30, 2023</a:t>
            </a:r>
          </a:p>
        </p:txBody>
      </p:sp>
      <p:sp>
        <p:nvSpPr>
          <p:cNvPr id="6" name="Slide Number Placeholder 5">
            <a:extLst>
              <a:ext uri="{FF2B5EF4-FFF2-40B4-BE49-F238E27FC236}">
                <a16:creationId xmlns:a16="http://schemas.microsoft.com/office/drawing/2014/main" id="{75BFB0DC-BAC6-43E7-7CD7-E047BFF51C2E}"/>
              </a:ext>
            </a:extLst>
          </p:cNvPr>
          <p:cNvSpPr>
            <a:spLocks noGrp="1"/>
          </p:cNvSpPr>
          <p:nvPr>
            <p:ph type="sldNum" sz="quarter" idx="12"/>
          </p:nvPr>
        </p:nvSpPr>
        <p:spPr/>
        <p:txBody>
          <a:bodyPr/>
          <a:lstStyle/>
          <a:p>
            <a:fld id="{DD94CC85-C21C-4909-ABF8-7FE93C0F9AC1}" type="slidenum">
              <a:rPr lang="en-CA" smtClean="0"/>
              <a:t>‹#›</a:t>
            </a:fld>
            <a:endParaRPr lang="en-CA" dirty="0"/>
          </a:p>
        </p:txBody>
      </p:sp>
    </p:spTree>
    <p:extLst>
      <p:ext uri="{BB962C8B-B14F-4D97-AF65-F5344CB8AC3E}">
        <p14:creationId xmlns:p14="http://schemas.microsoft.com/office/powerpoint/2010/main" val="4001718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with Four Events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C543559-D2F4-2E41-BE3D-AB2357A17350}"/>
              </a:ext>
            </a:extLst>
          </p:cNvPr>
          <p:cNvSpPr>
            <a:spLocks noGrp="1"/>
          </p:cNvSpPr>
          <p:nvPr>
            <p:ph type="body" sz="quarter" idx="20" hasCustomPrompt="1"/>
          </p:nvPr>
        </p:nvSpPr>
        <p:spPr>
          <a:xfrm>
            <a:off x="1178728" y="1739153"/>
            <a:ext cx="1620000" cy="360000"/>
          </a:xfrm>
          <a:prstGeom prst="roundRect">
            <a:avLst/>
          </a:prstGeom>
          <a:solidFill>
            <a:schemeClr val="accent1"/>
          </a:solidFill>
        </p:spPr>
        <p:txBody>
          <a:bodyPr anchor="ctr" anchorCtr="0">
            <a:noAutofit/>
          </a:bodyPr>
          <a:lstStyle>
            <a:lvl1pPr marL="0" indent="0" algn="ctr">
              <a:buNone/>
              <a:defRPr sz="1200">
                <a:solidFill>
                  <a:schemeClr val="bg1"/>
                </a:solidFill>
              </a:defRPr>
            </a:lvl1pPr>
          </a:lstStyle>
          <a:p>
            <a:pPr lvl="0"/>
            <a:r>
              <a:rPr lang="en-US" dirty="0"/>
              <a:t>Click to add date</a:t>
            </a:r>
            <a:endParaRPr lang="en-CA" dirty="0"/>
          </a:p>
        </p:txBody>
      </p:sp>
      <p:sp>
        <p:nvSpPr>
          <p:cNvPr id="10" name="Arrow: Right 9">
            <a:extLst>
              <a:ext uri="{FF2B5EF4-FFF2-40B4-BE49-F238E27FC236}">
                <a16:creationId xmlns:a16="http://schemas.microsoft.com/office/drawing/2014/main" id="{7B56574F-FDF3-862B-E337-DC950250B167}"/>
              </a:ext>
            </a:extLst>
          </p:cNvPr>
          <p:cNvSpPr/>
          <p:nvPr userDrawn="1"/>
        </p:nvSpPr>
        <p:spPr>
          <a:xfrm>
            <a:off x="546846" y="2420471"/>
            <a:ext cx="11291367" cy="411495"/>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9">
            <a:extLst>
              <a:ext uri="{FF2B5EF4-FFF2-40B4-BE49-F238E27FC236}">
                <a16:creationId xmlns:a16="http://schemas.microsoft.com/office/drawing/2014/main" id="{CBAB34E3-B50C-4A8A-D8FD-9F553C78A65E}"/>
              </a:ext>
            </a:extLst>
          </p:cNvPr>
          <p:cNvSpPr>
            <a:spLocks noGrp="1"/>
          </p:cNvSpPr>
          <p:nvPr>
            <p:ph type="body" sz="quarter" idx="13" hasCustomPrompt="1"/>
          </p:nvPr>
        </p:nvSpPr>
        <p:spPr>
          <a:xfrm>
            <a:off x="838200" y="2223246"/>
            <a:ext cx="2301057" cy="792000"/>
          </a:xfrm>
          <a:prstGeom prst="roundRect">
            <a:avLst/>
          </a:prstGeom>
          <a:solidFill>
            <a:schemeClr val="bg1"/>
          </a:solidFill>
          <a:ln w="12700">
            <a:solidFill>
              <a:schemeClr val="bg1">
                <a:lumMod val="75000"/>
              </a:schemeClr>
            </a:solidFill>
          </a:ln>
        </p:spPr>
        <p:txBody>
          <a:bodyPr anchor="ctr" anchorCtr="0">
            <a:normAutofit/>
          </a:bodyPr>
          <a:lstStyle>
            <a:lvl1pPr marL="0" indent="0" algn="ctr">
              <a:buNone/>
              <a:defRPr sz="16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7" name="Text Placeholder 39">
            <a:extLst>
              <a:ext uri="{FF2B5EF4-FFF2-40B4-BE49-F238E27FC236}">
                <a16:creationId xmlns:a16="http://schemas.microsoft.com/office/drawing/2014/main" id="{9ADF0A0F-B222-3C4C-03AC-052594FAD22D}"/>
              </a:ext>
            </a:extLst>
          </p:cNvPr>
          <p:cNvSpPr>
            <a:spLocks noGrp="1"/>
          </p:cNvSpPr>
          <p:nvPr>
            <p:ph type="body" sz="quarter" idx="14" hasCustomPrompt="1"/>
          </p:nvPr>
        </p:nvSpPr>
        <p:spPr>
          <a:xfrm>
            <a:off x="3576381" y="2223246"/>
            <a:ext cx="2301057" cy="792000"/>
          </a:xfrm>
          <a:prstGeom prst="roundRect">
            <a:avLst/>
          </a:prstGeom>
          <a:solidFill>
            <a:schemeClr val="bg1"/>
          </a:solidFill>
          <a:ln w="12700">
            <a:solidFill>
              <a:schemeClr val="bg1">
                <a:lumMod val="75000"/>
              </a:schemeClr>
            </a:solidFill>
          </a:ln>
        </p:spPr>
        <p:txBody>
          <a:bodyPr anchor="ctr" anchorCtr="0">
            <a:normAutofit/>
          </a:bodyPr>
          <a:lstStyle>
            <a:lvl1pPr marL="0" indent="0" algn="ctr">
              <a:buNone/>
              <a:defRPr sz="16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8" name="Text Placeholder 39">
            <a:extLst>
              <a:ext uri="{FF2B5EF4-FFF2-40B4-BE49-F238E27FC236}">
                <a16:creationId xmlns:a16="http://schemas.microsoft.com/office/drawing/2014/main" id="{BE2F8093-0C49-F735-FC78-A4FA8E7697C8}"/>
              </a:ext>
            </a:extLst>
          </p:cNvPr>
          <p:cNvSpPr>
            <a:spLocks noGrp="1"/>
          </p:cNvSpPr>
          <p:nvPr>
            <p:ph type="body" sz="quarter" idx="15" hasCustomPrompt="1"/>
          </p:nvPr>
        </p:nvSpPr>
        <p:spPr>
          <a:xfrm>
            <a:off x="6314562" y="2223246"/>
            <a:ext cx="2301057" cy="792000"/>
          </a:xfrm>
          <a:prstGeom prst="roundRect">
            <a:avLst/>
          </a:prstGeom>
          <a:solidFill>
            <a:schemeClr val="bg1"/>
          </a:solidFill>
          <a:ln w="12700">
            <a:solidFill>
              <a:schemeClr val="bg1">
                <a:lumMod val="75000"/>
              </a:schemeClr>
            </a:solidFill>
          </a:ln>
        </p:spPr>
        <p:txBody>
          <a:bodyPr anchor="ctr" anchorCtr="0">
            <a:normAutofit/>
          </a:bodyPr>
          <a:lstStyle>
            <a:lvl1pPr marL="0" indent="0" algn="ctr">
              <a:buNone/>
              <a:defRPr sz="16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9" name="Text Placeholder 39">
            <a:extLst>
              <a:ext uri="{FF2B5EF4-FFF2-40B4-BE49-F238E27FC236}">
                <a16:creationId xmlns:a16="http://schemas.microsoft.com/office/drawing/2014/main" id="{38919177-56C9-CA86-E1A9-6CFB32B17DA1}"/>
              </a:ext>
            </a:extLst>
          </p:cNvPr>
          <p:cNvSpPr>
            <a:spLocks noGrp="1"/>
          </p:cNvSpPr>
          <p:nvPr>
            <p:ph type="body" sz="quarter" idx="19" hasCustomPrompt="1"/>
          </p:nvPr>
        </p:nvSpPr>
        <p:spPr>
          <a:xfrm>
            <a:off x="9052743" y="2223246"/>
            <a:ext cx="2301057" cy="792000"/>
          </a:xfrm>
          <a:prstGeom prst="roundRect">
            <a:avLst/>
          </a:prstGeom>
          <a:solidFill>
            <a:schemeClr val="bg1"/>
          </a:solidFill>
          <a:ln w="12700">
            <a:solidFill>
              <a:schemeClr val="bg1">
                <a:lumMod val="75000"/>
              </a:schemeClr>
            </a:solidFill>
          </a:ln>
        </p:spPr>
        <p:txBody>
          <a:bodyPr anchor="ctr" anchorCtr="0">
            <a:normAutofit/>
          </a:bodyPr>
          <a:lstStyle>
            <a:lvl1pPr marL="0" indent="0" algn="ctr">
              <a:buNone/>
              <a:defRPr sz="16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17" name="Text Placeholder 15">
            <a:extLst>
              <a:ext uri="{FF2B5EF4-FFF2-40B4-BE49-F238E27FC236}">
                <a16:creationId xmlns:a16="http://schemas.microsoft.com/office/drawing/2014/main" id="{FCAAA913-B0D3-1159-26DC-BD1AC880858F}"/>
              </a:ext>
            </a:extLst>
          </p:cNvPr>
          <p:cNvSpPr>
            <a:spLocks noGrp="1"/>
          </p:cNvSpPr>
          <p:nvPr>
            <p:ph type="body" sz="quarter" idx="21" hasCustomPrompt="1"/>
          </p:nvPr>
        </p:nvSpPr>
        <p:spPr>
          <a:xfrm>
            <a:off x="3914400" y="1739153"/>
            <a:ext cx="1620000" cy="360000"/>
          </a:xfrm>
          <a:prstGeom prst="roundRect">
            <a:avLst/>
          </a:prstGeom>
          <a:solidFill>
            <a:schemeClr val="accent1"/>
          </a:solidFill>
        </p:spPr>
        <p:txBody>
          <a:bodyPr anchor="ctr" anchorCtr="0">
            <a:noAutofit/>
          </a:bodyPr>
          <a:lstStyle>
            <a:lvl1pPr marL="0" indent="0" algn="ctr">
              <a:buNone/>
              <a:defRPr sz="1200">
                <a:solidFill>
                  <a:schemeClr val="bg1"/>
                </a:solidFill>
              </a:defRPr>
            </a:lvl1pPr>
          </a:lstStyle>
          <a:p>
            <a:pPr lvl="0"/>
            <a:r>
              <a:rPr lang="en-US" dirty="0"/>
              <a:t>Click to add date</a:t>
            </a:r>
            <a:endParaRPr lang="en-CA" dirty="0"/>
          </a:p>
        </p:txBody>
      </p:sp>
      <p:sp>
        <p:nvSpPr>
          <p:cNvPr id="18" name="Text Placeholder 15">
            <a:extLst>
              <a:ext uri="{FF2B5EF4-FFF2-40B4-BE49-F238E27FC236}">
                <a16:creationId xmlns:a16="http://schemas.microsoft.com/office/drawing/2014/main" id="{4B738FFF-3BF7-FEB2-6908-2F74A3F09B5D}"/>
              </a:ext>
            </a:extLst>
          </p:cNvPr>
          <p:cNvSpPr>
            <a:spLocks noGrp="1"/>
          </p:cNvSpPr>
          <p:nvPr>
            <p:ph type="body" sz="quarter" idx="22" hasCustomPrompt="1"/>
          </p:nvPr>
        </p:nvSpPr>
        <p:spPr>
          <a:xfrm>
            <a:off x="6650072" y="1739153"/>
            <a:ext cx="1620000" cy="360000"/>
          </a:xfrm>
          <a:prstGeom prst="roundRect">
            <a:avLst/>
          </a:prstGeom>
          <a:solidFill>
            <a:schemeClr val="accent1"/>
          </a:solidFill>
        </p:spPr>
        <p:txBody>
          <a:bodyPr anchor="ctr" anchorCtr="0">
            <a:noAutofit/>
          </a:bodyPr>
          <a:lstStyle>
            <a:lvl1pPr marL="0" indent="0" algn="ctr">
              <a:buNone/>
              <a:defRPr sz="1200">
                <a:solidFill>
                  <a:schemeClr val="bg1"/>
                </a:solidFill>
              </a:defRPr>
            </a:lvl1pPr>
          </a:lstStyle>
          <a:p>
            <a:pPr lvl="0"/>
            <a:r>
              <a:rPr lang="en-US" dirty="0"/>
              <a:t>Click to add date</a:t>
            </a:r>
            <a:endParaRPr lang="en-CA" dirty="0"/>
          </a:p>
        </p:txBody>
      </p:sp>
      <p:sp>
        <p:nvSpPr>
          <p:cNvPr id="19" name="Text Placeholder 15">
            <a:extLst>
              <a:ext uri="{FF2B5EF4-FFF2-40B4-BE49-F238E27FC236}">
                <a16:creationId xmlns:a16="http://schemas.microsoft.com/office/drawing/2014/main" id="{8D71DA23-FEC3-9A86-1332-785DE17F99AB}"/>
              </a:ext>
            </a:extLst>
          </p:cNvPr>
          <p:cNvSpPr>
            <a:spLocks noGrp="1"/>
          </p:cNvSpPr>
          <p:nvPr>
            <p:ph type="body" sz="quarter" idx="23" hasCustomPrompt="1"/>
          </p:nvPr>
        </p:nvSpPr>
        <p:spPr>
          <a:xfrm>
            <a:off x="9393272" y="1739153"/>
            <a:ext cx="1620000" cy="360000"/>
          </a:xfrm>
          <a:prstGeom prst="roundRect">
            <a:avLst/>
          </a:prstGeom>
          <a:solidFill>
            <a:schemeClr val="accent1"/>
          </a:solidFill>
        </p:spPr>
        <p:txBody>
          <a:bodyPr anchor="ctr" anchorCtr="0">
            <a:noAutofit/>
          </a:bodyPr>
          <a:lstStyle>
            <a:lvl1pPr marL="0" indent="0" algn="ctr">
              <a:buNone/>
              <a:defRPr sz="1200">
                <a:solidFill>
                  <a:schemeClr val="bg1"/>
                </a:solidFill>
              </a:defRPr>
            </a:lvl1pPr>
          </a:lstStyle>
          <a:p>
            <a:pPr lvl="0"/>
            <a:r>
              <a:rPr lang="en-US" dirty="0"/>
              <a:t>Click to add date</a:t>
            </a:r>
            <a:endParaRPr lang="en-CA" dirty="0"/>
          </a:p>
        </p:txBody>
      </p:sp>
      <p:sp>
        <p:nvSpPr>
          <p:cNvPr id="21" name="Text Placeholder 20">
            <a:extLst>
              <a:ext uri="{FF2B5EF4-FFF2-40B4-BE49-F238E27FC236}">
                <a16:creationId xmlns:a16="http://schemas.microsoft.com/office/drawing/2014/main" id="{36D44381-7C55-EC04-42CB-5DCFD7175157}"/>
              </a:ext>
            </a:extLst>
          </p:cNvPr>
          <p:cNvSpPr>
            <a:spLocks noGrp="1"/>
          </p:cNvSpPr>
          <p:nvPr>
            <p:ph type="body" sz="quarter" idx="24" hasCustomPrompt="1"/>
          </p:nvPr>
        </p:nvSpPr>
        <p:spPr>
          <a:xfrm>
            <a:off x="837430" y="3189288"/>
            <a:ext cx="2301057" cy="2797175"/>
          </a:xfrm>
          <a:solidFill>
            <a:schemeClr val="bg1"/>
          </a:solidFill>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2" name="Text Placeholder 20">
            <a:extLst>
              <a:ext uri="{FF2B5EF4-FFF2-40B4-BE49-F238E27FC236}">
                <a16:creationId xmlns:a16="http://schemas.microsoft.com/office/drawing/2014/main" id="{F4947801-C974-B120-3689-E2105DFA9773}"/>
              </a:ext>
            </a:extLst>
          </p:cNvPr>
          <p:cNvSpPr>
            <a:spLocks noGrp="1"/>
          </p:cNvSpPr>
          <p:nvPr>
            <p:ph type="body" sz="quarter" idx="25" hasCustomPrompt="1"/>
          </p:nvPr>
        </p:nvSpPr>
        <p:spPr>
          <a:xfrm>
            <a:off x="3576381" y="3177198"/>
            <a:ext cx="2301057" cy="2797175"/>
          </a:xfrm>
          <a:solidFill>
            <a:schemeClr val="bg1"/>
          </a:solidFill>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3" name="Text Placeholder 20">
            <a:extLst>
              <a:ext uri="{FF2B5EF4-FFF2-40B4-BE49-F238E27FC236}">
                <a16:creationId xmlns:a16="http://schemas.microsoft.com/office/drawing/2014/main" id="{1CD30628-72ED-27C5-0350-DF8771931F21}"/>
              </a:ext>
            </a:extLst>
          </p:cNvPr>
          <p:cNvSpPr>
            <a:spLocks noGrp="1"/>
          </p:cNvSpPr>
          <p:nvPr>
            <p:ph type="body" sz="quarter" idx="26" hasCustomPrompt="1"/>
          </p:nvPr>
        </p:nvSpPr>
        <p:spPr>
          <a:xfrm>
            <a:off x="6315332" y="3165108"/>
            <a:ext cx="2301057" cy="2797175"/>
          </a:xfrm>
          <a:solidFill>
            <a:schemeClr val="bg1"/>
          </a:solidFill>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4" name="Text Placeholder 20">
            <a:extLst>
              <a:ext uri="{FF2B5EF4-FFF2-40B4-BE49-F238E27FC236}">
                <a16:creationId xmlns:a16="http://schemas.microsoft.com/office/drawing/2014/main" id="{14EFE3FD-C036-DB23-9842-499A64370D1F}"/>
              </a:ext>
            </a:extLst>
          </p:cNvPr>
          <p:cNvSpPr>
            <a:spLocks noGrp="1"/>
          </p:cNvSpPr>
          <p:nvPr>
            <p:ph type="body" sz="quarter" idx="27" hasCustomPrompt="1"/>
          </p:nvPr>
        </p:nvSpPr>
        <p:spPr>
          <a:xfrm>
            <a:off x="9054283" y="3153018"/>
            <a:ext cx="2301057" cy="2797175"/>
          </a:xfrm>
          <a:solidFill>
            <a:schemeClr val="bg1"/>
          </a:solidFill>
        </p:spPr>
        <p:txBody>
          <a:bodyPr>
            <a:normAutofit/>
          </a:bodyPr>
          <a:lstStyle>
            <a:lvl1pPr marL="0" indent="0">
              <a:lnSpc>
                <a:spcPct val="100000"/>
              </a:lnSpc>
              <a:spcBef>
                <a:spcPts val="600"/>
              </a:spcBef>
              <a:buNone/>
              <a:defRPr sz="1400"/>
            </a:lvl1pPr>
          </a:lstStyle>
          <a:p>
            <a:pPr lvl="0"/>
            <a:r>
              <a:rPr lang="en-US" dirty="0"/>
              <a:t>Click to add detail</a:t>
            </a:r>
          </a:p>
        </p:txBody>
      </p:sp>
    </p:spTree>
    <p:extLst>
      <p:ext uri="{BB962C8B-B14F-4D97-AF65-F5344CB8AC3E}">
        <p14:creationId xmlns:p14="http://schemas.microsoft.com/office/powerpoint/2010/main" val="210567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with Five Eve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C543559-D2F4-2E41-BE3D-AB2357A17350}"/>
              </a:ext>
            </a:extLst>
          </p:cNvPr>
          <p:cNvSpPr>
            <a:spLocks noGrp="1"/>
          </p:cNvSpPr>
          <p:nvPr>
            <p:ph type="body" sz="quarter" idx="20" hasCustomPrompt="1"/>
          </p:nvPr>
        </p:nvSpPr>
        <p:spPr>
          <a:xfrm>
            <a:off x="1178728" y="1739153"/>
            <a:ext cx="1311053"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0" name="Arrow: Right 9">
            <a:extLst>
              <a:ext uri="{FF2B5EF4-FFF2-40B4-BE49-F238E27FC236}">
                <a16:creationId xmlns:a16="http://schemas.microsoft.com/office/drawing/2014/main" id="{7B56574F-FDF3-862B-E337-DC950250B167}"/>
              </a:ext>
            </a:extLst>
          </p:cNvPr>
          <p:cNvSpPr/>
          <p:nvPr userDrawn="1"/>
        </p:nvSpPr>
        <p:spPr>
          <a:xfrm>
            <a:off x="546846" y="2420471"/>
            <a:ext cx="11291367" cy="411495"/>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9">
            <a:extLst>
              <a:ext uri="{FF2B5EF4-FFF2-40B4-BE49-F238E27FC236}">
                <a16:creationId xmlns:a16="http://schemas.microsoft.com/office/drawing/2014/main" id="{CBAB34E3-B50C-4A8A-D8FD-9F553C78A65E}"/>
              </a:ext>
            </a:extLst>
          </p:cNvPr>
          <p:cNvSpPr>
            <a:spLocks noGrp="1"/>
          </p:cNvSpPr>
          <p:nvPr>
            <p:ph type="body" sz="quarter" idx="13" hasCustomPrompt="1"/>
          </p:nvPr>
        </p:nvSpPr>
        <p:spPr>
          <a:xfrm>
            <a:off x="837430" y="2223246"/>
            <a:ext cx="186222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21" name="Text Placeholder 20">
            <a:extLst>
              <a:ext uri="{FF2B5EF4-FFF2-40B4-BE49-F238E27FC236}">
                <a16:creationId xmlns:a16="http://schemas.microsoft.com/office/drawing/2014/main" id="{36D44381-7C55-EC04-42CB-5DCFD7175157}"/>
              </a:ext>
            </a:extLst>
          </p:cNvPr>
          <p:cNvSpPr>
            <a:spLocks noGrp="1"/>
          </p:cNvSpPr>
          <p:nvPr>
            <p:ph type="body" sz="quarter" idx="24" hasCustomPrompt="1"/>
          </p:nvPr>
        </p:nvSpPr>
        <p:spPr>
          <a:xfrm>
            <a:off x="837430" y="3189288"/>
            <a:ext cx="186222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11" name="Text Placeholder 15">
            <a:extLst>
              <a:ext uri="{FF2B5EF4-FFF2-40B4-BE49-F238E27FC236}">
                <a16:creationId xmlns:a16="http://schemas.microsoft.com/office/drawing/2014/main" id="{CEEE1DCC-CBDC-0BF6-F530-DC0256BE244B}"/>
              </a:ext>
            </a:extLst>
          </p:cNvPr>
          <p:cNvSpPr>
            <a:spLocks noGrp="1"/>
          </p:cNvSpPr>
          <p:nvPr>
            <p:ph type="body" sz="quarter" idx="25" hasCustomPrompt="1"/>
          </p:nvPr>
        </p:nvSpPr>
        <p:spPr>
          <a:xfrm>
            <a:off x="3325058" y="1739153"/>
            <a:ext cx="1311053"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2" name="Text Placeholder 39">
            <a:extLst>
              <a:ext uri="{FF2B5EF4-FFF2-40B4-BE49-F238E27FC236}">
                <a16:creationId xmlns:a16="http://schemas.microsoft.com/office/drawing/2014/main" id="{80D01221-B4EE-E99D-6537-F6F7BD0E0AD9}"/>
              </a:ext>
            </a:extLst>
          </p:cNvPr>
          <p:cNvSpPr>
            <a:spLocks noGrp="1"/>
          </p:cNvSpPr>
          <p:nvPr>
            <p:ph type="body" sz="quarter" idx="26" hasCustomPrompt="1"/>
          </p:nvPr>
        </p:nvSpPr>
        <p:spPr>
          <a:xfrm>
            <a:off x="3000381" y="2223246"/>
            <a:ext cx="186222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13" name="Text Placeholder 20">
            <a:extLst>
              <a:ext uri="{FF2B5EF4-FFF2-40B4-BE49-F238E27FC236}">
                <a16:creationId xmlns:a16="http://schemas.microsoft.com/office/drawing/2014/main" id="{988AA37F-3552-F2F9-C28B-D97DA409F329}"/>
              </a:ext>
            </a:extLst>
          </p:cNvPr>
          <p:cNvSpPr>
            <a:spLocks noGrp="1"/>
          </p:cNvSpPr>
          <p:nvPr>
            <p:ph type="body" sz="quarter" idx="27" hasCustomPrompt="1"/>
          </p:nvPr>
        </p:nvSpPr>
        <p:spPr>
          <a:xfrm>
            <a:off x="3000381" y="3189288"/>
            <a:ext cx="186222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14" name="Text Placeholder 15">
            <a:extLst>
              <a:ext uri="{FF2B5EF4-FFF2-40B4-BE49-F238E27FC236}">
                <a16:creationId xmlns:a16="http://schemas.microsoft.com/office/drawing/2014/main" id="{6FFB1AB2-4C96-06F7-90EE-911BD13BD0AF}"/>
              </a:ext>
            </a:extLst>
          </p:cNvPr>
          <p:cNvSpPr>
            <a:spLocks noGrp="1"/>
          </p:cNvSpPr>
          <p:nvPr>
            <p:ph type="body" sz="quarter" idx="28" hasCustomPrompt="1"/>
          </p:nvPr>
        </p:nvSpPr>
        <p:spPr>
          <a:xfrm>
            <a:off x="5471389" y="1739153"/>
            <a:ext cx="1311053"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15" name="Text Placeholder 39">
            <a:extLst>
              <a:ext uri="{FF2B5EF4-FFF2-40B4-BE49-F238E27FC236}">
                <a16:creationId xmlns:a16="http://schemas.microsoft.com/office/drawing/2014/main" id="{2131F650-2C43-09D0-11F7-33704953B83C}"/>
              </a:ext>
            </a:extLst>
          </p:cNvPr>
          <p:cNvSpPr>
            <a:spLocks noGrp="1"/>
          </p:cNvSpPr>
          <p:nvPr>
            <p:ph type="body" sz="quarter" idx="29" hasCustomPrompt="1"/>
          </p:nvPr>
        </p:nvSpPr>
        <p:spPr>
          <a:xfrm>
            <a:off x="5163332" y="2223246"/>
            <a:ext cx="186222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20" name="Text Placeholder 20">
            <a:extLst>
              <a:ext uri="{FF2B5EF4-FFF2-40B4-BE49-F238E27FC236}">
                <a16:creationId xmlns:a16="http://schemas.microsoft.com/office/drawing/2014/main" id="{C40CF5BB-6417-C8BD-4352-4837FCD0B41C}"/>
              </a:ext>
            </a:extLst>
          </p:cNvPr>
          <p:cNvSpPr>
            <a:spLocks noGrp="1"/>
          </p:cNvSpPr>
          <p:nvPr>
            <p:ph type="body" sz="quarter" idx="30" hasCustomPrompt="1"/>
          </p:nvPr>
        </p:nvSpPr>
        <p:spPr>
          <a:xfrm>
            <a:off x="5163332" y="3189288"/>
            <a:ext cx="186222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5" name="Text Placeholder 15">
            <a:extLst>
              <a:ext uri="{FF2B5EF4-FFF2-40B4-BE49-F238E27FC236}">
                <a16:creationId xmlns:a16="http://schemas.microsoft.com/office/drawing/2014/main" id="{A2DBC092-6BFD-61D7-EF4F-16717A73AD7C}"/>
              </a:ext>
            </a:extLst>
          </p:cNvPr>
          <p:cNvSpPr>
            <a:spLocks noGrp="1"/>
          </p:cNvSpPr>
          <p:nvPr>
            <p:ph type="body" sz="quarter" idx="31" hasCustomPrompt="1"/>
          </p:nvPr>
        </p:nvSpPr>
        <p:spPr>
          <a:xfrm>
            <a:off x="7617719" y="1739153"/>
            <a:ext cx="1311053"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26" name="Text Placeholder 39">
            <a:extLst>
              <a:ext uri="{FF2B5EF4-FFF2-40B4-BE49-F238E27FC236}">
                <a16:creationId xmlns:a16="http://schemas.microsoft.com/office/drawing/2014/main" id="{E6C2F404-D56C-8978-44BC-40249CBD16E0}"/>
              </a:ext>
            </a:extLst>
          </p:cNvPr>
          <p:cNvSpPr>
            <a:spLocks noGrp="1"/>
          </p:cNvSpPr>
          <p:nvPr>
            <p:ph type="body" sz="quarter" idx="32" hasCustomPrompt="1"/>
          </p:nvPr>
        </p:nvSpPr>
        <p:spPr>
          <a:xfrm>
            <a:off x="7326283" y="2223246"/>
            <a:ext cx="186222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27" name="Text Placeholder 20">
            <a:extLst>
              <a:ext uri="{FF2B5EF4-FFF2-40B4-BE49-F238E27FC236}">
                <a16:creationId xmlns:a16="http://schemas.microsoft.com/office/drawing/2014/main" id="{5F06FD07-0F95-FF46-CE9F-9D2DAE3A9E40}"/>
              </a:ext>
            </a:extLst>
          </p:cNvPr>
          <p:cNvSpPr>
            <a:spLocks noGrp="1"/>
          </p:cNvSpPr>
          <p:nvPr>
            <p:ph type="body" sz="quarter" idx="33" hasCustomPrompt="1"/>
          </p:nvPr>
        </p:nvSpPr>
        <p:spPr>
          <a:xfrm>
            <a:off x="7326283" y="3189288"/>
            <a:ext cx="1862227"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
        <p:nvSpPr>
          <p:cNvPr id="28" name="Text Placeholder 15">
            <a:extLst>
              <a:ext uri="{FF2B5EF4-FFF2-40B4-BE49-F238E27FC236}">
                <a16:creationId xmlns:a16="http://schemas.microsoft.com/office/drawing/2014/main" id="{4B01C519-B701-D8DF-ED4D-F110E6801652}"/>
              </a:ext>
            </a:extLst>
          </p:cNvPr>
          <p:cNvSpPr>
            <a:spLocks noGrp="1"/>
          </p:cNvSpPr>
          <p:nvPr>
            <p:ph type="body" sz="quarter" idx="34" hasCustomPrompt="1"/>
          </p:nvPr>
        </p:nvSpPr>
        <p:spPr>
          <a:xfrm>
            <a:off x="9764050" y="1739153"/>
            <a:ext cx="1311053" cy="360000"/>
          </a:xfrm>
        </p:spPr>
        <p:txBody>
          <a:bodyPr anchor="ctr" anchorCtr="0">
            <a:noAutofit/>
          </a:bodyPr>
          <a:lstStyle>
            <a:lvl1pPr marL="0" indent="0" algn="ctr">
              <a:buNone/>
              <a:defRPr sz="1200"/>
            </a:lvl1pPr>
          </a:lstStyle>
          <a:p>
            <a:pPr lvl="0"/>
            <a:r>
              <a:rPr lang="en-US" dirty="0"/>
              <a:t>Click to add date</a:t>
            </a:r>
            <a:endParaRPr lang="en-CA" dirty="0"/>
          </a:p>
        </p:txBody>
      </p:sp>
      <p:sp>
        <p:nvSpPr>
          <p:cNvPr id="29" name="Text Placeholder 39">
            <a:extLst>
              <a:ext uri="{FF2B5EF4-FFF2-40B4-BE49-F238E27FC236}">
                <a16:creationId xmlns:a16="http://schemas.microsoft.com/office/drawing/2014/main" id="{35D616CA-6880-7B28-5AFD-8DAB0E4A2FC1}"/>
              </a:ext>
            </a:extLst>
          </p:cNvPr>
          <p:cNvSpPr>
            <a:spLocks noGrp="1"/>
          </p:cNvSpPr>
          <p:nvPr>
            <p:ph type="body" sz="quarter" idx="35" hasCustomPrompt="1"/>
          </p:nvPr>
        </p:nvSpPr>
        <p:spPr>
          <a:xfrm>
            <a:off x="9489234" y="2223246"/>
            <a:ext cx="1862227" cy="792000"/>
          </a:xfrm>
          <a:prstGeom prst="roundRect">
            <a:avLst/>
          </a:prstGeom>
          <a:solidFill>
            <a:schemeClr val="accent1"/>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event</a:t>
            </a:r>
          </a:p>
        </p:txBody>
      </p:sp>
      <p:sp>
        <p:nvSpPr>
          <p:cNvPr id="30" name="Text Placeholder 20">
            <a:extLst>
              <a:ext uri="{FF2B5EF4-FFF2-40B4-BE49-F238E27FC236}">
                <a16:creationId xmlns:a16="http://schemas.microsoft.com/office/drawing/2014/main" id="{89D7D4EF-366A-241B-4920-1526E852DE77}"/>
              </a:ext>
            </a:extLst>
          </p:cNvPr>
          <p:cNvSpPr>
            <a:spLocks noGrp="1"/>
          </p:cNvSpPr>
          <p:nvPr>
            <p:ph type="body" sz="quarter" idx="36" hasCustomPrompt="1"/>
          </p:nvPr>
        </p:nvSpPr>
        <p:spPr>
          <a:xfrm>
            <a:off x="9489234" y="3189288"/>
            <a:ext cx="1859888" cy="2797175"/>
          </a:xfrm>
        </p:spPr>
        <p:txBody>
          <a:bodyPr>
            <a:normAutofit/>
          </a:bodyPr>
          <a:lstStyle>
            <a:lvl1pPr marL="0" indent="0">
              <a:lnSpc>
                <a:spcPct val="100000"/>
              </a:lnSpc>
              <a:spcBef>
                <a:spcPts val="600"/>
              </a:spcBef>
              <a:buNone/>
              <a:defRPr sz="1400"/>
            </a:lvl1pPr>
          </a:lstStyle>
          <a:p>
            <a:pPr lvl="0"/>
            <a:r>
              <a:rPr lang="en-US" dirty="0"/>
              <a:t>Click to add detail</a:t>
            </a:r>
          </a:p>
        </p:txBody>
      </p:sp>
    </p:spTree>
    <p:extLst>
      <p:ext uri="{BB962C8B-B14F-4D97-AF65-F5344CB8AC3E}">
        <p14:creationId xmlns:p14="http://schemas.microsoft.com/office/powerpoint/2010/main" val="3622590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Blocks with Detail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45300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82218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2693988"/>
            <a:ext cx="3132000" cy="3240000"/>
          </a:xfrm>
          <a:prstGeom prst="roundRect">
            <a:avLst>
              <a:gd name="adj" fmla="val 4155"/>
            </a:avLst>
          </a:prstGeom>
          <a:solidFill>
            <a:schemeClr val="bg1">
              <a:lumMod val="95000"/>
            </a:schemeClr>
          </a:solid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5" name="Text Placeholder 43">
            <a:extLst>
              <a:ext uri="{FF2B5EF4-FFF2-40B4-BE49-F238E27FC236}">
                <a16:creationId xmlns:a16="http://schemas.microsoft.com/office/drawing/2014/main" id="{9D42744B-02DD-1A50-2AB8-6194F6A576EE}"/>
              </a:ext>
            </a:extLst>
          </p:cNvPr>
          <p:cNvSpPr>
            <a:spLocks noGrp="1"/>
          </p:cNvSpPr>
          <p:nvPr>
            <p:ph type="body" sz="quarter" idx="17" hasCustomPrompt="1"/>
          </p:nvPr>
        </p:nvSpPr>
        <p:spPr>
          <a:xfrm>
            <a:off x="4535811" y="2693988"/>
            <a:ext cx="3132000" cy="3240000"/>
          </a:xfrm>
          <a:prstGeom prst="roundRect">
            <a:avLst>
              <a:gd name="adj" fmla="val 3112"/>
            </a:avLst>
          </a:prstGeom>
          <a:solidFill>
            <a:schemeClr val="bg1">
              <a:lumMod val="95000"/>
            </a:schemeClr>
          </a:solid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6" name="Text Placeholder 43">
            <a:extLst>
              <a:ext uri="{FF2B5EF4-FFF2-40B4-BE49-F238E27FC236}">
                <a16:creationId xmlns:a16="http://schemas.microsoft.com/office/drawing/2014/main" id="{5F9628C0-EA95-DD7A-7D8E-0AAF75A0CC74}"/>
              </a:ext>
            </a:extLst>
          </p:cNvPr>
          <p:cNvSpPr>
            <a:spLocks noGrp="1"/>
          </p:cNvSpPr>
          <p:nvPr>
            <p:ph type="body" sz="quarter" idx="18" hasCustomPrompt="1"/>
          </p:nvPr>
        </p:nvSpPr>
        <p:spPr>
          <a:xfrm>
            <a:off x="8233421" y="2693988"/>
            <a:ext cx="3120379" cy="3240000"/>
          </a:xfrm>
          <a:prstGeom prst="roundRect">
            <a:avLst>
              <a:gd name="adj" fmla="val 3236"/>
            </a:avLst>
          </a:prstGeom>
          <a:solidFill>
            <a:schemeClr val="bg1">
              <a:lumMod val="95000"/>
            </a:schemeClr>
          </a:solid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Tree>
    <p:extLst>
      <p:ext uri="{BB962C8B-B14F-4D97-AF65-F5344CB8AC3E}">
        <p14:creationId xmlns:p14="http://schemas.microsoft.com/office/powerpoint/2010/main" val="158317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locks with Space for Icons above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2344056"/>
            <a:ext cx="3132000" cy="792000"/>
          </a:xfrm>
          <a:prstGeom prst="roundRect">
            <a:avLst/>
          </a:prstGeom>
          <a:solidFill>
            <a:schemeClr val="bg1"/>
          </a:solidFill>
        </p:spPr>
        <p:txBody>
          <a:bodyPr anchor="ctr" anchorCtr="0"/>
          <a:lstStyle>
            <a:lvl1pPr marL="0" indent="0" algn="ctr">
              <a:buNone/>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4530000" y="2344056"/>
            <a:ext cx="3132000" cy="792000"/>
          </a:xfrm>
          <a:prstGeom prst="roundRect">
            <a:avLst/>
          </a:prstGeom>
          <a:solidFill>
            <a:schemeClr val="bg1"/>
          </a:solidFill>
        </p:spPr>
        <p:txBody>
          <a:bodyPr anchor="ctr" anchorCtr="0"/>
          <a:lstStyle>
            <a:lvl1pPr marL="0" indent="0" algn="ctr">
              <a:buNone/>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8221800" y="2344056"/>
            <a:ext cx="3132000" cy="792000"/>
          </a:xfrm>
          <a:prstGeom prst="roundRect">
            <a:avLst/>
          </a:prstGeom>
          <a:solidFill>
            <a:schemeClr val="bg1"/>
          </a:solidFill>
        </p:spPr>
        <p:txBody>
          <a:bodyPr anchor="ctr" anchorCtr="0"/>
          <a:lstStyle>
            <a:lvl1pPr marL="0" indent="0" algn="ctr">
              <a:buNone/>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3287486"/>
            <a:ext cx="3132000" cy="2646502"/>
          </a:xfrm>
          <a:prstGeom prst="roundRect">
            <a:avLst>
              <a:gd name="adj" fmla="val 5545"/>
            </a:avLst>
          </a:prstGeom>
          <a:no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5" name="Text Placeholder 43">
            <a:extLst>
              <a:ext uri="{FF2B5EF4-FFF2-40B4-BE49-F238E27FC236}">
                <a16:creationId xmlns:a16="http://schemas.microsoft.com/office/drawing/2014/main" id="{9D42744B-02DD-1A50-2AB8-6194F6A576EE}"/>
              </a:ext>
            </a:extLst>
          </p:cNvPr>
          <p:cNvSpPr>
            <a:spLocks noGrp="1"/>
          </p:cNvSpPr>
          <p:nvPr>
            <p:ph type="body" sz="quarter" idx="17" hasCustomPrompt="1"/>
          </p:nvPr>
        </p:nvSpPr>
        <p:spPr>
          <a:xfrm>
            <a:off x="4535811" y="3287486"/>
            <a:ext cx="3132000" cy="2646502"/>
          </a:xfrm>
          <a:prstGeom prst="roundRect">
            <a:avLst>
              <a:gd name="adj" fmla="val 4850"/>
            </a:avLst>
          </a:prstGeom>
          <a:no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6" name="Text Placeholder 43">
            <a:extLst>
              <a:ext uri="{FF2B5EF4-FFF2-40B4-BE49-F238E27FC236}">
                <a16:creationId xmlns:a16="http://schemas.microsoft.com/office/drawing/2014/main" id="{5F9628C0-EA95-DD7A-7D8E-0AAF75A0CC74}"/>
              </a:ext>
            </a:extLst>
          </p:cNvPr>
          <p:cNvSpPr>
            <a:spLocks noGrp="1"/>
          </p:cNvSpPr>
          <p:nvPr>
            <p:ph type="body" sz="quarter" idx="18" hasCustomPrompt="1"/>
          </p:nvPr>
        </p:nvSpPr>
        <p:spPr>
          <a:xfrm>
            <a:off x="8233421" y="3287486"/>
            <a:ext cx="3120379" cy="2646502"/>
          </a:xfrm>
          <a:prstGeom prst="roundRect">
            <a:avLst>
              <a:gd name="adj" fmla="val 4108"/>
            </a:avLst>
          </a:prstGeom>
          <a:no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24" name="Oval 23">
            <a:extLst>
              <a:ext uri="{FF2B5EF4-FFF2-40B4-BE49-F238E27FC236}">
                <a16:creationId xmlns:a16="http://schemas.microsoft.com/office/drawing/2014/main" id="{30E2143E-FE43-836A-A5A0-7093B67CCD42}"/>
              </a:ext>
            </a:extLst>
          </p:cNvPr>
          <p:cNvSpPr/>
          <p:nvPr userDrawn="1"/>
        </p:nvSpPr>
        <p:spPr>
          <a:xfrm>
            <a:off x="2008200" y="1423035"/>
            <a:ext cx="791999" cy="79199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Oval 24">
            <a:extLst>
              <a:ext uri="{FF2B5EF4-FFF2-40B4-BE49-F238E27FC236}">
                <a16:creationId xmlns:a16="http://schemas.microsoft.com/office/drawing/2014/main" id="{B42ADD74-941B-BEF3-EF19-851848AEDAD9}"/>
              </a:ext>
            </a:extLst>
          </p:cNvPr>
          <p:cNvSpPr/>
          <p:nvPr userDrawn="1"/>
        </p:nvSpPr>
        <p:spPr>
          <a:xfrm>
            <a:off x="5700001" y="1423035"/>
            <a:ext cx="791999" cy="79199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Oval 25">
            <a:extLst>
              <a:ext uri="{FF2B5EF4-FFF2-40B4-BE49-F238E27FC236}">
                <a16:creationId xmlns:a16="http://schemas.microsoft.com/office/drawing/2014/main" id="{F06B3CB9-F603-E715-BD1F-196B551F4ECE}"/>
              </a:ext>
            </a:extLst>
          </p:cNvPr>
          <p:cNvSpPr/>
          <p:nvPr userDrawn="1"/>
        </p:nvSpPr>
        <p:spPr>
          <a:xfrm>
            <a:off x="9391800" y="1423035"/>
            <a:ext cx="791999" cy="79199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547518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Blocks with Detail Below No Sh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45300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82218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2693988"/>
            <a:ext cx="3132000" cy="3240000"/>
          </a:xfrm>
          <a:prstGeom prst="roundRect">
            <a:avLst>
              <a:gd name="adj" fmla="val 5545"/>
            </a:avLst>
          </a:prstGeom>
          <a:solidFill>
            <a:schemeClr val="bg1"/>
          </a:solid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5" name="Text Placeholder 43">
            <a:extLst>
              <a:ext uri="{FF2B5EF4-FFF2-40B4-BE49-F238E27FC236}">
                <a16:creationId xmlns:a16="http://schemas.microsoft.com/office/drawing/2014/main" id="{9D42744B-02DD-1A50-2AB8-6194F6A576EE}"/>
              </a:ext>
            </a:extLst>
          </p:cNvPr>
          <p:cNvSpPr>
            <a:spLocks noGrp="1"/>
          </p:cNvSpPr>
          <p:nvPr>
            <p:ph type="body" sz="quarter" idx="17" hasCustomPrompt="1"/>
          </p:nvPr>
        </p:nvSpPr>
        <p:spPr>
          <a:xfrm>
            <a:off x="4535811" y="2693988"/>
            <a:ext cx="3132000" cy="3240000"/>
          </a:xfrm>
          <a:prstGeom prst="roundRect">
            <a:avLst>
              <a:gd name="adj" fmla="val 4850"/>
            </a:avLst>
          </a:prstGeom>
          <a:solidFill>
            <a:schemeClr val="bg1"/>
          </a:solid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6" name="Text Placeholder 43">
            <a:extLst>
              <a:ext uri="{FF2B5EF4-FFF2-40B4-BE49-F238E27FC236}">
                <a16:creationId xmlns:a16="http://schemas.microsoft.com/office/drawing/2014/main" id="{5F9628C0-EA95-DD7A-7D8E-0AAF75A0CC74}"/>
              </a:ext>
            </a:extLst>
          </p:cNvPr>
          <p:cNvSpPr>
            <a:spLocks noGrp="1"/>
          </p:cNvSpPr>
          <p:nvPr>
            <p:ph type="body" sz="quarter" idx="18" hasCustomPrompt="1"/>
          </p:nvPr>
        </p:nvSpPr>
        <p:spPr>
          <a:xfrm>
            <a:off x="8233421" y="2693988"/>
            <a:ext cx="3120379" cy="3240000"/>
          </a:xfrm>
          <a:prstGeom prst="roundRect">
            <a:avLst>
              <a:gd name="adj" fmla="val 4108"/>
            </a:avLst>
          </a:prstGeom>
          <a:solidFill>
            <a:schemeClr val="bg1"/>
          </a:solidFill>
          <a:ln>
            <a:no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Tree>
    <p:extLst>
      <p:ext uri="{BB962C8B-B14F-4D97-AF65-F5344CB8AC3E}">
        <p14:creationId xmlns:p14="http://schemas.microsoft.com/office/powerpoint/2010/main" val="23811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Blocks with Detail Below Outl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45300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8221800" y="1676399"/>
            <a:ext cx="3132000"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2693988"/>
            <a:ext cx="3132000" cy="3240000"/>
          </a:xfrm>
          <a:prstGeom prst="roundRect">
            <a:avLst>
              <a:gd name="adj" fmla="val 3981"/>
            </a:avLst>
          </a:prstGeom>
          <a:solidFill>
            <a:schemeClr val="bg1"/>
          </a:solidFill>
          <a:ln w="19050">
            <a:solidFill>
              <a:schemeClr val="bg1">
                <a:lumMod val="75000"/>
              </a:schemeClr>
            </a:solid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5" name="Text Placeholder 43">
            <a:extLst>
              <a:ext uri="{FF2B5EF4-FFF2-40B4-BE49-F238E27FC236}">
                <a16:creationId xmlns:a16="http://schemas.microsoft.com/office/drawing/2014/main" id="{9D42744B-02DD-1A50-2AB8-6194F6A576EE}"/>
              </a:ext>
            </a:extLst>
          </p:cNvPr>
          <p:cNvSpPr>
            <a:spLocks noGrp="1"/>
          </p:cNvSpPr>
          <p:nvPr>
            <p:ph type="body" sz="quarter" idx="17" hasCustomPrompt="1"/>
          </p:nvPr>
        </p:nvSpPr>
        <p:spPr>
          <a:xfrm>
            <a:off x="4535811" y="2693988"/>
            <a:ext cx="3132000" cy="3240000"/>
          </a:xfrm>
          <a:prstGeom prst="roundRect">
            <a:avLst>
              <a:gd name="adj" fmla="val 3807"/>
            </a:avLst>
          </a:prstGeom>
          <a:solidFill>
            <a:schemeClr val="bg1"/>
          </a:solidFill>
          <a:ln w="19050">
            <a:solidFill>
              <a:schemeClr val="bg1">
                <a:lumMod val="75000"/>
              </a:schemeClr>
            </a:solid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6" name="Text Placeholder 43">
            <a:extLst>
              <a:ext uri="{FF2B5EF4-FFF2-40B4-BE49-F238E27FC236}">
                <a16:creationId xmlns:a16="http://schemas.microsoft.com/office/drawing/2014/main" id="{5F9628C0-EA95-DD7A-7D8E-0AAF75A0CC74}"/>
              </a:ext>
            </a:extLst>
          </p:cNvPr>
          <p:cNvSpPr>
            <a:spLocks noGrp="1"/>
          </p:cNvSpPr>
          <p:nvPr>
            <p:ph type="body" sz="quarter" idx="18" hasCustomPrompt="1"/>
          </p:nvPr>
        </p:nvSpPr>
        <p:spPr>
          <a:xfrm>
            <a:off x="8233421" y="2693988"/>
            <a:ext cx="3120379" cy="3240000"/>
          </a:xfrm>
          <a:prstGeom prst="roundRect">
            <a:avLst>
              <a:gd name="adj" fmla="val 3585"/>
            </a:avLst>
          </a:prstGeom>
          <a:solidFill>
            <a:schemeClr val="bg1"/>
          </a:solidFill>
          <a:ln w="19050">
            <a:solidFill>
              <a:schemeClr val="bg1">
                <a:lumMod val="75000"/>
              </a:schemeClr>
            </a:solid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Tree>
    <p:extLst>
      <p:ext uri="{BB962C8B-B14F-4D97-AF65-F5344CB8AC3E}">
        <p14:creationId xmlns:p14="http://schemas.microsoft.com/office/powerpoint/2010/main" val="679441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Blocks with Detail Below Outl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3576381"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6314562"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2693988"/>
            <a:ext cx="2301057" cy="3240000"/>
          </a:xfrm>
          <a:prstGeom prst="roundRect">
            <a:avLst>
              <a:gd name="adj" fmla="val 5545"/>
            </a:avLst>
          </a:prstGeom>
          <a:solidFill>
            <a:schemeClr val="bg1"/>
          </a:solidFill>
          <a:ln w="19050">
            <a:solidFill>
              <a:schemeClr val="bg1">
                <a:lumMod val="75000"/>
              </a:schemeClr>
            </a:solid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4" name="Text Placeholder 39">
            <a:extLst>
              <a:ext uri="{FF2B5EF4-FFF2-40B4-BE49-F238E27FC236}">
                <a16:creationId xmlns:a16="http://schemas.microsoft.com/office/drawing/2014/main" id="{A76F4462-66CF-F013-EA4B-67BDE3010632}"/>
              </a:ext>
            </a:extLst>
          </p:cNvPr>
          <p:cNvSpPr>
            <a:spLocks noGrp="1"/>
          </p:cNvSpPr>
          <p:nvPr>
            <p:ph type="body" sz="quarter" idx="19" hasCustomPrompt="1"/>
          </p:nvPr>
        </p:nvSpPr>
        <p:spPr>
          <a:xfrm>
            <a:off x="9052743"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7" name="Text Placeholder 43">
            <a:extLst>
              <a:ext uri="{FF2B5EF4-FFF2-40B4-BE49-F238E27FC236}">
                <a16:creationId xmlns:a16="http://schemas.microsoft.com/office/drawing/2014/main" id="{0613C62B-E7AD-AFEA-DBB2-AB6419680DFE}"/>
              </a:ext>
            </a:extLst>
          </p:cNvPr>
          <p:cNvSpPr>
            <a:spLocks noGrp="1"/>
          </p:cNvSpPr>
          <p:nvPr>
            <p:ph type="body" sz="quarter" idx="20" hasCustomPrompt="1"/>
          </p:nvPr>
        </p:nvSpPr>
        <p:spPr>
          <a:xfrm>
            <a:off x="3573871" y="2693988"/>
            <a:ext cx="2301057" cy="3240000"/>
          </a:xfrm>
          <a:prstGeom prst="roundRect">
            <a:avLst>
              <a:gd name="adj" fmla="val 5545"/>
            </a:avLst>
          </a:prstGeom>
          <a:solidFill>
            <a:schemeClr val="bg1"/>
          </a:solidFill>
          <a:ln w="19050">
            <a:solidFill>
              <a:schemeClr val="bg1">
                <a:lumMod val="75000"/>
              </a:schemeClr>
            </a:solid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8" name="Text Placeholder 43">
            <a:extLst>
              <a:ext uri="{FF2B5EF4-FFF2-40B4-BE49-F238E27FC236}">
                <a16:creationId xmlns:a16="http://schemas.microsoft.com/office/drawing/2014/main" id="{1714CE32-C23A-5AEB-7615-5EFEA3106242}"/>
              </a:ext>
            </a:extLst>
          </p:cNvPr>
          <p:cNvSpPr>
            <a:spLocks noGrp="1"/>
          </p:cNvSpPr>
          <p:nvPr>
            <p:ph type="body" sz="quarter" idx="21" hasCustomPrompt="1"/>
          </p:nvPr>
        </p:nvSpPr>
        <p:spPr>
          <a:xfrm>
            <a:off x="6309542" y="2693988"/>
            <a:ext cx="2301057" cy="3240000"/>
          </a:xfrm>
          <a:prstGeom prst="roundRect">
            <a:avLst>
              <a:gd name="adj" fmla="val 5545"/>
            </a:avLst>
          </a:prstGeom>
          <a:solidFill>
            <a:schemeClr val="bg1"/>
          </a:solidFill>
          <a:ln w="19050">
            <a:solidFill>
              <a:schemeClr val="bg1">
                <a:lumMod val="75000"/>
              </a:schemeClr>
            </a:solid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
        <p:nvSpPr>
          <p:cNvPr id="9" name="Text Placeholder 43">
            <a:extLst>
              <a:ext uri="{FF2B5EF4-FFF2-40B4-BE49-F238E27FC236}">
                <a16:creationId xmlns:a16="http://schemas.microsoft.com/office/drawing/2014/main" id="{207A74E2-462F-D80D-FA95-637CF9AA774C}"/>
              </a:ext>
            </a:extLst>
          </p:cNvPr>
          <p:cNvSpPr>
            <a:spLocks noGrp="1"/>
          </p:cNvSpPr>
          <p:nvPr>
            <p:ph type="body" sz="quarter" idx="22" hasCustomPrompt="1"/>
          </p:nvPr>
        </p:nvSpPr>
        <p:spPr>
          <a:xfrm>
            <a:off x="9045213" y="2693988"/>
            <a:ext cx="2301057" cy="3240000"/>
          </a:xfrm>
          <a:prstGeom prst="roundRect">
            <a:avLst>
              <a:gd name="adj" fmla="val 5545"/>
            </a:avLst>
          </a:prstGeom>
          <a:solidFill>
            <a:schemeClr val="bg1"/>
          </a:solidFill>
          <a:ln w="19050">
            <a:solidFill>
              <a:schemeClr val="bg1">
                <a:lumMod val="75000"/>
              </a:schemeClr>
            </a:solidFill>
          </a:ln>
        </p:spPr>
        <p:txBody>
          <a:bodyPr>
            <a:normAutofit/>
          </a:bodyPr>
          <a:lstStyle>
            <a:lvl1pPr>
              <a:defRPr sz="1600"/>
            </a:lvl1pPr>
            <a:lvl2pPr>
              <a:defRPr sz="1600"/>
            </a:lvl2pPr>
            <a:lvl3pPr>
              <a:defRPr sz="1400"/>
            </a:lvl3pPr>
            <a:lvl4pPr>
              <a:defRPr sz="1200"/>
            </a:lvl4pPr>
            <a:lvl5pPr>
              <a:defRPr sz="1200"/>
            </a:lvl5pPr>
          </a:lstStyle>
          <a:p>
            <a:pPr lvl="0"/>
            <a:r>
              <a:rPr lang="en-US" dirty="0"/>
              <a:t>Click to add detail</a:t>
            </a:r>
          </a:p>
        </p:txBody>
      </p:sp>
    </p:spTree>
    <p:extLst>
      <p:ext uri="{BB962C8B-B14F-4D97-AF65-F5344CB8AC3E}">
        <p14:creationId xmlns:p14="http://schemas.microsoft.com/office/powerpoint/2010/main" val="4085508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Blocks with Detail Below Sha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3576381"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6314562"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2693988"/>
            <a:ext cx="2301057" cy="3240000"/>
          </a:xfrm>
          <a:prstGeom prst="roundRect">
            <a:avLst>
              <a:gd name="adj" fmla="val 5545"/>
            </a:avLst>
          </a:prstGeom>
          <a:solidFill>
            <a:schemeClr val="bg1">
              <a:lumMod val="95000"/>
            </a:schemeClr>
          </a:solid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lvl="0"/>
            <a:r>
              <a:rPr lang="en-US" dirty="0"/>
              <a:t>Click to add detail</a:t>
            </a:r>
          </a:p>
        </p:txBody>
      </p:sp>
      <p:sp>
        <p:nvSpPr>
          <p:cNvPr id="4" name="Text Placeholder 39">
            <a:extLst>
              <a:ext uri="{FF2B5EF4-FFF2-40B4-BE49-F238E27FC236}">
                <a16:creationId xmlns:a16="http://schemas.microsoft.com/office/drawing/2014/main" id="{A76F4462-66CF-F013-EA4B-67BDE3010632}"/>
              </a:ext>
            </a:extLst>
          </p:cNvPr>
          <p:cNvSpPr>
            <a:spLocks noGrp="1"/>
          </p:cNvSpPr>
          <p:nvPr>
            <p:ph type="body" sz="quarter" idx="19" hasCustomPrompt="1"/>
          </p:nvPr>
        </p:nvSpPr>
        <p:spPr>
          <a:xfrm>
            <a:off x="9052743"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7" name="Text Placeholder 43">
            <a:extLst>
              <a:ext uri="{FF2B5EF4-FFF2-40B4-BE49-F238E27FC236}">
                <a16:creationId xmlns:a16="http://schemas.microsoft.com/office/drawing/2014/main" id="{0613C62B-E7AD-AFEA-DBB2-AB6419680DFE}"/>
              </a:ext>
            </a:extLst>
          </p:cNvPr>
          <p:cNvSpPr>
            <a:spLocks noGrp="1"/>
          </p:cNvSpPr>
          <p:nvPr>
            <p:ph type="body" sz="quarter" idx="20" hasCustomPrompt="1"/>
          </p:nvPr>
        </p:nvSpPr>
        <p:spPr>
          <a:xfrm>
            <a:off x="3573871" y="2693988"/>
            <a:ext cx="2301057" cy="3240000"/>
          </a:xfrm>
          <a:prstGeom prst="roundRect">
            <a:avLst>
              <a:gd name="adj" fmla="val 5545"/>
            </a:avLst>
          </a:prstGeom>
          <a:solidFill>
            <a:schemeClr val="bg1">
              <a:lumMod val="95000"/>
            </a:schemeClr>
          </a:solid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lvl="0"/>
            <a:r>
              <a:rPr lang="en-US" dirty="0"/>
              <a:t>Click to add detail</a:t>
            </a:r>
          </a:p>
        </p:txBody>
      </p:sp>
      <p:sp>
        <p:nvSpPr>
          <p:cNvPr id="8" name="Text Placeholder 43">
            <a:extLst>
              <a:ext uri="{FF2B5EF4-FFF2-40B4-BE49-F238E27FC236}">
                <a16:creationId xmlns:a16="http://schemas.microsoft.com/office/drawing/2014/main" id="{1714CE32-C23A-5AEB-7615-5EFEA3106242}"/>
              </a:ext>
            </a:extLst>
          </p:cNvPr>
          <p:cNvSpPr>
            <a:spLocks noGrp="1"/>
          </p:cNvSpPr>
          <p:nvPr>
            <p:ph type="body" sz="quarter" idx="21" hasCustomPrompt="1"/>
          </p:nvPr>
        </p:nvSpPr>
        <p:spPr>
          <a:xfrm>
            <a:off x="6309542" y="2693988"/>
            <a:ext cx="2301057" cy="3240000"/>
          </a:xfrm>
          <a:prstGeom prst="roundRect">
            <a:avLst>
              <a:gd name="adj" fmla="val 5545"/>
            </a:avLst>
          </a:prstGeom>
          <a:solidFill>
            <a:schemeClr val="bg1">
              <a:lumMod val="95000"/>
            </a:schemeClr>
          </a:solid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lvl="0"/>
            <a:r>
              <a:rPr lang="en-US" dirty="0"/>
              <a:t>Click to add detail</a:t>
            </a:r>
          </a:p>
        </p:txBody>
      </p:sp>
      <p:sp>
        <p:nvSpPr>
          <p:cNvPr id="9" name="Text Placeholder 43">
            <a:extLst>
              <a:ext uri="{FF2B5EF4-FFF2-40B4-BE49-F238E27FC236}">
                <a16:creationId xmlns:a16="http://schemas.microsoft.com/office/drawing/2014/main" id="{207A74E2-462F-D80D-FA95-637CF9AA774C}"/>
              </a:ext>
            </a:extLst>
          </p:cNvPr>
          <p:cNvSpPr>
            <a:spLocks noGrp="1"/>
          </p:cNvSpPr>
          <p:nvPr>
            <p:ph type="body" sz="quarter" idx="22" hasCustomPrompt="1"/>
          </p:nvPr>
        </p:nvSpPr>
        <p:spPr>
          <a:xfrm>
            <a:off x="9045213" y="2693988"/>
            <a:ext cx="2301057" cy="3240000"/>
          </a:xfrm>
          <a:prstGeom prst="roundRect">
            <a:avLst>
              <a:gd name="adj" fmla="val 5545"/>
            </a:avLst>
          </a:prstGeom>
          <a:solidFill>
            <a:schemeClr val="bg1">
              <a:lumMod val="95000"/>
            </a:schemeClr>
          </a:solid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detail</a:t>
            </a:r>
          </a:p>
        </p:txBody>
      </p:sp>
    </p:spTree>
    <p:extLst>
      <p:ext uri="{BB962C8B-B14F-4D97-AF65-F5344CB8AC3E}">
        <p14:creationId xmlns:p14="http://schemas.microsoft.com/office/powerpoint/2010/main" val="4193765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our Blocks with Detail Below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3576381"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6314562"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2693988"/>
            <a:ext cx="2301057" cy="3240000"/>
          </a:xfrm>
          <a:prstGeom prst="roundRect">
            <a:avLst>
              <a:gd name="adj" fmla="val 5545"/>
            </a:avLst>
          </a:prstGeom>
          <a:no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lvl="0"/>
            <a:r>
              <a:rPr lang="en-US" dirty="0"/>
              <a:t>Click to add detail</a:t>
            </a:r>
          </a:p>
        </p:txBody>
      </p:sp>
      <p:sp>
        <p:nvSpPr>
          <p:cNvPr id="4" name="Text Placeholder 39">
            <a:extLst>
              <a:ext uri="{FF2B5EF4-FFF2-40B4-BE49-F238E27FC236}">
                <a16:creationId xmlns:a16="http://schemas.microsoft.com/office/drawing/2014/main" id="{A76F4462-66CF-F013-EA4B-67BDE3010632}"/>
              </a:ext>
            </a:extLst>
          </p:cNvPr>
          <p:cNvSpPr>
            <a:spLocks noGrp="1"/>
          </p:cNvSpPr>
          <p:nvPr>
            <p:ph type="body" sz="quarter" idx="19" hasCustomPrompt="1"/>
          </p:nvPr>
        </p:nvSpPr>
        <p:spPr>
          <a:xfrm>
            <a:off x="9052743" y="1676399"/>
            <a:ext cx="2301057" cy="792000"/>
          </a:xfrm>
          <a:prstGeom prst="roundRect">
            <a:avLst/>
          </a:prstGeom>
          <a:solidFill>
            <a:schemeClr val="accent1"/>
          </a:solidFill>
        </p:spPr>
        <p:txBody>
          <a:bodyPr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7" name="Text Placeholder 43">
            <a:extLst>
              <a:ext uri="{FF2B5EF4-FFF2-40B4-BE49-F238E27FC236}">
                <a16:creationId xmlns:a16="http://schemas.microsoft.com/office/drawing/2014/main" id="{0613C62B-E7AD-AFEA-DBB2-AB6419680DFE}"/>
              </a:ext>
            </a:extLst>
          </p:cNvPr>
          <p:cNvSpPr>
            <a:spLocks noGrp="1"/>
          </p:cNvSpPr>
          <p:nvPr>
            <p:ph type="body" sz="quarter" idx="20" hasCustomPrompt="1"/>
          </p:nvPr>
        </p:nvSpPr>
        <p:spPr>
          <a:xfrm>
            <a:off x="3573871" y="2693988"/>
            <a:ext cx="2301057" cy="3240000"/>
          </a:xfrm>
          <a:prstGeom prst="roundRect">
            <a:avLst>
              <a:gd name="adj" fmla="val 5545"/>
            </a:avLst>
          </a:prstGeom>
          <a:no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lvl="0"/>
            <a:r>
              <a:rPr lang="en-US" dirty="0"/>
              <a:t>Click to add detail</a:t>
            </a:r>
          </a:p>
        </p:txBody>
      </p:sp>
      <p:sp>
        <p:nvSpPr>
          <p:cNvPr id="8" name="Text Placeholder 43">
            <a:extLst>
              <a:ext uri="{FF2B5EF4-FFF2-40B4-BE49-F238E27FC236}">
                <a16:creationId xmlns:a16="http://schemas.microsoft.com/office/drawing/2014/main" id="{1714CE32-C23A-5AEB-7615-5EFEA3106242}"/>
              </a:ext>
            </a:extLst>
          </p:cNvPr>
          <p:cNvSpPr>
            <a:spLocks noGrp="1"/>
          </p:cNvSpPr>
          <p:nvPr>
            <p:ph type="body" sz="quarter" idx="21" hasCustomPrompt="1"/>
          </p:nvPr>
        </p:nvSpPr>
        <p:spPr>
          <a:xfrm>
            <a:off x="6309542" y="2693988"/>
            <a:ext cx="2301057" cy="3240000"/>
          </a:xfrm>
          <a:prstGeom prst="roundRect">
            <a:avLst>
              <a:gd name="adj" fmla="val 5545"/>
            </a:avLst>
          </a:prstGeom>
          <a:no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lvl="0"/>
            <a:r>
              <a:rPr lang="en-US" dirty="0"/>
              <a:t>Click to add detail</a:t>
            </a:r>
          </a:p>
        </p:txBody>
      </p:sp>
      <p:sp>
        <p:nvSpPr>
          <p:cNvPr id="9" name="Text Placeholder 43">
            <a:extLst>
              <a:ext uri="{FF2B5EF4-FFF2-40B4-BE49-F238E27FC236}">
                <a16:creationId xmlns:a16="http://schemas.microsoft.com/office/drawing/2014/main" id="{207A74E2-462F-D80D-FA95-637CF9AA774C}"/>
              </a:ext>
            </a:extLst>
          </p:cNvPr>
          <p:cNvSpPr>
            <a:spLocks noGrp="1"/>
          </p:cNvSpPr>
          <p:nvPr>
            <p:ph type="body" sz="quarter" idx="22" hasCustomPrompt="1"/>
          </p:nvPr>
        </p:nvSpPr>
        <p:spPr>
          <a:xfrm>
            <a:off x="9045213" y="2693988"/>
            <a:ext cx="2301057" cy="3240000"/>
          </a:xfrm>
          <a:prstGeom prst="roundRect">
            <a:avLst>
              <a:gd name="adj" fmla="val 5545"/>
            </a:avLst>
          </a:prstGeom>
          <a:noFill/>
          <a:ln w="19050">
            <a:noFill/>
          </a:ln>
        </p:spPr>
        <p:txBody>
          <a:bodyPr>
            <a:normAutofit/>
          </a:bodyPr>
          <a:lstStyle>
            <a:lvl1pPr marL="0" indent="0">
              <a:buNone/>
              <a:defRPr sz="1600"/>
            </a:lvl1pPr>
            <a:lvl2pPr>
              <a:defRPr sz="1600"/>
            </a:lvl2pPr>
            <a:lvl3pPr>
              <a:defRPr sz="1400"/>
            </a:lvl3pPr>
            <a:lvl4pPr>
              <a:defRPr sz="1200"/>
            </a:lvl4pPr>
            <a:lvl5pPr>
              <a:defRPr sz="1200"/>
            </a:lvl5pPr>
          </a:lstStyle>
          <a:p>
            <a:pPr lvl="0"/>
            <a:r>
              <a:rPr lang="en-US" dirty="0"/>
              <a:t>Click to add detail</a:t>
            </a:r>
          </a:p>
        </p:txBody>
      </p:sp>
    </p:spTree>
    <p:extLst>
      <p:ext uri="{BB962C8B-B14F-4D97-AF65-F5344CB8AC3E}">
        <p14:creationId xmlns:p14="http://schemas.microsoft.com/office/powerpoint/2010/main" val="63563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Blocks with Detail Below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39">
            <a:extLst>
              <a:ext uri="{FF2B5EF4-FFF2-40B4-BE49-F238E27FC236}">
                <a16:creationId xmlns:a16="http://schemas.microsoft.com/office/drawing/2014/main" id="{DBAA63FD-789F-272A-EEAE-2078749740C9}"/>
              </a:ext>
            </a:extLst>
          </p:cNvPr>
          <p:cNvSpPr>
            <a:spLocks noGrp="1"/>
          </p:cNvSpPr>
          <p:nvPr>
            <p:ph type="body" sz="quarter" idx="13" hasCustomPrompt="1"/>
          </p:nvPr>
        </p:nvSpPr>
        <p:spPr>
          <a:xfrm>
            <a:off x="838200" y="1676399"/>
            <a:ext cx="2301057" cy="792000"/>
          </a:xfrm>
          <a:prstGeom prst="roundRect">
            <a:avLst/>
          </a:prstGeom>
          <a:solidFill>
            <a:schemeClr val="bg1"/>
          </a:solidFill>
        </p:spPr>
        <p:txBody>
          <a:bodyPr anchor="ctr" anchorCtr="0">
            <a:normAutofit/>
          </a:bodyPr>
          <a:lstStyle>
            <a:lvl1pPr marL="0" indent="0" algn="ctr">
              <a:buNone/>
              <a:defRPr sz="1800" b="1">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41" name="Text Placeholder 39">
            <a:extLst>
              <a:ext uri="{FF2B5EF4-FFF2-40B4-BE49-F238E27FC236}">
                <a16:creationId xmlns:a16="http://schemas.microsoft.com/office/drawing/2014/main" id="{2839BB6D-5CB8-2BB1-2D5F-57C0E8D67CFF}"/>
              </a:ext>
            </a:extLst>
          </p:cNvPr>
          <p:cNvSpPr>
            <a:spLocks noGrp="1"/>
          </p:cNvSpPr>
          <p:nvPr>
            <p:ph type="body" sz="quarter" idx="14" hasCustomPrompt="1"/>
          </p:nvPr>
        </p:nvSpPr>
        <p:spPr>
          <a:xfrm>
            <a:off x="3576381" y="1676399"/>
            <a:ext cx="2301057" cy="792000"/>
          </a:xfrm>
          <a:prstGeom prst="roundRect">
            <a:avLst/>
          </a:prstGeom>
          <a:solidFill>
            <a:schemeClr val="bg1"/>
          </a:solidFill>
        </p:spPr>
        <p:txBody>
          <a:bodyPr anchor="ctr" anchorCtr="0">
            <a:normAutofit/>
          </a:bodyPr>
          <a:lstStyle>
            <a:lvl1pPr marL="0" indent="0" algn="ctr">
              <a:buNone/>
              <a:defRPr sz="1800" b="1">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42" name="Text Placeholder 39">
            <a:extLst>
              <a:ext uri="{FF2B5EF4-FFF2-40B4-BE49-F238E27FC236}">
                <a16:creationId xmlns:a16="http://schemas.microsoft.com/office/drawing/2014/main" id="{FD0ED9DD-5F48-06AB-E91E-736A2D957F3F}"/>
              </a:ext>
            </a:extLst>
          </p:cNvPr>
          <p:cNvSpPr>
            <a:spLocks noGrp="1"/>
          </p:cNvSpPr>
          <p:nvPr>
            <p:ph type="body" sz="quarter" idx="15" hasCustomPrompt="1"/>
          </p:nvPr>
        </p:nvSpPr>
        <p:spPr>
          <a:xfrm>
            <a:off x="6314562" y="1676399"/>
            <a:ext cx="2301057" cy="792000"/>
          </a:xfrm>
          <a:prstGeom prst="roundRect">
            <a:avLst/>
          </a:prstGeom>
          <a:solidFill>
            <a:schemeClr val="bg1"/>
          </a:solidFill>
        </p:spPr>
        <p:txBody>
          <a:bodyPr anchor="ctr" anchorCtr="0">
            <a:normAutofit/>
          </a:bodyPr>
          <a:lstStyle>
            <a:lvl1pPr marL="0" indent="0" algn="ctr">
              <a:buNone/>
              <a:defRPr sz="1800" b="1">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44" name="Text Placeholder 43">
            <a:extLst>
              <a:ext uri="{FF2B5EF4-FFF2-40B4-BE49-F238E27FC236}">
                <a16:creationId xmlns:a16="http://schemas.microsoft.com/office/drawing/2014/main" id="{75E77830-107D-68DB-E513-866B7CEFB584}"/>
              </a:ext>
            </a:extLst>
          </p:cNvPr>
          <p:cNvSpPr>
            <a:spLocks noGrp="1"/>
          </p:cNvSpPr>
          <p:nvPr>
            <p:ph type="body" sz="quarter" idx="16" hasCustomPrompt="1"/>
          </p:nvPr>
        </p:nvSpPr>
        <p:spPr>
          <a:xfrm>
            <a:off x="838200" y="2693988"/>
            <a:ext cx="2301057" cy="3240000"/>
          </a:xfrm>
          <a:prstGeom prst="roundRect">
            <a:avLst>
              <a:gd name="adj" fmla="val 5545"/>
            </a:avLst>
          </a:prstGeom>
          <a:noFill/>
          <a:ln w="19050">
            <a:noFill/>
          </a:ln>
        </p:spPr>
        <p:txBody>
          <a:bodyPr>
            <a:normAutofit/>
          </a:bodyPr>
          <a:lstStyle>
            <a:lvl1pPr marL="228600" indent="-228600">
              <a:buClr>
                <a:schemeClr val="bg2"/>
              </a:buClr>
              <a:buFont typeface="Wingdings" panose="05000000000000000000" pitchFamily="2" charset="2"/>
              <a:buChar char="ü"/>
              <a:defRPr sz="1400"/>
            </a:lvl1pPr>
            <a:lvl2pPr>
              <a:defRPr sz="1600"/>
            </a:lvl2pPr>
            <a:lvl3pPr>
              <a:defRPr sz="1400"/>
            </a:lvl3pPr>
            <a:lvl4pPr>
              <a:defRPr sz="1200"/>
            </a:lvl4pPr>
            <a:lvl5pPr>
              <a:defRPr sz="1200"/>
            </a:lvl5pPr>
          </a:lstStyle>
          <a:p>
            <a:pPr lvl="0"/>
            <a:r>
              <a:rPr lang="en-US" dirty="0"/>
              <a:t>Click to add detail</a:t>
            </a:r>
          </a:p>
        </p:txBody>
      </p:sp>
      <p:sp>
        <p:nvSpPr>
          <p:cNvPr id="4" name="Text Placeholder 39">
            <a:extLst>
              <a:ext uri="{FF2B5EF4-FFF2-40B4-BE49-F238E27FC236}">
                <a16:creationId xmlns:a16="http://schemas.microsoft.com/office/drawing/2014/main" id="{A76F4462-66CF-F013-EA4B-67BDE3010632}"/>
              </a:ext>
            </a:extLst>
          </p:cNvPr>
          <p:cNvSpPr>
            <a:spLocks noGrp="1"/>
          </p:cNvSpPr>
          <p:nvPr>
            <p:ph type="body" sz="quarter" idx="19" hasCustomPrompt="1"/>
          </p:nvPr>
        </p:nvSpPr>
        <p:spPr>
          <a:xfrm>
            <a:off x="9052743" y="1676399"/>
            <a:ext cx="2301057" cy="792000"/>
          </a:xfrm>
          <a:prstGeom prst="roundRect">
            <a:avLst/>
          </a:prstGeom>
          <a:solidFill>
            <a:schemeClr val="bg1"/>
          </a:solidFill>
        </p:spPr>
        <p:txBody>
          <a:bodyPr anchor="ctr" anchorCtr="0">
            <a:normAutofit/>
          </a:bodyPr>
          <a:lstStyle>
            <a:lvl1pPr marL="0" indent="0" algn="ctr">
              <a:buNone/>
              <a:defRPr sz="1800" b="1">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7" name="Text Placeholder 43">
            <a:extLst>
              <a:ext uri="{FF2B5EF4-FFF2-40B4-BE49-F238E27FC236}">
                <a16:creationId xmlns:a16="http://schemas.microsoft.com/office/drawing/2014/main" id="{0613C62B-E7AD-AFEA-DBB2-AB6419680DFE}"/>
              </a:ext>
            </a:extLst>
          </p:cNvPr>
          <p:cNvSpPr>
            <a:spLocks noGrp="1"/>
          </p:cNvSpPr>
          <p:nvPr>
            <p:ph type="body" sz="quarter" idx="20" hasCustomPrompt="1"/>
          </p:nvPr>
        </p:nvSpPr>
        <p:spPr>
          <a:xfrm>
            <a:off x="3573871" y="2693988"/>
            <a:ext cx="2301057" cy="3240000"/>
          </a:xfrm>
          <a:prstGeom prst="roundRect">
            <a:avLst>
              <a:gd name="adj" fmla="val 5545"/>
            </a:avLst>
          </a:prstGeom>
          <a:noFill/>
          <a:ln w="19050">
            <a:noFill/>
          </a:ln>
        </p:spPr>
        <p:txBody>
          <a:bodyPr>
            <a:normAutofit/>
          </a:bodyPr>
          <a:lstStyle>
            <a:lvl1pPr marL="228600" indent="-228600">
              <a:buClr>
                <a:schemeClr val="bg2"/>
              </a:buClr>
              <a:buFont typeface="Wingdings" panose="05000000000000000000" pitchFamily="2" charset="2"/>
              <a:buChar char="ü"/>
              <a:defRPr sz="1400"/>
            </a:lvl1pPr>
            <a:lvl2pPr>
              <a:defRPr sz="1600"/>
            </a:lvl2pPr>
            <a:lvl3pPr>
              <a:defRPr sz="1400"/>
            </a:lvl3pPr>
            <a:lvl4pPr>
              <a:defRPr sz="1200"/>
            </a:lvl4pPr>
            <a:lvl5pPr>
              <a:defRPr sz="1200"/>
            </a:lvl5pPr>
          </a:lstStyle>
          <a:p>
            <a:pPr lvl="0"/>
            <a:r>
              <a:rPr lang="en-US" dirty="0"/>
              <a:t>Click to add detail</a:t>
            </a:r>
          </a:p>
        </p:txBody>
      </p:sp>
      <p:sp>
        <p:nvSpPr>
          <p:cNvPr id="8" name="Text Placeholder 43">
            <a:extLst>
              <a:ext uri="{FF2B5EF4-FFF2-40B4-BE49-F238E27FC236}">
                <a16:creationId xmlns:a16="http://schemas.microsoft.com/office/drawing/2014/main" id="{1714CE32-C23A-5AEB-7615-5EFEA3106242}"/>
              </a:ext>
            </a:extLst>
          </p:cNvPr>
          <p:cNvSpPr>
            <a:spLocks noGrp="1"/>
          </p:cNvSpPr>
          <p:nvPr>
            <p:ph type="body" sz="quarter" idx="21" hasCustomPrompt="1"/>
          </p:nvPr>
        </p:nvSpPr>
        <p:spPr>
          <a:xfrm>
            <a:off x="6309542" y="2693988"/>
            <a:ext cx="2301057" cy="3240000"/>
          </a:xfrm>
          <a:prstGeom prst="roundRect">
            <a:avLst>
              <a:gd name="adj" fmla="val 5545"/>
            </a:avLst>
          </a:prstGeom>
          <a:noFill/>
          <a:ln w="19050">
            <a:noFill/>
          </a:ln>
        </p:spPr>
        <p:txBody>
          <a:bodyPr>
            <a:normAutofit/>
          </a:bodyPr>
          <a:lstStyle>
            <a:lvl1pPr marL="228600" indent="-228600">
              <a:buClr>
                <a:schemeClr val="bg2"/>
              </a:buClr>
              <a:buFont typeface="Wingdings" panose="05000000000000000000" pitchFamily="2" charset="2"/>
              <a:buChar char="ü"/>
              <a:defRPr sz="1400"/>
            </a:lvl1pPr>
            <a:lvl2pPr>
              <a:defRPr sz="1600"/>
            </a:lvl2pPr>
            <a:lvl3pPr>
              <a:defRPr sz="1400"/>
            </a:lvl3pPr>
            <a:lvl4pPr>
              <a:defRPr sz="1200"/>
            </a:lvl4pPr>
            <a:lvl5pPr>
              <a:defRPr sz="1200"/>
            </a:lvl5pPr>
          </a:lstStyle>
          <a:p>
            <a:pPr lvl="0"/>
            <a:r>
              <a:rPr lang="en-US" dirty="0"/>
              <a:t>Click to add detail</a:t>
            </a:r>
          </a:p>
        </p:txBody>
      </p:sp>
      <p:sp>
        <p:nvSpPr>
          <p:cNvPr id="9" name="Text Placeholder 43">
            <a:extLst>
              <a:ext uri="{FF2B5EF4-FFF2-40B4-BE49-F238E27FC236}">
                <a16:creationId xmlns:a16="http://schemas.microsoft.com/office/drawing/2014/main" id="{207A74E2-462F-D80D-FA95-637CF9AA774C}"/>
              </a:ext>
            </a:extLst>
          </p:cNvPr>
          <p:cNvSpPr>
            <a:spLocks noGrp="1"/>
          </p:cNvSpPr>
          <p:nvPr>
            <p:ph type="body" sz="quarter" idx="22" hasCustomPrompt="1"/>
          </p:nvPr>
        </p:nvSpPr>
        <p:spPr>
          <a:xfrm>
            <a:off x="9045213" y="2693988"/>
            <a:ext cx="2301057" cy="3240000"/>
          </a:xfrm>
          <a:prstGeom prst="roundRect">
            <a:avLst>
              <a:gd name="adj" fmla="val 5545"/>
            </a:avLst>
          </a:prstGeom>
          <a:noFill/>
          <a:ln w="19050">
            <a:noFill/>
          </a:ln>
        </p:spPr>
        <p:txBody>
          <a:bodyPr>
            <a:normAutofit/>
          </a:bodyPr>
          <a:lstStyle>
            <a:lvl1pPr marL="228600" indent="-228600">
              <a:buClr>
                <a:schemeClr val="bg2"/>
              </a:buClr>
              <a:buFont typeface="Wingdings" panose="05000000000000000000" pitchFamily="2" charset="2"/>
              <a:buChar char="ü"/>
              <a:defRPr sz="1400"/>
            </a:lvl1pPr>
            <a:lvl2pPr>
              <a:defRPr sz="1600"/>
            </a:lvl2pPr>
            <a:lvl3pPr>
              <a:defRPr sz="1400"/>
            </a:lvl3pPr>
            <a:lvl4pPr>
              <a:defRPr sz="1200"/>
            </a:lvl4pPr>
            <a:lvl5pPr>
              <a:defRPr sz="1200"/>
            </a:lvl5pPr>
          </a:lstStyle>
          <a:p>
            <a:pPr lvl="0"/>
            <a:r>
              <a:rPr lang="en-US" dirty="0"/>
              <a:t>Click to add detail</a:t>
            </a:r>
          </a:p>
        </p:txBody>
      </p:sp>
    </p:spTree>
    <p:extLst>
      <p:ext uri="{BB962C8B-B14F-4D97-AF65-F5344CB8AC3E}">
        <p14:creationId xmlns:p14="http://schemas.microsoft.com/office/powerpoint/2010/main" val="140350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513E-81C5-C229-9CB1-EAC50C27C46F}"/>
              </a:ext>
            </a:extLst>
          </p:cNvPr>
          <p:cNvSpPr>
            <a:spLocks noGrp="1"/>
          </p:cNvSpPr>
          <p:nvPr>
            <p:ph type="title" hasCustomPrompt="1"/>
          </p:nvPr>
        </p:nvSpPr>
        <p:spPr/>
        <p:txBody>
          <a:bodyPr/>
          <a:lstStyle>
            <a:lvl1pPr>
              <a:defRPr/>
            </a:lvl1p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241C421D-F8DF-6A76-ED85-16DFDF536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C1C4D177-C042-4D21-9776-23E1C8992BE8}"/>
              </a:ext>
            </a:extLst>
          </p:cNvPr>
          <p:cNvSpPr>
            <a:spLocks noGrp="1"/>
          </p:cNvSpPr>
          <p:nvPr>
            <p:ph type="dt" sz="half" idx="10"/>
          </p:nvPr>
        </p:nvSpPr>
        <p:spPr/>
        <p:txBody>
          <a:bodyPr/>
          <a:lstStyle/>
          <a:p>
            <a:r>
              <a:rPr lang="en-CA" dirty="0"/>
              <a:t>November 30, 2023</a:t>
            </a:r>
          </a:p>
        </p:txBody>
      </p:sp>
      <p:sp>
        <p:nvSpPr>
          <p:cNvPr id="6" name="Slide Number Placeholder 5">
            <a:extLst>
              <a:ext uri="{FF2B5EF4-FFF2-40B4-BE49-F238E27FC236}">
                <a16:creationId xmlns:a16="http://schemas.microsoft.com/office/drawing/2014/main" id="{C4BDA6C8-B39C-150A-E657-9181099EFA1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7" name="Straight Connector 6">
            <a:extLst>
              <a:ext uri="{FF2B5EF4-FFF2-40B4-BE49-F238E27FC236}">
                <a16:creationId xmlns:a16="http://schemas.microsoft.com/office/drawing/2014/main" id="{5DB57BB0-D148-DED7-4267-5AD57E233590}"/>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153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320E985-34C3-C52D-0A62-14E7EC6147FB}"/>
              </a:ext>
            </a:extLst>
          </p:cNvPr>
          <p:cNvSpPr>
            <a:spLocks noGrp="1"/>
          </p:cNvSpPr>
          <p:nvPr>
            <p:ph sz="quarter" idx="13"/>
          </p:nvPr>
        </p:nvSpPr>
        <p:spPr>
          <a:xfrm>
            <a:off x="838200" y="1534110"/>
            <a:ext cx="4905375" cy="4231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Chart Placeholder 14">
            <a:extLst>
              <a:ext uri="{FF2B5EF4-FFF2-40B4-BE49-F238E27FC236}">
                <a16:creationId xmlns:a16="http://schemas.microsoft.com/office/drawing/2014/main" id="{70AE99BE-DF30-98D4-8EB4-3AF938BAE7CB}"/>
              </a:ext>
            </a:extLst>
          </p:cNvPr>
          <p:cNvSpPr>
            <a:spLocks noGrp="1"/>
          </p:cNvSpPr>
          <p:nvPr>
            <p:ph type="chart" sz="quarter" idx="14"/>
          </p:nvPr>
        </p:nvSpPr>
        <p:spPr>
          <a:xfrm>
            <a:off x="6448425" y="1534111"/>
            <a:ext cx="4905375" cy="4231689"/>
          </a:xfrm>
        </p:spPr>
        <p:txBody>
          <a:bodyPr/>
          <a:lstStyle/>
          <a:p>
            <a:r>
              <a:rPr lang="en-US" dirty="0"/>
              <a:t>Click icon to add chart</a:t>
            </a:r>
            <a:endParaRPr lang="en-CA" dirty="0"/>
          </a:p>
        </p:txBody>
      </p:sp>
    </p:spTree>
    <p:extLst>
      <p:ext uri="{BB962C8B-B14F-4D97-AF65-F5344CB8AC3E}">
        <p14:creationId xmlns:p14="http://schemas.microsoft.com/office/powerpoint/2010/main" val="3109253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320E985-34C3-C52D-0A62-14E7EC6147FB}"/>
              </a:ext>
            </a:extLst>
          </p:cNvPr>
          <p:cNvSpPr>
            <a:spLocks noGrp="1"/>
          </p:cNvSpPr>
          <p:nvPr>
            <p:ph sz="quarter" idx="13"/>
          </p:nvPr>
        </p:nvSpPr>
        <p:spPr>
          <a:xfrm>
            <a:off x="6448425" y="1534110"/>
            <a:ext cx="4905375" cy="4231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hart Placeholder 14">
            <a:extLst>
              <a:ext uri="{FF2B5EF4-FFF2-40B4-BE49-F238E27FC236}">
                <a16:creationId xmlns:a16="http://schemas.microsoft.com/office/drawing/2014/main" id="{70AE99BE-DF30-98D4-8EB4-3AF938BAE7CB}"/>
              </a:ext>
            </a:extLst>
          </p:cNvPr>
          <p:cNvSpPr>
            <a:spLocks noGrp="1"/>
          </p:cNvSpPr>
          <p:nvPr>
            <p:ph type="chart" sz="quarter" idx="14"/>
          </p:nvPr>
        </p:nvSpPr>
        <p:spPr>
          <a:xfrm>
            <a:off x="838201" y="1534111"/>
            <a:ext cx="4905375" cy="4231689"/>
          </a:xfrm>
        </p:spPr>
        <p:txBody>
          <a:bodyPr/>
          <a:lstStyle/>
          <a:p>
            <a:r>
              <a:rPr lang="en-US" dirty="0"/>
              <a:t>Click icon to add chart</a:t>
            </a:r>
            <a:endParaRPr lang="en-CA" dirty="0"/>
          </a:p>
        </p:txBody>
      </p:sp>
    </p:spTree>
    <p:extLst>
      <p:ext uri="{BB962C8B-B14F-4D97-AF65-F5344CB8AC3E}">
        <p14:creationId xmlns:p14="http://schemas.microsoft.com/office/powerpoint/2010/main" val="568437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320E985-34C3-C52D-0A62-14E7EC6147FB}"/>
              </a:ext>
            </a:extLst>
          </p:cNvPr>
          <p:cNvSpPr>
            <a:spLocks noGrp="1"/>
          </p:cNvSpPr>
          <p:nvPr>
            <p:ph sz="quarter" idx="13"/>
          </p:nvPr>
        </p:nvSpPr>
        <p:spPr>
          <a:xfrm>
            <a:off x="6448425" y="1534110"/>
            <a:ext cx="4905375" cy="4231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Picture Placeholder 6">
            <a:extLst>
              <a:ext uri="{FF2B5EF4-FFF2-40B4-BE49-F238E27FC236}">
                <a16:creationId xmlns:a16="http://schemas.microsoft.com/office/drawing/2014/main" id="{BD5B2EFF-039A-9CBD-E5ED-BBB878EAE080}"/>
              </a:ext>
            </a:extLst>
          </p:cNvPr>
          <p:cNvSpPr>
            <a:spLocks noGrp="1"/>
          </p:cNvSpPr>
          <p:nvPr>
            <p:ph type="pic" sz="quarter" idx="14"/>
          </p:nvPr>
        </p:nvSpPr>
        <p:spPr>
          <a:xfrm>
            <a:off x="838201" y="1533990"/>
            <a:ext cx="4905375" cy="4231810"/>
          </a:xfrm>
          <a:ln>
            <a:noFill/>
          </a:ln>
        </p:spPr>
        <p:txBody>
          <a:bodyPr/>
          <a:lstStyle/>
          <a:p>
            <a:r>
              <a:rPr lang="en-US" dirty="0"/>
              <a:t>Click icon to add picture</a:t>
            </a:r>
            <a:endParaRPr lang="en-CA" dirty="0"/>
          </a:p>
        </p:txBody>
      </p:sp>
    </p:spTree>
    <p:extLst>
      <p:ext uri="{BB962C8B-B14F-4D97-AF65-F5344CB8AC3E}">
        <p14:creationId xmlns:p14="http://schemas.microsoft.com/office/powerpoint/2010/main" val="3254835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Content cent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320E985-34C3-C52D-0A62-14E7EC6147FB}"/>
              </a:ext>
            </a:extLst>
          </p:cNvPr>
          <p:cNvSpPr>
            <a:spLocks noGrp="1"/>
          </p:cNvSpPr>
          <p:nvPr>
            <p:ph sz="quarter" idx="13"/>
          </p:nvPr>
        </p:nvSpPr>
        <p:spPr>
          <a:xfrm>
            <a:off x="6448425" y="2144073"/>
            <a:ext cx="4905375" cy="256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Picture Placeholder 6">
            <a:extLst>
              <a:ext uri="{FF2B5EF4-FFF2-40B4-BE49-F238E27FC236}">
                <a16:creationId xmlns:a16="http://schemas.microsoft.com/office/drawing/2014/main" id="{BD5B2EFF-039A-9CBD-E5ED-BBB878EAE080}"/>
              </a:ext>
            </a:extLst>
          </p:cNvPr>
          <p:cNvSpPr>
            <a:spLocks noGrp="1"/>
          </p:cNvSpPr>
          <p:nvPr>
            <p:ph type="pic" sz="quarter" idx="14"/>
          </p:nvPr>
        </p:nvSpPr>
        <p:spPr>
          <a:xfrm>
            <a:off x="838201" y="1533990"/>
            <a:ext cx="4905375" cy="4231810"/>
          </a:xfrm>
          <a:ln>
            <a:noFill/>
          </a:ln>
        </p:spPr>
        <p:txBody>
          <a:bodyPr/>
          <a:lstStyle/>
          <a:p>
            <a:r>
              <a:rPr lang="en-US" dirty="0"/>
              <a:t>Click icon to add picture</a:t>
            </a:r>
            <a:endParaRPr lang="en-CA" dirty="0"/>
          </a:p>
        </p:txBody>
      </p:sp>
    </p:spTree>
    <p:extLst>
      <p:ext uri="{BB962C8B-B14F-4D97-AF65-F5344CB8AC3E}">
        <p14:creationId xmlns:p14="http://schemas.microsoft.com/office/powerpoint/2010/main" val="621751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entred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5B2EFF-039A-9CBD-E5ED-BBB878EAE080}"/>
              </a:ext>
            </a:extLst>
          </p:cNvPr>
          <p:cNvSpPr>
            <a:spLocks noGrp="1"/>
          </p:cNvSpPr>
          <p:nvPr>
            <p:ph type="pic" sz="quarter" idx="14"/>
          </p:nvPr>
        </p:nvSpPr>
        <p:spPr>
          <a:xfrm>
            <a:off x="6448425" y="1534110"/>
            <a:ext cx="4905375" cy="4231810"/>
          </a:xfrm>
          <a:ln>
            <a:noFill/>
          </a:ln>
        </p:spPr>
        <p:txBody>
          <a:bodyPr/>
          <a:lstStyle/>
          <a:p>
            <a:r>
              <a:rPr lang="en-US" dirty="0"/>
              <a:t>Click icon to add picture</a:t>
            </a:r>
            <a:endParaRPr lang="en-CA" dirty="0"/>
          </a:p>
        </p:txBody>
      </p:sp>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320E985-34C3-C52D-0A62-14E7EC6147FB}"/>
              </a:ext>
            </a:extLst>
          </p:cNvPr>
          <p:cNvSpPr>
            <a:spLocks noGrp="1"/>
          </p:cNvSpPr>
          <p:nvPr>
            <p:ph sz="quarter" idx="13"/>
          </p:nvPr>
        </p:nvSpPr>
        <p:spPr>
          <a:xfrm>
            <a:off x="838201" y="2144073"/>
            <a:ext cx="4905375" cy="256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053429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Rou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5B2EFF-039A-9CBD-E5ED-BBB878EAE080}"/>
              </a:ext>
            </a:extLst>
          </p:cNvPr>
          <p:cNvSpPr>
            <a:spLocks noGrp="1"/>
          </p:cNvSpPr>
          <p:nvPr>
            <p:ph type="pic" sz="quarter" idx="14"/>
          </p:nvPr>
        </p:nvSpPr>
        <p:spPr>
          <a:xfrm>
            <a:off x="6448426" y="1534111"/>
            <a:ext cx="4320000" cy="4320000"/>
          </a:xfrm>
          <a:prstGeom prst="ellipse">
            <a:avLst/>
          </a:prstGeom>
          <a:ln>
            <a:noFill/>
          </a:ln>
        </p:spPr>
        <p:txBody>
          <a:bodyPr/>
          <a:lstStyle/>
          <a:p>
            <a:r>
              <a:rPr lang="en-US" dirty="0"/>
              <a:t>Click icon to add picture</a:t>
            </a:r>
            <a:endParaRPr lang="en-CA" dirty="0"/>
          </a:p>
        </p:txBody>
      </p:sp>
      <p:sp>
        <p:nvSpPr>
          <p:cNvPr id="2" name="Title 1">
            <a:extLst>
              <a:ext uri="{FF2B5EF4-FFF2-40B4-BE49-F238E27FC236}">
                <a16:creationId xmlns:a16="http://schemas.microsoft.com/office/drawing/2014/main" id="{FEC378BB-B495-3232-1653-A832345AA5A3}"/>
              </a:ext>
            </a:extLst>
          </p:cNvPr>
          <p:cNvSpPr>
            <a:spLocks noGrp="1"/>
          </p:cNvSpPr>
          <p:nvPr>
            <p:ph type="title" hasCustomPrompt="1"/>
          </p:nvPr>
        </p:nvSpPr>
        <p:spPr/>
        <p:txBody>
          <a:bodyPr/>
          <a:lstStyle/>
          <a:p>
            <a:r>
              <a:rPr lang="en-US" dirty="0"/>
              <a:t>Click to add slide title</a:t>
            </a:r>
            <a:endParaRPr lang="en-CA" dirty="0"/>
          </a:p>
        </p:txBody>
      </p:sp>
      <p:sp>
        <p:nvSpPr>
          <p:cNvPr id="3" name="Date Placeholder 2">
            <a:extLst>
              <a:ext uri="{FF2B5EF4-FFF2-40B4-BE49-F238E27FC236}">
                <a16:creationId xmlns:a16="http://schemas.microsoft.com/office/drawing/2014/main" id="{F301EF91-CBFD-8B06-1AF4-BF150C8D49A4}"/>
              </a:ext>
            </a:extLst>
          </p:cNvPr>
          <p:cNvSpPr>
            <a:spLocks noGrp="1"/>
          </p:cNvSpPr>
          <p:nvPr>
            <p:ph type="dt" sz="half" idx="10"/>
          </p:nvPr>
        </p:nvSpPr>
        <p:spPr/>
        <p:txBody>
          <a:bodyPr/>
          <a:lstStyle>
            <a:lvl1pPr>
              <a:defRPr sz="1000"/>
            </a:lvl1pPr>
          </a:lstStyle>
          <a:p>
            <a:r>
              <a:rPr lang="en-CA" dirty="0"/>
              <a:t>November 30, 2023</a:t>
            </a:r>
          </a:p>
        </p:txBody>
      </p:sp>
      <p:sp>
        <p:nvSpPr>
          <p:cNvPr id="5" name="Slide Number Placeholder 4">
            <a:extLst>
              <a:ext uri="{FF2B5EF4-FFF2-40B4-BE49-F238E27FC236}">
                <a16:creationId xmlns:a16="http://schemas.microsoft.com/office/drawing/2014/main" id="{9B39FBA9-64F5-CE2E-C900-521ADDB82BDE}"/>
              </a:ext>
            </a:extLst>
          </p:cNvPr>
          <p:cNvSpPr>
            <a:spLocks noGrp="1"/>
          </p:cNvSpPr>
          <p:nvPr>
            <p:ph type="sldNum" sz="quarter" idx="12"/>
          </p:nvPr>
        </p:nvSpPr>
        <p:spPr/>
        <p:txBody>
          <a:bodyPr/>
          <a:lstStyle>
            <a:lvl1pPr>
              <a:defRPr sz="1100"/>
            </a:lvl1pPr>
          </a:lstStyle>
          <a:p>
            <a:fld id="{DD94CC85-C21C-4909-ABF8-7FE93C0F9AC1}" type="slidenum">
              <a:rPr lang="en-CA" smtClean="0"/>
              <a:pPr/>
              <a:t>‹#›</a:t>
            </a:fld>
            <a:endParaRPr lang="en-CA" dirty="0"/>
          </a:p>
        </p:txBody>
      </p:sp>
      <p:cxnSp>
        <p:nvCxnSpPr>
          <p:cNvPr id="6" name="Straight Connector 5">
            <a:extLst>
              <a:ext uri="{FF2B5EF4-FFF2-40B4-BE49-F238E27FC236}">
                <a16:creationId xmlns:a16="http://schemas.microsoft.com/office/drawing/2014/main" id="{33B35352-8D1C-381C-0547-2A9EC685C1FE}"/>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320E985-34C3-C52D-0A62-14E7EC6147FB}"/>
              </a:ext>
            </a:extLst>
          </p:cNvPr>
          <p:cNvSpPr>
            <a:spLocks noGrp="1"/>
          </p:cNvSpPr>
          <p:nvPr>
            <p:ph sz="quarter" idx="13"/>
          </p:nvPr>
        </p:nvSpPr>
        <p:spPr>
          <a:xfrm>
            <a:off x="838201" y="2144073"/>
            <a:ext cx="4905375" cy="2569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154517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Full Slide with Ins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4EC9-B427-7EFC-1B6F-643BCB68D2F6}"/>
              </a:ext>
            </a:extLst>
          </p:cNvPr>
          <p:cNvSpPr>
            <a:spLocks noGrp="1"/>
          </p:cNvSpPr>
          <p:nvPr>
            <p:ph type="title" hasCustomPrompt="1"/>
          </p:nvPr>
        </p:nvSpPr>
        <p:spPr/>
        <p:txBody>
          <a:bodyPr/>
          <a:lstStyle>
            <a:lvl1pPr>
              <a:defRPr/>
            </a:lvl1pPr>
          </a:lstStyle>
          <a:p>
            <a:r>
              <a:rPr lang="en-US" dirty="0"/>
              <a:t>Click to add chart title or chart insight</a:t>
            </a:r>
            <a:endParaRPr lang="en-CA" dirty="0"/>
          </a:p>
        </p:txBody>
      </p:sp>
      <p:sp>
        <p:nvSpPr>
          <p:cNvPr id="3" name="Date Placeholder 2">
            <a:extLst>
              <a:ext uri="{FF2B5EF4-FFF2-40B4-BE49-F238E27FC236}">
                <a16:creationId xmlns:a16="http://schemas.microsoft.com/office/drawing/2014/main" id="{B1A273E3-AF14-BC19-4D60-1D96B8EE6462}"/>
              </a:ext>
            </a:extLst>
          </p:cNvPr>
          <p:cNvSpPr>
            <a:spLocks noGrp="1"/>
          </p:cNvSpPr>
          <p:nvPr>
            <p:ph type="dt" sz="half" idx="10"/>
          </p:nvPr>
        </p:nvSpPr>
        <p:spPr/>
        <p:txBody>
          <a:bodyPr/>
          <a:lstStyle/>
          <a:p>
            <a:r>
              <a:rPr lang="en-CA" dirty="0"/>
              <a:t>November 30, 2023</a:t>
            </a:r>
          </a:p>
        </p:txBody>
      </p:sp>
      <p:sp>
        <p:nvSpPr>
          <p:cNvPr id="4" name="Slide Number Placeholder 3">
            <a:extLst>
              <a:ext uri="{FF2B5EF4-FFF2-40B4-BE49-F238E27FC236}">
                <a16:creationId xmlns:a16="http://schemas.microsoft.com/office/drawing/2014/main" id="{D1F60337-F22B-84B4-CE35-E3303C78BCAE}"/>
              </a:ext>
            </a:extLst>
          </p:cNvPr>
          <p:cNvSpPr>
            <a:spLocks noGrp="1"/>
          </p:cNvSpPr>
          <p:nvPr>
            <p:ph type="sldNum" sz="quarter" idx="11"/>
          </p:nvPr>
        </p:nvSpPr>
        <p:spPr/>
        <p:txBody>
          <a:bodyPr/>
          <a:lstStyle/>
          <a:p>
            <a:fld id="{DD94CC85-C21C-4909-ABF8-7FE93C0F9AC1}" type="slidenum">
              <a:rPr lang="en-CA" smtClean="0"/>
              <a:pPr/>
              <a:t>‹#›</a:t>
            </a:fld>
            <a:endParaRPr lang="en-CA" dirty="0"/>
          </a:p>
        </p:txBody>
      </p:sp>
      <p:sp>
        <p:nvSpPr>
          <p:cNvPr id="6" name="Chart Placeholder 5">
            <a:extLst>
              <a:ext uri="{FF2B5EF4-FFF2-40B4-BE49-F238E27FC236}">
                <a16:creationId xmlns:a16="http://schemas.microsoft.com/office/drawing/2014/main" id="{EE476677-B48F-D3C4-EB1A-D7C274406D66}"/>
              </a:ext>
            </a:extLst>
          </p:cNvPr>
          <p:cNvSpPr>
            <a:spLocks noGrp="1"/>
          </p:cNvSpPr>
          <p:nvPr>
            <p:ph type="chart" sz="quarter" idx="12"/>
          </p:nvPr>
        </p:nvSpPr>
        <p:spPr>
          <a:xfrm>
            <a:off x="914400" y="2308225"/>
            <a:ext cx="10515600" cy="3521075"/>
          </a:xfrm>
        </p:spPr>
        <p:txBody>
          <a:bodyPr/>
          <a:lstStyle/>
          <a:p>
            <a:r>
              <a:rPr lang="en-US" dirty="0"/>
              <a:t>Click icon to add chart</a:t>
            </a:r>
            <a:endParaRPr lang="en-CA" dirty="0"/>
          </a:p>
        </p:txBody>
      </p:sp>
      <p:sp>
        <p:nvSpPr>
          <p:cNvPr id="8" name="Text Placeholder 7">
            <a:extLst>
              <a:ext uri="{FF2B5EF4-FFF2-40B4-BE49-F238E27FC236}">
                <a16:creationId xmlns:a16="http://schemas.microsoft.com/office/drawing/2014/main" id="{AC9DD999-083F-D7F9-A780-F7C98F9788D0}"/>
              </a:ext>
            </a:extLst>
          </p:cNvPr>
          <p:cNvSpPr>
            <a:spLocks noGrp="1"/>
          </p:cNvSpPr>
          <p:nvPr>
            <p:ph type="body" sz="quarter" idx="13" hasCustomPrompt="1"/>
          </p:nvPr>
        </p:nvSpPr>
        <p:spPr>
          <a:xfrm>
            <a:off x="914400" y="1538288"/>
            <a:ext cx="10439400" cy="565150"/>
          </a:xfrm>
        </p:spPr>
        <p:txBody>
          <a:bodyPr/>
          <a:lstStyle>
            <a:lvl1pPr marL="0" indent="0">
              <a:buNone/>
              <a:defRPr/>
            </a:lvl1pPr>
          </a:lstStyle>
          <a:p>
            <a:pPr lvl="0"/>
            <a:r>
              <a:rPr lang="en-US" dirty="0"/>
              <a:t>Click to add chart title or chart insight</a:t>
            </a:r>
          </a:p>
        </p:txBody>
      </p:sp>
    </p:spTree>
    <p:extLst>
      <p:ext uri="{BB962C8B-B14F-4D97-AF65-F5344CB8AC3E}">
        <p14:creationId xmlns:p14="http://schemas.microsoft.com/office/powerpoint/2010/main" val="3331351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No 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6F461-F1EE-45F0-9652-8305330C93D2}"/>
              </a:ext>
            </a:extLst>
          </p:cNvPr>
          <p:cNvSpPr>
            <a:spLocks noGrp="1"/>
          </p:cNvSpPr>
          <p:nvPr>
            <p:ph type="dt" sz="half" idx="10"/>
          </p:nvPr>
        </p:nvSpPr>
        <p:spPr/>
        <p:txBody>
          <a:bodyPr/>
          <a:lstStyle/>
          <a:p>
            <a:r>
              <a:rPr lang="en-CA" dirty="0"/>
              <a:t>November 30, 2023</a:t>
            </a:r>
          </a:p>
        </p:txBody>
      </p:sp>
      <p:sp>
        <p:nvSpPr>
          <p:cNvPr id="4" name="Slide Number Placeholder 3">
            <a:extLst>
              <a:ext uri="{FF2B5EF4-FFF2-40B4-BE49-F238E27FC236}">
                <a16:creationId xmlns:a16="http://schemas.microsoft.com/office/drawing/2014/main" id="{38D96DA4-9F1E-2F74-81DF-D3F814869548}"/>
              </a:ext>
            </a:extLst>
          </p:cNvPr>
          <p:cNvSpPr>
            <a:spLocks noGrp="1"/>
          </p:cNvSpPr>
          <p:nvPr>
            <p:ph type="sldNum" sz="quarter" idx="12"/>
          </p:nvPr>
        </p:nvSpPr>
        <p:spPr/>
        <p:txBody>
          <a:bodyPr/>
          <a:lstStyle/>
          <a:p>
            <a:fld id="{DD94CC85-C21C-4909-ABF8-7FE93C0F9AC1}" type="slidenum">
              <a:rPr lang="en-CA" smtClean="0"/>
              <a:t>‹#›</a:t>
            </a:fld>
            <a:endParaRPr lang="en-CA" dirty="0"/>
          </a:p>
        </p:txBody>
      </p:sp>
    </p:spTree>
    <p:extLst>
      <p:ext uri="{BB962C8B-B14F-4D97-AF65-F5344CB8AC3E}">
        <p14:creationId xmlns:p14="http://schemas.microsoft.com/office/powerpoint/2010/main" val="4110749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Title Left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1349-D879-5985-7DEE-CC82AF7CB599}"/>
              </a:ext>
            </a:extLst>
          </p:cNvPr>
          <p:cNvSpPr>
            <a:spLocks noGrp="1"/>
          </p:cNvSpPr>
          <p:nvPr>
            <p:ph type="title" hasCustomPrompt="1"/>
          </p:nvPr>
        </p:nvSpPr>
        <p:spPr>
          <a:xfrm>
            <a:off x="839788" y="987425"/>
            <a:ext cx="3932237" cy="1465729"/>
          </a:xfrm>
        </p:spPr>
        <p:txBody>
          <a:bodyPr anchor="t" anchorCtr="0"/>
          <a:lstStyle>
            <a:lvl1pPr>
              <a:defRPr sz="3200"/>
            </a:lvl1p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9B0DDFBF-A5E7-3474-FA24-58FE0D790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7C17FC7-24F9-59E0-557B-B4A03BBA7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82B04-3972-9B4B-2C3D-E62DBFA5CFB1}"/>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D757173D-5192-077A-2B10-AC772FCE5987}"/>
              </a:ext>
            </a:extLst>
          </p:cNvPr>
          <p:cNvSpPr>
            <a:spLocks noGrp="1"/>
          </p:cNvSpPr>
          <p:nvPr>
            <p:ph type="sldNum" sz="quarter" idx="12"/>
          </p:nvPr>
        </p:nvSpPr>
        <p:spPr/>
        <p:txBody>
          <a:bodyPr/>
          <a:lstStyle/>
          <a:p>
            <a:fld id="{DD94CC85-C21C-4909-ABF8-7FE93C0F9AC1}" type="slidenum">
              <a:rPr lang="en-CA" smtClean="0"/>
              <a:t>‹#›</a:t>
            </a:fld>
            <a:endParaRPr lang="en-CA" dirty="0"/>
          </a:p>
        </p:txBody>
      </p:sp>
    </p:spTree>
    <p:extLst>
      <p:ext uri="{BB962C8B-B14F-4D97-AF65-F5344CB8AC3E}">
        <p14:creationId xmlns:p14="http://schemas.microsoft.com/office/powerpoint/2010/main" val="3573950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F86A-8658-E09F-692A-24A74C52D281}"/>
              </a:ext>
            </a:extLst>
          </p:cNvPr>
          <p:cNvSpPr>
            <a:spLocks noGrp="1"/>
          </p:cNvSpPr>
          <p:nvPr>
            <p:ph type="title" hasCustomPrompt="1"/>
          </p:nvPr>
        </p:nvSpPr>
        <p:spPr>
          <a:xfrm>
            <a:off x="839788" y="387745"/>
            <a:ext cx="3932237" cy="1600200"/>
          </a:xfrm>
        </p:spPr>
        <p:txBody>
          <a:bodyPr anchor="b"/>
          <a:lstStyle>
            <a:lvl1pPr>
              <a:defRPr sz="3200"/>
            </a:lvl1pPr>
          </a:lstStyle>
          <a:p>
            <a:r>
              <a:rPr lang="en-US" dirty="0"/>
              <a:t>Click to add slide title</a:t>
            </a:r>
            <a:endParaRPr lang="en-CA" dirty="0"/>
          </a:p>
        </p:txBody>
      </p:sp>
      <p:sp>
        <p:nvSpPr>
          <p:cNvPr id="3" name="Picture Placeholder 2">
            <a:extLst>
              <a:ext uri="{FF2B5EF4-FFF2-40B4-BE49-F238E27FC236}">
                <a16:creationId xmlns:a16="http://schemas.microsoft.com/office/drawing/2014/main" id="{9423FC19-A977-E2B7-4E06-21A999AFC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01BC1FC8-3FC4-1679-D908-FA7A7CEF9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7E896-2FBD-CD1D-BBF8-3BDF70D7BDB5}"/>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1E644294-755D-2207-924A-42AEE47D47BE}"/>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12" name="Straight Connector 11">
            <a:extLst>
              <a:ext uri="{FF2B5EF4-FFF2-40B4-BE49-F238E27FC236}">
                <a16:creationId xmlns:a16="http://schemas.microsoft.com/office/drawing/2014/main" id="{C88D7983-0227-58E7-DC4F-517046BD05B8}"/>
              </a:ext>
            </a:extLst>
          </p:cNvPr>
          <p:cNvCxnSpPr>
            <a:cxnSpLocks/>
          </p:cNvCxnSpPr>
          <p:nvPr userDrawn="1"/>
        </p:nvCxnSpPr>
        <p:spPr>
          <a:xfrm>
            <a:off x="905435" y="1987945"/>
            <a:ext cx="3594847"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38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ummary Slide with Burgundy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513E-81C5-C229-9CB1-EAC50C27C46F}"/>
              </a:ext>
            </a:extLst>
          </p:cNvPr>
          <p:cNvSpPr>
            <a:spLocks noGrp="1"/>
          </p:cNvSpPr>
          <p:nvPr>
            <p:ph type="title" hasCustomPrompt="1"/>
          </p:nvPr>
        </p:nvSpPr>
        <p:spPr/>
        <p:txBody>
          <a:bodyPr/>
          <a:lstStyle>
            <a:lvl1pPr>
              <a:defRPr/>
            </a:lvl1p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241C421D-F8DF-6A76-ED85-16DFDF53624F}"/>
              </a:ext>
            </a:extLst>
          </p:cNvPr>
          <p:cNvSpPr>
            <a:spLocks noGrp="1"/>
          </p:cNvSpPr>
          <p:nvPr>
            <p:ph idx="1"/>
          </p:nvPr>
        </p:nvSpPr>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C1C4D177-C042-4D21-9776-23E1C8992BE8}"/>
              </a:ext>
            </a:extLst>
          </p:cNvPr>
          <p:cNvSpPr>
            <a:spLocks noGrp="1"/>
          </p:cNvSpPr>
          <p:nvPr>
            <p:ph type="dt" sz="half" idx="10"/>
          </p:nvPr>
        </p:nvSpPr>
        <p:spPr/>
        <p:txBody>
          <a:bodyPr/>
          <a:lstStyle/>
          <a:p>
            <a:r>
              <a:rPr lang="en-CA" dirty="0"/>
              <a:t>November 30, 2023</a:t>
            </a:r>
          </a:p>
        </p:txBody>
      </p:sp>
      <p:sp>
        <p:nvSpPr>
          <p:cNvPr id="6" name="Slide Number Placeholder 5">
            <a:extLst>
              <a:ext uri="{FF2B5EF4-FFF2-40B4-BE49-F238E27FC236}">
                <a16:creationId xmlns:a16="http://schemas.microsoft.com/office/drawing/2014/main" id="{C4BDA6C8-B39C-150A-E657-9181099EFA1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7" name="Straight Connector 6">
            <a:extLst>
              <a:ext uri="{FF2B5EF4-FFF2-40B4-BE49-F238E27FC236}">
                <a16:creationId xmlns:a16="http://schemas.microsoft.com/office/drawing/2014/main" id="{5DB57BB0-D148-DED7-4267-5AD57E233590}"/>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487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eft Title and Conten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23FC19-A977-E2B7-4E06-21A999AFC3B4}"/>
              </a:ext>
            </a:extLst>
          </p:cNvPr>
          <p:cNvSpPr>
            <a:spLocks noGrp="1"/>
          </p:cNvSpPr>
          <p:nvPr>
            <p:ph type="pic" idx="1"/>
          </p:nvPr>
        </p:nvSpPr>
        <p:spPr>
          <a:xfrm>
            <a:off x="7466430" y="0"/>
            <a:ext cx="4725570" cy="6857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2" name="Title 1">
            <a:extLst>
              <a:ext uri="{FF2B5EF4-FFF2-40B4-BE49-F238E27FC236}">
                <a16:creationId xmlns:a16="http://schemas.microsoft.com/office/drawing/2014/main" id="{C2A2F86A-8658-E09F-692A-24A74C52D281}"/>
              </a:ext>
            </a:extLst>
          </p:cNvPr>
          <p:cNvSpPr>
            <a:spLocks noGrp="1"/>
          </p:cNvSpPr>
          <p:nvPr>
            <p:ph type="title" hasCustomPrompt="1"/>
          </p:nvPr>
        </p:nvSpPr>
        <p:spPr>
          <a:xfrm>
            <a:off x="838201" y="387745"/>
            <a:ext cx="6112941" cy="1600200"/>
          </a:xfrm>
        </p:spPr>
        <p:txBody>
          <a:bodyPr anchor="b"/>
          <a:lstStyle>
            <a:lvl1pPr algn="l">
              <a:defRPr sz="3200"/>
            </a:lvl1pPr>
          </a:lstStyle>
          <a:p>
            <a:r>
              <a:rPr lang="en-US" dirty="0"/>
              <a:t>Click to add slide title</a:t>
            </a:r>
            <a:endParaRPr lang="en-CA" dirty="0"/>
          </a:p>
        </p:txBody>
      </p:sp>
      <p:sp>
        <p:nvSpPr>
          <p:cNvPr id="4" name="Text Placeholder 3">
            <a:extLst>
              <a:ext uri="{FF2B5EF4-FFF2-40B4-BE49-F238E27FC236}">
                <a16:creationId xmlns:a16="http://schemas.microsoft.com/office/drawing/2014/main" id="{01BC1FC8-3FC4-1679-D908-FA7A7CEF95A2}"/>
              </a:ext>
            </a:extLst>
          </p:cNvPr>
          <p:cNvSpPr>
            <a:spLocks noGrp="1"/>
          </p:cNvSpPr>
          <p:nvPr>
            <p:ph type="body" sz="half" idx="2"/>
          </p:nvPr>
        </p:nvSpPr>
        <p:spPr>
          <a:xfrm>
            <a:off x="838200" y="2319250"/>
            <a:ext cx="6112941" cy="35497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7E896-2FBD-CD1D-BBF8-3BDF70D7BDB5}"/>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1E644294-755D-2207-924A-42AEE47D47BE}"/>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12" name="Straight Connector 11">
            <a:extLst>
              <a:ext uri="{FF2B5EF4-FFF2-40B4-BE49-F238E27FC236}">
                <a16:creationId xmlns:a16="http://schemas.microsoft.com/office/drawing/2014/main" id="{C88D7983-0227-58E7-DC4F-517046BD05B8}"/>
              </a:ext>
            </a:extLst>
          </p:cNvPr>
          <p:cNvCxnSpPr>
            <a:cxnSpLocks/>
          </p:cNvCxnSpPr>
          <p:nvPr userDrawn="1"/>
        </p:nvCxnSpPr>
        <p:spPr>
          <a:xfrm>
            <a:off x="838200" y="1987945"/>
            <a:ext cx="6112941"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509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ronto Photo">
    <p:spTree>
      <p:nvGrpSpPr>
        <p:cNvPr id="1" name=""/>
        <p:cNvGrpSpPr/>
        <p:nvPr/>
      </p:nvGrpSpPr>
      <p:grpSpPr>
        <a:xfrm>
          <a:off x="0" y="0"/>
          <a:ext cx="0" cy="0"/>
          <a:chOff x="0" y="0"/>
          <a:chExt cx="0" cy="0"/>
        </a:xfrm>
      </p:grpSpPr>
      <p:pic>
        <p:nvPicPr>
          <p:cNvPr id="5" name="Picture 4" descr="A city at night&#10;&#10;Description automatically generated with low confidence">
            <a:extLst>
              <a:ext uri="{FF2B5EF4-FFF2-40B4-BE49-F238E27FC236}">
                <a16:creationId xmlns:a16="http://schemas.microsoft.com/office/drawing/2014/main" id="{7D0CE286-468A-5220-D010-AED940902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65B84-8DCC-010F-2D98-EE954F150B74}"/>
              </a:ext>
            </a:extLst>
          </p:cNvPr>
          <p:cNvSpPr>
            <a:spLocks noGrp="1"/>
          </p:cNvSpPr>
          <p:nvPr>
            <p:ph type="title"/>
          </p:nvPr>
        </p:nvSpPr>
        <p:spPr>
          <a:xfrm>
            <a:off x="838200" y="3845859"/>
            <a:ext cx="9291918" cy="1039906"/>
          </a:xfrm>
          <a:solidFill>
            <a:schemeClr val="tx1"/>
          </a:solidFill>
        </p:spPr>
        <p:txBody>
          <a:bodyPr>
            <a:noAutofit/>
          </a:bodyPr>
          <a:lstStyle>
            <a:lvl1pPr>
              <a:lnSpc>
                <a:spcPct val="100000"/>
              </a:lnSpc>
              <a:spcBef>
                <a:spcPts val="600"/>
              </a:spcBef>
              <a:spcAft>
                <a:spcPts val="600"/>
              </a:spcAft>
              <a:defRPr sz="5400">
                <a:solidFill>
                  <a:schemeClr val="bg1"/>
                </a:solidFill>
              </a:defRPr>
            </a:lvl1pPr>
          </a:lstStyle>
          <a:p>
            <a:r>
              <a:rPr lang="en-US"/>
              <a:t>Click to edit Master title style</a:t>
            </a:r>
            <a:endParaRPr lang="en-CA" dirty="0"/>
          </a:p>
        </p:txBody>
      </p:sp>
      <p:sp>
        <p:nvSpPr>
          <p:cNvPr id="3" name="Date Placeholder 2">
            <a:extLst>
              <a:ext uri="{FF2B5EF4-FFF2-40B4-BE49-F238E27FC236}">
                <a16:creationId xmlns:a16="http://schemas.microsoft.com/office/drawing/2014/main" id="{64A4E8A5-9CBA-E2D8-05D1-52F3126547A1}"/>
              </a:ext>
            </a:extLst>
          </p:cNvPr>
          <p:cNvSpPr>
            <a:spLocks noGrp="1"/>
          </p:cNvSpPr>
          <p:nvPr>
            <p:ph type="dt" sz="half" idx="10"/>
          </p:nvPr>
        </p:nvSpPr>
        <p:spPr/>
        <p:txBody>
          <a:bodyPr/>
          <a:lstStyle/>
          <a:p>
            <a:r>
              <a:rPr lang="en-CA" dirty="0"/>
              <a:t>November 30, 2023</a:t>
            </a:r>
          </a:p>
        </p:txBody>
      </p:sp>
      <p:sp>
        <p:nvSpPr>
          <p:cNvPr id="4" name="Slide Number Placeholder 3">
            <a:extLst>
              <a:ext uri="{FF2B5EF4-FFF2-40B4-BE49-F238E27FC236}">
                <a16:creationId xmlns:a16="http://schemas.microsoft.com/office/drawing/2014/main" id="{80C457EA-F1C1-7745-B4C8-02E17AE0F6CD}"/>
              </a:ext>
            </a:extLst>
          </p:cNvPr>
          <p:cNvSpPr>
            <a:spLocks noGrp="1"/>
          </p:cNvSpPr>
          <p:nvPr>
            <p:ph type="sldNum" sz="quarter" idx="11"/>
          </p:nvPr>
        </p:nvSpPr>
        <p:spPr/>
        <p:txBody>
          <a:bodyPr/>
          <a:lstStyle/>
          <a:p>
            <a:fld id="{DD94CC85-C21C-4909-ABF8-7FE93C0F9AC1}" type="slidenum">
              <a:rPr lang="en-CA" smtClean="0"/>
              <a:pPr/>
              <a:t>‹#›</a:t>
            </a:fld>
            <a:endParaRPr lang="en-CA" dirty="0"/>
          </a:p>
        </p:txBody>
      </p:sp>
    </p:spTree>
    <p:extLst>
      <p:ext uri="{BB962C8B-B14F-4D97-AF65-F5344CB8AC3E}">
        <p14:creationId xmlns:p14="http://schemas.microsoft.com/office/powerpoint/2010/main" val="73951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ighlight Photo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A9ACD-5371-0B98-1BA3-B15F9EBC40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FB7F8C31-9E58-F780-FEC3-886C3DC62662}"/>
              </a:ext>
            </a:extLst>
          </p:cNvPr>
          <p:cNvSpPr>
            <a:spLocks noGrp="1"/>
          </p:cNvSpPr>
          <p:nvPr>
            <p:ph type="body" sz="quarter" idx="10" hasCustomPrompt="1"/>
          </p:nvPr>
        </p:nvSpPr>
        <p:spPr>
          <a:xfrm>
            <a:off x="1469278" y="1639535"/>
            <a:ext cx="7531100" cy="988569"/>
          </a:xfrm>
          <a:solidFill>
            <a:srgbClr val="FFFFFF">
              <a:alpha val="0"/>
            </a:srgbClr>
          </a:solidFill>
        </p:spPr>
        <p:txBody>
          <a:bodyPr>
            <a:normAutofit/>
          </a:bodyPr>
          <a:lstStyle>
            <a:lvl1pPr marL="0" indent="0">
              <a:spcBef>
                <a:spcPts val="600"/>
              </a:spcBef>
              <a:buNone/>
              <a:defRPr sz="5400">
                <a:solidFill>
                  <a:schemeClr val="bg1"/>
                </a:solidFill>
              </a:defRPr>
            </a:lvl1pPr>
            <a:lvl2pPr marL="457200" indent="0">
              <a:buNone/>
              <a:defRPr/>
            </a:lvl2pPr>
          </a:lstStyle>
          <a:p>
            <a:pPr lvl="0"/>
            <a:r>
              <a:rPr lang="en-US" dirty="0"/>
              <a:t>CLICK TO ADD TITLE</a:t>
            </a:r>
          </a:p>
        </p:txBody>
      </p:sp>
      <p:sp>
        <p:nvSpPr>
          <p:cNvPr id="11" name="Text Placeholder 6">
            <a:extLst>
              <a:ext uri="{FF2B5EF4-FFF2-40B4-BE49-F238E27FC236}">
                <a16:creationId xmlns:a16="http://schemas.microsoft.com/office/drawing/2014/main" id="{48381B4C-5DCE-A487-EEF6-723032E678CC}"/>
              </a:ext>
            </a:extLst>
          </p:cNvPr>
          <p:cNvSpPr>
            <a:spLocks noGrp="1"/>
          </p:cNvSpPr>
          <p:nvPr>
            <p:ph type="body" sz="quarter" idx="11" hasCustomPrompt="1"/>
          </p:nvPr>
        </p:nvSpPr>
        <p:spPr>
          <a:xfrm>
            <a:off x="1469278" y="2684564"/>
            <a:ext cx="7531100" cy="988569"/>
          </a:xfrm>
          <a:solidFill>
            <a:srgbClr val="FFFFFF">
              <a:alpha val="0"/>
            </a:srgbClr>
          </a:solidFill>
        </p:spPr>
        <p:txBody>
          <a:bodyPr>
            <a:normAutofit/>
          </a:bodyPr>
          <a:lstStyle>
            <a:lvl1pPr marL="0" indent="0">
              <a:spcBef>
                <a:spcPts val="600"/>
              </a:spcBef>
              <a:buNone/>
              <a:defRPr sz="3200">
                <a:solidFill>
                  <a:schemeClr val="bg2">
                    <a:lumMod val="20000"/>
                    <a:lumOff val="80000"/>
                  </a:schemeClr>
                </a:solidFill>
              </a:defRPr>
            </a:lvl1pPr>
            <a:lvl2pPr marL="457200" indent="0">
              <a:buNone/>
              <a:defRPr/>
            </a:lvl2pPr>
          </a:lstStyle>
          <a:p>
            <a:pPr lvl="0"/>
            <a:r>
              <a:rPr lang="en-US" dirty="0"/>
              <a:t>Click to add subtitle</a:t>
            </a:r>
          </a:p>
        </p:txBody>
      </p:sp>
    </p:spTree>
    <p:extLst>
      <p:ext uri="{BB962C8B-B14F-4D97-AF65-F5344CB8AC3E}">
        <p14:creationId xmlns:p14="http://schemas.microsoft.com/office/powerpoint/2010/main" val="202573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195B-9205-7367-EEB4-7CACFF7E0BDA}"/>
              </a:ext>
            </a:extLst>
          </p:cNvPr>
          <p:cNvSpPr>
            <a:spLocks noGrp="1"/>
          </p:cNvSpPr>
          <p:nvPr>
            <p:ph type="title" hasCustomPrompt="1"/>
          </p:nvPr>
        </p:nvSpPr>
        <p:spPr/>
        <p:txBody>
          <a:body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E65D51FC-AA7A-00F7-5CE7-884B97707A10}"/>
              </a:ext>
            </a:extLst>
          </p:cNvPr>
          <p:cNvSpPr>
            <a:spLocks noGrp="1"/>
          </p:cNvSpPr>
          <p:nvPr>
            <p:ph sz="half" idx="1"/>
          </p:nvPr>
        </p:nvSpPr>
        <p:spPr>
          <a:xfrm>
            <a:off x="838200" y="1534112"/>
            <a:ext cx="5181600" cy="4642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0B662BE2-F393-57EF-1148-79671B46F8C3}"/>
              </a:ext>
            </a:extLst>
          </p:cNvPr>
          <p:cNvSpPr>
            <a:spLocks noGrp="1"/>
          </p:cNvSpPr>
          <p:nvPr>
            <p:ph sz="half" idx="2"/>
          </p:nvPr>
        </p:nvSpPr>
        <p:spPr>
          <a:xfrm>
            <a:off x="6172200" y="1534112"/>
            <a:ext cx="5181600" cy="4642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EC0AA3C-0761-D8E3-5F16-CE75058E27C4}"/>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5D9BC639-6791-10B0-4DBB-08B8D57ABBC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8" name="Straight Connector 7">
            <a:extLst>
              <a:ext uri="{FF2B5EF4-FFF2-40B4-BE49-F238E27FC236}">
                <a16:creationId xmlns:a16="http://schemas.microsoft.com/office/drawing/2014/main" id="{D077AFF4-CFA7-F010-2AD6-A53E9BBEFF6F}"/>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5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195B-9205-7367-EEB4-7CACFF7E0BDA}"/>
              </a:ext>
            </a:extLst>
          </p:cNvPr>
          <p:cNvSpPr>
            <a:spLocks noGrp="1"/>
          </p:cNvSpPr>
          <p:nvPr>
            <p:ph type="title" hasCustomPrompt="1"/>
          </p:nvPr>
        </p:nvSpPr>
        <p:spPr/>
        <p:txBody>
          <a:body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E65D51FC-AA7A-00F7-5CE7-884B97707A10}"/>
              </a:ext>
            </a:extLst>
          </p:cNvPr>
          <p:cNvSpPr>
            <a:spLocks noGrp="1"/>
          </p:cNvSpPr>
          <p:nvPr>
            <p:ph sz="half" idx="1"/>
          </p:nvPr>
        </p:nvSpPr>
        <p:spPr>
          <a:xfrm>
            <a:off x="838200" y="2030188"/>
            <a:ext cx="5181600" cy="414677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0B662BE2-F393-57EF-1148-79671B46F8C3}"/>
              </a:ext>
            </a:extLst>
          </p:cNvPr>
          <p:cNvSpPr>
            <a:spLocks noGrp="1"/>
          </p:cNvSpPr>
          <p:nvPr>
            <p:ph sz="half" idx="2"/>
          </p:nvPr>
        </p:nvSpPr>
        <p:spPr>
          <a:xfrm>
            <a:off x="6172200" y="2030187"/>
            <a:ext cx="5181600" cy="4146777"/>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0EC0AA3C-0761-D8E3-5F16-CE75058E27C4}"/>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5D9BC639-6791-10B0-4DBB-08B8D57ABBC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8" name="Straight Connector 7">
            <a:extLst>
              <a:ext uri="{FF2B5EF4-FFF2-40B4-BE49-F238E27FC236}">
                <a16:creationId xmlns:a16="http://schemas.microsoft.com/office/drawing/2014/main" id="{D077AFF4-CFA7-F010-2AD6-A53E9BBEFF6F}"/>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01F8791-B130-3929-2522-C5DA076FEA6C}"/>
              </a:ext>
            </a:extLst>
          </p:cNvPr>
          <p:cNvSpPr>
            <a:spLocks noGrp="1"/>
          </p:cNvSpPr>
          <p:nvPr>
            <p:ph type="body" sz="quarter" idx="13" hasCustomPrompt="1"/>
          </p:nvPr>
        </p:nvSpPr>
        <p:spPr>
          <a:xfrm>
            <a:off x="838201" y="1533526"/>
            <a:ext cx="5181600" cy="442232"/>
          </a:xfrm>
        </p:spPr>
        <p:txBody>
          <a:bodyPr>
            <a:normAutofit/>
          </a:bodyPr>
          <a:lstStyle>
            <a:lvl1pPr marL="0" indent="0">
              <a:buNone/>
              <a:defRPr sz="1800" b="1"/>
            </a:lvl1pPr>
          </a:lstStyle>
          <a:p>
            <a:pPr lvl="0"/>
            <a:r>
              <a:rPr lang="en-US" dirty="0"/>
              <a:t>CLICK TO ADD SUBHEADING</a:t>
            </a:r>
          </a:p>
        </p:txBody>
      </p:sp>
      <p:sp>
        <p:nvSpPr>
          <p:cNvPr id="10" name="Text Placeholder 8">
            <a:extLst>
              <a:ext uri="{FF2B5EF4-FFF2-40B4-BE49-F238E27FC236}">
                <a16:creationId xmlns:a16="http://schemas.microsoft.com/office/drawing/2014/main" id="{C6648C19-520A-35A2-418A-4680DA48CCD4}"/>
              </a:ext>
            </a:extLst>
          </p:cNvPr>
          <p:cNvSpPr>
            <a:spLocks noGrp="1"/>
          </p:cNvSpPr>
          <p:nvPr>
            <p:ph type="body" sz="quarter" idx="14" hasCustomPrompt="1"/>
          </p:nvPr>
        </p:nvSpPr>
        <p:spPr>
          <a:xfrm>
            <a:off x="6172200" y="1535228"/>
            <a:ext cx="5181599" cy="442232"/>
          </a:xfrm>
        </p:spPr>
        <p:txBody>
          <a:bodyPr>
            <a:normAutofit/>
          </a:bodyPr>
          <a:lstStyle>
            <a:lvl1pPr marL="0" indent="0">
              <a:buNone/>
              <a:defRPr sz="1800" b="1"/>
            </a:lvl1pPr>
          </a:lstStyle>
          <a:p>
            <a:pPr lvl="0"/>
            <a:r>
              <a:rPr lang="en-US" dirty="0"/>
              <a:t>CLICK TO ADD SUBHEADING</a:t>
            </a:r>
          </a:p>
        </p:txBody>
      </p:sp>
    </p:spTree>
    <p:extLst>
      <p:ext uri="{BB962C8B-B14F-4D97-AF65-F5344CB8AC3E}">
        <p14:creationId xmlns:p14="http://schemas.microsoft.com/office/powerpoint/2010/main" val="352462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foot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195B-9205-7367-EEB4-7CACFF7E0BDA}"/>
              </a:ext>
            </a:extLst>
          </p:cNvPr>
          <p:cNvSpPr>
            <a:spLocks noGrp="1"/>
          </p:cNvSpPr>
          <p:nvPr>
            <p:ph type="title" hasCustomPrompt="1"/>
          </p:nvPr>
        </p:nvSpPr>
        <p:spPr/>
        <p:txBody>
          <a:body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E65D51FC-AA7A-00F7-5CE7-884B97707A10}"/>
              </a:ext>
            </a:extLst>
          </p:cNvPr>
          <p:cNvSpPr>
            <a:spLocks noGrp="1"/>
          </p:cNvSpPr>
          <p:nvPr>
            <p:ph sz="half" idx="1"/>
          </p:nvPr>
        </p:nvSpPr>
        <p:spPr>
          <a:xfrm>
            <a:off x="838200" y="1534113"/>
            <a:ext cx="5181600" cy="2712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0B662BE2-F393-57EF-1148-79671B46F8C3}"/>
              </a:ext>
            </a:extLst>
          </p:cNvPr>
          <p:cNvSpPr>
            <a:spLocks noGrp="1"/>
          </p:cNvSpPr>
          <p:nvPr>
            <p:ph sz="half" idx="2"/>
          </p:nvPr>
        </p:nvSpPr>
        <p:spPr>
          <a:xfrm>
            <a:off x="6172200" y="1534113"/>
            <a:ext cx="5181600" cy="2712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EC0AA3C-0761-D8E3-5F16-CE75058E27C4}"/>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5D9BC639-6791-10B0-4DBB-08B8D57ABBC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8" name="Straight Connector 7">
            <a:extLst>
              <a:ext uri="{FF2B5EF4-FFF2-40B4-BE49-F238E27FC236}">
                <a16:creationId xmlns:a16="http://schemas.microsoft.com/office/drawing/2014/main" id="{D077AFF4-CFA7-F010-2AD6-A53E9BBEFF6F}"/>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D548148A-A179-6CC1-65B9-610E762EF79C}"/>
              </a:ext>
            </a:extLst>
          </p:cNvPr>
          <p:cNvSpPr>
            <a:spLocks noGrp="1"/>
          </p:cNvSpPr>
          <p:nvPr>
            <p:ph sz="half" idx="13"/>
          </p:nvPr>
        </p:nvSpPr>
        <p:spPr>
          <a:xfrm>
            <a:off x="838200" y="4582886"/>
            <a:ext cx="5181600" cy="1594076"/>
          </a:xfrm>
        </p:spPr>
        <p:txBody>
          <a:bodyPr/>
          <a:lstStyle>
            <a:lvl1pPr marL="0" indent="0">
              <a:buNone/>
              <a:defRPr/>
            </a:lvl1pPr>
            <a:lvl2pPr marL="457200" indent="0">
              <a:buNone/>
              <a:defRPr/>
            </a:lvl2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40781D4D-65D2-49F5-264B-1AC1E77A9DE4}"/>
              </a:ext>
            </a:extLst>
          </p:cNvPr>
          <p:cNvSpPr>
            <a:spLocks noGrp="1"/>
          </p:cNvSpPr>
          <p:nvPr>
            <p:ph sz="half" idx="14"/>
          </p:nvPr>
        </p:nvSpPr>
        <p:spPr>
          <a:xfrm>
            <a:off x="6172200" y="4582886"/>
            <a:ext cx="5181600" cy="1594076"/>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0461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cent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195B-9205-7367-EEB4-7CACFF7E0BDA}"/>
              </a:ext>
            </a:extLst>
          </p:cNvPr>
          <p:cNvSpPr>
            <a:spLocks noGrp="1"/>
          </p:cNvSpPr>
          <p:nvPr>
            <p:ph type="title" hasCustomPrompt="1"/>
          </p:nvPr>
        </p:nvSpPr>
        <p:spPr/>
        <p:txBody>
          <a:body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E65D51FC-AA7A-00F7-5CE7-884B97707A10}"/>
              </a:ext>
            </a:extLst>
          </p:cNvPr>
          <p:cNvSpPr>
            <a:spLocks noGrp="1"/>
          </p:cNvSpPr>
          <p:nvPr>
            <p:ph sz="half" idx="1"/>
          </p:nvPr>
        </p:nvSpPr>
        <p:spPr>
          <a:xfrm>
            <a:off x="838200" y="2072568"/>
            <a:ext cx="5181600" cy="2712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0B662BE2-F393-57EF-1148-79671B46F8C3}"/>
              </a:ext>
            </a:extLst>
          </p:cNvPr>
          <p:cNvSpPr>
            <a:spLocks noGrp="1"/>
          </p:cNvSpPr>
          <p:nvPr>
            <p:ph sz="half" idx="2"/>
          </p:nvPr>
        </p:nvSpPr>
        <p:spPr>
          <a:xfrm>
            <a:off x="6172200" y="2072568"/>
            <a:ext cx="5181600" cy="2712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EC0AA3C-0761-D8E3-5F16-CE75058E27C4}"/>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5D9BC639-6791-10B0-4DBB-08B8D57ABBC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8" name="Straight Connector 7">
            <a:extLst>
              <a:ext uri="{FF2B5EF4-FFF2-40B4-BE49-F238E27FC236}">
                <a16:creationId xmlns:a16="http://schemas.microsoft.com/office/drawing/2014/main" id="{D077AFF4-CFA7-F010-2AD6-A53E9BBEFF6F}"/>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03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banner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195B-9205-7367-EEB4-7CACFF7E0BDA}"/>
              </a:ext>
            </a:extLst>
          </p:cNvPr>
          <p:cNvSpPr>
            <a:spLocks noGrp="1"/>
          </p:cNvSpPr>
          <p:nvPr>
            <p:ph type="title" hasCustomPrompt="1"/>
          </p:nvPr>
        </p:nvSpPr>
        <p:spPr/>
        <p:txBody>
          <a:bodyPr/>
          <a:lstStyle/>
          <a:p>
            <a:r>
              <a:rPr lang="en-US" dirty="0"/>
              <a:t>Click to add slide title</a:t>
            </a:r>
            <a:endParaRPr lang="en-CA" dirty="0"/>
          </a:p>
        </p:txBody>
      </p:sp>
      <p:sp>
        <p:nvSpPr>
          <p:cNvPr id="3" name="Content Placeholder 2">
            <a:extLst>
              <a:ext uri="{FF2B5EF4-FFF2-40B4-BE49-F238E27FC236}">
                <a16:creationId xmlns:a16="http://schemas.microsoft.com/office/drawing/2014/main" id="{E65D51FC-AA7A-00F7-5CE7-884B97707A10}"/>
              </a:ext>
            </a:extLst>
          </p:cNvPr>
          <p:cNvSpPr>
            <a:spLocks noGrp="1"/>
          </p:cNvSpPr>
          <p:nvPr>
            <p:ph sz="half" idx="1"/>
          </p:nvPr>
        </p:nvSpPr>
        <p:spPr>
          <a:xfrm>
            <a:off x="838200" y="1534112"/>
            <a:ext cx="3312000" cy="3484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0B662BE2-F393-57EF-1148-79671B46F8C3}"/>
              </a:ext>
            </a:extLst>
          </p:cNvPr>
          <p:cNvSpPr>
            <a:spLocks noGrp="1"/>
          </p:cNvSpPr>
          <p:nvPr>
            <p:ph sz="half" idx="2"/>
          </p:nvPr>
        </p:nvSpPr>
        <p:spPr>
          <a:xfrm>
            <a:off x="4440000" y="1534112"/>
            <a:ext cx="3312000" cy="3484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0EC0AA3C-0761-D8E3-5F16-CE75058E27C4}"/>
              </a:ext>
            </a:extLst>
          </p:cNvPr>
          <p:cNvSpPr>
            <a:spLocks noGrp="1"/>
          </p:cNvSpPr>
          <p:nvPr>
            <p:ph type="dt" sz="half" idx="10"/>
          </p:nvPr>
        </p:nvSpPr>
        <p:spPr/>
        <p:txBody>
          <a:bodyPr/>
          <a:lstStyle/>
          <a:p>
            <a:r>
              <a:rPr lang="en-CA" dirty="0"/>
              <a:t>November 30, 2023</a:t>
            </a:r>
          </a:p>
        </p:txBody>
      </p:sp>
      <p:sp>
        <p:nvSpPr>
          <p:cNvPr id="7" name="Slide Number Placeholder 6">
            <a:extLst>
              <a:ext uri="{FF2B5EF4-FFF2-40B4-BE49-F238E27FC236}">
                <a16:creationId xmlns:a16="http://schemas.microsoft.com/office/drawing/2014/main" id="{5D9BC639-6791-10B0-4DBB-08B8D57ABBCF}"/>
              </a:ext>
            </a:extLst>
          </p:cNvPr>
          <p:cNvSpPr>
            <a:spLocks noGrp="1"/>
          </p:cNvSpPr>
          <p:nvPr>
            <p:ph type="sldNum" sz="quarter" idx="12"/>
          </p:nvPr>
        </p:nvSpPr>
        <p:spPr/>
        <p:txBody>
          <a:bodyPr/>
          <a:lstStyle/>
          <a:p>
            <a:fld id="{DD94CC85-C21C-4909-ABF8-7FE93C0F9AC1}" type="slidenum">
              <a:rPr lang="en-CA" smtClean="0"/>
              <a:t>‹#›</a:t>
            </a:fld>
            <a:endParaRPr lang="en-CA" dirty="0"/>
          </a:p>
        </p:txBody>
      </p:sp>
      <p:cxnSp>
        <p:nvCxnSpPr>
          <p:cNvPr id="8" name="Straight Connector 7">
            <a:extLst>
              <a:ext uri="{FF2B5EF4-FFF2-40B4-BE49-F238E27FC236}">
                <a16:creationId xmlns:a16="http://schemas.microsoft.com/office/drawing/2014/main" id="{D077AFF4-CFA7-F010-2AD6-A53E9BBEFF6F}"/>
              </a:ext>
            </a:extLst>
          </p:cNvPr>
          <p:cNvCxnSpPr>
            <a:cxnSpLocks/>
          </p:cNvCxnSpPr>
          <p:nvPr userDrawn="1"/>
        </p:nvCxnSpPr>
        <p:spPr>
          <a:xfrm>
            <a:off x="905435" y="1092080"/>
            <a:ext cx="1044836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3">
            <a:extLst>
              <a:ext uri="{FF2B5EF4-FFF2-40B4-BE49-F238E27FC236}">
                <a16:creationId xmlns:a16="http://schemas.microsoft.com/office/drawing/2014/main" id="{179E7623-DAB2-2F26-20EE-D9DDFE4B077E}"/>
              </a:ext>
            </a:extLst>
          </p:cNvPr>
          <p:cNvSpPr>
            <a:spLocks noGrp="1"/>
          </p:cNvSpPr>
          <p:nvPr>
            <p:ph sz="half" idx="13"/>
          </p:nvPr>
        </p:nvSpPr>
        <p:spPr>
          <a:xfrm>
            <a:off x="8041800" y="1534112"/>
            <a:ext cx="3312000" cy="3484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9">
            <a:extLst>
              <a:ext uri="{FF2B5EF4-FFF2-40B4-BE49-F238E27FC236}">
                <a16:creationId xmlns:a16="http://schemas.microsoft.com/office/drawing/2014/main" id="{B185538D-EFCD-932D-5CED-56AC5E54B286}"/>
              </a:ext>
            </a:extLst>
          </p:cNvPr>
          <p:cNvSpPr>
            <a:spLocks noGrp="1"/>
          </p:cNvSpPr>
          <p:nvPr>
            <p:ph type="body" sz="quarter" idx="14" hasCustomPrompt="1"/>
          </p:nvPr>
        </p:nvSpPr>
        <p:spPr>
          <a:xfrm>
            <a:off x="838201" y="5323888"/>
            <a:ext cx="10515600" cy="593270"/>
          </a:xfrm>
          <a:prstGeom prst="roundRect">
            <a:avLst>
              <a:gd name="adj" fmla="val 50000"/>
            </a:avLst>
          </a:prstGeom>
          <a:solidFill>
            <a:schemeClr val="accent1"/>
          </a:solidFill>
        </p:spPr>
        <p:txBody>
          <a:bodyPr anchor="ctr" anchorCtr="0"/>
          <a:lstStyle>
            <a:lvl1pPr marL="0" indent="0" algn="ctr">
              <a:spcBef>
                <a:spcPts val="600"/>
              </a:spcBef>
              <a:buNone/>
              <a:defRPr>
                <a:solidFill>
                  <a:schemeClr val="bg1"/>
                </a:solidFill>
              </a:defRPr>
            </a:lvl1pPr>
          </a:lstStyle>
          <a:p>
            <a:pPr lvl="0"/>
            <a:r>
              <a:rPr lang="en-US" dirty="0"/>
              <a:t>Click to add overall takeaway or question</a:t>
            </a:r>
          </a:p>
        </p:txBody>
      </p:sp>
    </p:spTree>
    <p:extLst>
      <p:ext uri="{BB962C8B-B14F-4D97-AF65-F5344CB8AC3E}">
        <p14:creationId xmlns:p14="http://schemas.microsoft.com/office/powerpoint/2010/main" val="14486523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8AEBD-ABDA-0873-65F6-B036F7AD2F35}"/>
              </a:ext>
            </a:extLst>
          </p:cNvPr>
          <p:cNvSpPr>
            <a:spLocks noGrp="1"/>
          </p:cNvSpPr>
          <p:nvPr>
            <p:ph type="title"/>
          </p:nvPr>
        </p:nvSpPr>
        <p:spPr>
          <a:xfrm>
            <a:off x="838200" y="365125"/>
            <a:ext cx="10515600" cy="726955"/>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B01DA08E-2E78-07D9-193E-0D13CE4DA07F}"/>
              </a:ext>
            </a:extLst>
          </p:cNvPr>
          <p:cNvSpPr>
            <a:spLocks noGrp="1"/>
          </p:cNvSpPr>
          <p:nvPr>
            <p:ph type="body" idx="1"/>
          </p:nvPr>
        </p:nvSpPr>
        <p:spPr>
          <a:xfrm>
            <a:off x="838200" y="1534112"/>
            <a:ext cx="10515600" cy="46428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AD2D54E2-FA21-8594-DBB1-BC386B5D1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CA" dirty="0"/>
              <a:t>November 30, 2023</a:t>
            </a:r>
          </a:p>
        </p:txBody>
      </p:sp>
      <p:sp>
        <p:nvSpPr>
          <p:cNvPr id="6" name="Slide Number Placeholder 5">
            <a:extLst>
              <a:ext uri="{FF2B5EF4-FFF2-40B4-BE49-F238E27FC236}">
                <a16:creationId xmlns:a16="http://schemas.microsoft.com/office/drawing/2014/main" id="{8A79B287-DDAD-D198-D460-EC8314102537}"/>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DD94CC85-C21C-4909-ABF8-7FE93C0F9AC1}" type="slidenum">
              <a:rPr lang="en-CA" smtClean="0"/>
              <a:pPr/>
              <a:t>‹#›</a:t>
            </a:fld>
            <a:endParaRPr lang="en-CA" dirty="0"/>
          </a:p>
        </p:txBody>
      </p:sp>
      <p:pic>
        <p:nvPicPr>
          <p:cNvPr id="9" name="Picture 8" descr="A picture containing icon&#10;&#10;Description automatically generated">
            <a:extLst>
              <a:ext uri="{FF2B5EF4-FFF2-40B4-BE49-F238E27FC236}">
                <a16:creationId xmlns:a16="http://schemas.microsoft.com/office/drawing/2014/main" id="{194AD386-5F28-28E2-B822-CAF57EEE6BD0}"/>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0373360" y="6247087"/>
            <a:ext cx="1017016" cy="474387"/>
          </a:xfrm>
          <a:prstGeom prst="rect">
            <a:avLst/>
          </a:prstGeom>
        </p:spPr>
      </p:pic>
      <p:sp>
        <p:nvSpPr>
          <p:cNvPr id="15" name="Oval 14">
            <a:extLst>
              <a:ext uri="{FF2B5EF4-FFF2-40B4-BE49-F238E27FC236}">
                <a16:creationId xmlns:a16="http://schemas.microsoft.com/office/drawing/2014/main" id="{A825DA00-99DF-ACAE-7612-95E1B973A8AF}"/>
              </a:ext>
            </a:extLst>
          </p:cNvPr>
          <p:cNvSpPr/>
          <p:nvPr userDrawn="1"/>
        </p:nvSpPr>
        <p:spPr>
          <a:xfrm rot="16200000">
            <a:off x="4353898" y="-632658"/>
            <a:ext cx="517845" cy="51784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5B78340A-694F-C688-2EF9-87903C2633D7}"/>
              </a:ext>
            </a:extLst>
          </p:cNvPr>
          <p:cNvSpPr/>
          <p:nvPr userDrawn="1"/>
        </p:nvSpPr>
        <p:spPr>
          <a:xfrm rot="16200000">
            <a:off x="4947170" y="-632658"/>
            <a:ext cx="517845" cy="51784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83D057E8-0DDE-E4D9-FFE9-4D8910327821}"/>
              </a:ext>
            </a:extLst>
          </p:cNvPr>
          <p:cNvSpPr/>
          <p:nvPr userDrawn="1"/>
        </p:nvSpPr>
        <p:spPr>
          <a:xfrm rot="16200000">
            <a:off x="5540442" y="-632658"/>
            <a:ext cx="517845" cy="517845"/>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B7D78A2-E717-73DF-248D-2B11D96B1E86}"/>
              </a:ext>
            </a:extLst>
          </p:cNvPr>
          <p:cNvSpPr/>
          <p:nvPr userDrawn="1"/>
        </p:nvSpPr>
        <p:spPr>
          <a:xfrm rot="16200000">
            <a:off x="6133714" y="-632658"/>
            <a:ext cx="517845" cy="51784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476B4801-2DD2-8BFB-2F11-BDED34499A2F}"/>
              </a:ext>
            </a:extLst>
          </p:cNvPr>
          <p:cNvSpPr/>
          <p:nvPr userDrawn="1"/>
        </p:nvSpPr>
        <p:spPr>
          <a:xfrm rot="16200000">
            <a:off x="6726986" y="-632658"/>
            <a:ext cx="517845" cy="5178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199F13FA-82AA-90AA-CD2B-31ABC07A00BD}"/>
              </a:ext>
            </a:extLst>
          </p:cNvPr>
          <p:cNvSpPr/>
          <p:nvPr userDrawn="1"/>
        </p:nvSpPr>
        <p:spPr>
          <a:xfrm rot="16200000">
            <a:off x="7320258" y="-632658"/>
            <a:ext cx="517845" cy="51784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952512EC-6330-B3FC-12A6-6D6AAC35989F}"/>
              </a:ext>
            </a:extLst>
          </p:cNvPr>
          <p:cNvSpPr/>
          <p:nvPr userDrawn="1"/>
        </p:nvSpPr>
        <p:spPr>
          <a:xfrm rot="16200000">
            <a:off x="7913530" y="-632658"/>
            <a:ext cx="517845" cy="51784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E6E1F7CC-2623-6C0C-AE1D-9111E87D45EB}"/>
              </a:ext>
            </a:extLst>
          </p:cNvPr>
          <p:cNvSpPr/>
          <p:nvPr userDrawn="1"/>
        </p:nvSpPr>
        <p:spPr>
          <a:xfrm rot="16200000">
            <a:off x="3760626" y="-632658"/>
            <a:ext cx="517845" cy="517845"/>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CD887959-BDEA-C6C2-8D04-71F9124647D4}"/>
              </a:ext>
            </a:extLst>
          </p:cNvPr>
          <p:cNvSpPr/>
          <p:nvPr userDrawn="1"/>
        </p:nvSpPr>
        <p:spPr>
          <a:xfrm>
            <a:off x="-847899" y="1534111"/>
            <a:ext cx="648000" cy="464285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CA" dirty="0"/>
              <a:t>Height of slide content</a:t>
            </a:r>
          </a:p>
        </p:txBody>
      </p:sp>
      <p:sp>
        <p:nvSpPr>
          <p:cNvPr id="26" name="Rectangle 25">
            <a:extLst>
              <a:ext uri="{FF2B5EF4-FFF2-40B4-BE49-F238E27FC236}">
                <a16:creationId xmlns:a16="http://schemas.microsoft.com/office/drawing/2014/main" id="{7DDCB564-8489-9D52-5AD8-4C1AE22305D5}"/>
              </a:ext>
            </a:extLst>
          </p:cNvPr>
          <p:cNvSpPr/>
          <p:nvPr userDrawn="1"/>
        </p:nvSpPr>
        <p:spPr>
          <a:xfrm>
            <a:off x="838200" y="7132320"/>
            <a:ext cx="10515600" cy="648394"/>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CA" dirty="0"/>
              <a:t>Width of slide content</a:t>
            </a:r>
          </a:p>
        </p:txBody>
      </p:sp>
    </p:spTree>
    <p:extLst>
      <p:ext uri="{BB962C8B-B14F-4D97-AF65-F5344CB8AC3E}">
        <p14:creationId xmlns:p14="http://schemas.microsoft.com/office/powerpoint/2010/main" val="9025907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90" r:id="rId4"/>
    <p:sldLayoutId id="2147483652" r:id="rId5"/>
    <p:sldLayoutId id="2147483683" r:id="rId6"/>
    <p:sldLayoutId id="2147483660" r:id="rId7"/>
    <p:sldLayoutId id="2147483667" r:id="rId8"/>
    <p:sldLayoutId id="2147483668" r:id="rId9"/>
    <p:sldLayoutId id="2147483669" r:id="rId10"/>
    <p:sldLayoutId id="2147483653" r:id="rId11"/>
    <p:sldLayoutId id="2147483671" r:id="rId12"/>
    <p:sldLayoutId id="2147483654" r:id="rId13"/>
    <p:sldLayoutId id="2147483691" r:id="rId14"/>
    <p:sldLayoutId id="2147483692" r:id="rId15"/>
    <p:sldLayoutId id="2147483693" r:id="rId16"/>
    <p:sldLayoutId id="2147483688" r:id="rId17"/>
    <p:sldLayoutId id="2147483680" r:id="rId18"/>
    <p:sldLayoutId id="2147483682" r:id="rId19"/>
    <p:sldLayoutId id="2147483687" r:id="rId20"/>
    <p:sldLayoutId id="2147483681" r:id="rId21"/>
    <p:sldLayoutId id="2147483672" r:id="rId22"/>
    <p:sldLayoutId id="2147483679" r:id="rId23"/>
    <p:sldLayoutId id="2147483674" r:id="rId24"/>
    <p:sldLayoutId id="2147483675" r:id="rId25"/>
    <p:sldLayoutId id="2147483676" r:id="rId26"/>
    <p:sldLayoutId id="2147483677" r:id="rId27"/>
    <p:sldLayoutId id="2147483678" r:id="rId28"/>
    <p:sldLayoutId id="2147483686" r:id="rId29"/>
    <p:sldLayoutId id="2147483658" r:id="rId30"/>
    <p:sldLayoutId id="2147483659" r:id="rId31"/>
    <p:sldLayoutId id="2147483661" r:id="rId32"/>
    <p:sldLayoutId id="2147483662" r:id="rId33"/>
    <p:sldLayoutId id="2147483663" r:id="rId34"/>
    <p:sldLayoutId id="2147483664" r:id="rId35"/>
    <p:sldLayoutId id="2147483670" r:id="rId36"/>
    <p:sldLayoutId id="2147483655" r:id="rId37"/>
    <p:sldLayoutId id="2147483656" r:id="rId38"/>
    <p:sldLayoutId id="2147483657" r:id="rId39"/>
    <p:sldLayoutId id="2147483673" r:id="rId40"/>
    <p:sldLayoutId id="2147483666" r:id="rId41"/>
    <p:sldLayoutId id="2147483665" r:id="rId42"/>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ommons.wikimedia.org/wiki/File:Checkmark.svg" TargetMode="External"/><Relationship Id="rId5" Type="http://schemas.openxmlformats.org/officeDocument/2006/relationships/image" Target="../media/image10.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12.sv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12.sv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84A660-D164-F258-FE08-16581BC35C82}"/>
              </a:ext>
            </a:extLst>
          </p:cNvPr>
          <p:cNvSpPr>
            <a:spLocks noGrp="1"/>
          </p:cNvSpPr>
          <p:nvPr>
            <p:ph type="dt" sz="half" idx="10"/>
          </p:nvPr>
        </p:nvSpPr>
        <p:spPr>
          <a:xfrm>
            <a:off x="9546103" y="6032945"/>
            <a:ext cx="1264023" cy="332386"/>
          </a:xfrm>
        </p:spPr>
        <p:txBody>
          <a:bodyPr/>
          <a:lstStyle/>
          <a:p>
            <a:r>
              <a:rPr lang="en-CA" sz="1200" b="1" dirty="0"/>
              <a:t>May 27, 2025</a:t>
            </a:r>
          </a:p>
        </p:txBody>
      </p:sp>
      <p:sp>
        <p:nvSpPr>
          <p:cNvPr id="5" name="Slide Number Placeholder 4">
            <a:extLst>
              <a:ext uri="{FF2B5EF4-FFF2-40B4-BE49-F238E27FC236}">
                <a16:creationId xmlns:a16="http://schemas.microsoft.com/office/drawing/2014/main" id="{42B7AC85-6826-FECC-0716-1DB8A801B5B4}"/>
              </a:ext>
            </a:extLst>
          </p:cNvPr>
          <p:cNvSpPr>
            <a:spLocks noGrp="1"/>
          </p:cNvSpPr>
          <p:nvPr>
            <p:ph type="sldNum" sz="quarter" idx="12"/>
          </p:nvPr>
        </p:nvSpPr>
        <p:spPr/>
        <p:txBody>
          <a:bodyPr/>
          <a:lstStyle/>
          <a:p>
            <a:fld id="{DD94CC85-C21C-4909-ABF8-7FE93C0F9AC1}" type="slidenum">
              <a:rPr lang="en-CA" smtClean="0"/>
              <a:t>1</a:t>
            </a:fld>
            <a:endParaRPr lang="en-CA" dirty="0"/>
          </a:p>
        </p:txBody>
      </p:sp>
      <p:sp>
        <p:nvSpPr>
          <p:cNvPr id="9" name="Text Placeholder 8">
            <a:extLst>
              <a:ext uri="{FF2B5EF4-FFF2-40B4-BE49-F238E27FC236}">
                <a16:creationId xmlns:a16="http://schemas.microsoft.com/office/drawing/2014/main" id="{AAFF574E-9E4A-87D8-6422-97DB8277D1E3}"/>
              </a:ext>
            </a:extLst>
          </p:cNvPr>
          <p:cNvSpPr>
            <a:spLocks noGrp="1"/>
          </p:cNvSpPr>
          <p:nvPr>
            <p:ph type="body" sz="quarter" idx="13"/>
          </p:nvPr>
        </p:nvSpPr>
        <p:spPr>
          <a:xfrm>
            <a:off x="5916705" y="5414683"/>
            <a:ext cx="4732057" cy="618262"/>
          </a:xfrm>
        </p:spPr>
        <p:txBody>
          <a:bodyPr>
            <a:normAutofit/>
          </a:bodyPr>
          <a:lstStyle/>
          <a:p>
            <a:r>
              <a:rPr lang="en-CA" sz="1400" b="1" dirty="0"/>
              <a:t>Ontario Energy Board</a:t>
            </a:r>
          </a:p>
          <a:p>
            <a:r>
              <a:rPr lang="en-CA" sz="1400" b="1" dirty="0"/>
              <a:t>Regulatory Accounting Team</a:t>
            </a:r>
          </a:p>
        </p:txBody>
      </p:sp>
      <p:sp>
        <p:nvSpPr>
          <p:cNvPr id="8" name="Title 7">
            <a:extLst>
              <a:ext uri="{FF2B5EF4-FFF2-40B4-BE49-F238E27FC236}">
                <a16:creationId xmlns:a16="http://schemas.microsoft.com/office/drawing/2014/main" id="{93D362CE-6C37-CFBD-DFD8-02F00B382CBB}"/>
              </a:ext>
            </a:extLst>
          </p:cNvPr>
          <p:cNvSpPr>
            <a:spLocks noGrp="1"/>
          </p:cNvSpPr>
          <p:nvPr>
            <p:ph type="title"/>
          </p:nvPr>
        </p:nvSpPr>
        <p:spPr>
          <a:xfrm>
            <a:off x="1024421" y="3020995"/>
            <a:ext cx="10515600" cy="1040017"/>
          </a:xfrm>
        </p:spPr>
        <p:txBody>
          <a:bodyPr/>
          <a:lstStyle/>
          <a:p>
            <a:r>
              <a:rPr lang="en-CA" sz="4400" dirty="0"/>
              <a:t>Regulatory Accounting Webinar</a:t>
            </a:r>
          </a:p>
        </p:txBody>
      </p:sp>
    </p:spTree>
    <p:extLst>
      <p:ext uri="{BB962C8B-B14F-4D97-AF65-F5344CB8AC3E}">
        <p14:creationId xmlns:p14="http://schemas.microsoft.com/office/powerpoint/2010/main" val="74337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B2B1A-0A6E-D443-C125-751839129C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0545E8-DED0-8DB3-093C-A41351434229}"/>
              </a:ext>
            </a:extLst>
          </p:cNvPr>
          <p:cNvSpPr>
            <a:spLocks noGrp="1"/>
          </p:cNvSpPr>
          <p:nvPr>
            <p:ph type="title"/>
          </p:nvPr>
        </p:nvSpPr>
        <p:spPr/>
        <p:txBody>
          <a:bodyPr>
            <a:normAutofit fontScale="90000"/>
          </a:bodyPr>
          <a:lstStyle/>
          <a:p>
            <a:r>
              <a:rPr lang="en-CA" dirty="0"/>
              <a:t>Accounting Guidance Update: Illustrative Commodity Model</a:t>
            </a:r>
          </a:p>
        </p:txBody>
      </p:sp>
      <p:sp>
        <p:nvSpPr>
          <p:cNvPr id="2" name="Date Placeholder 1">
            <a:extLst>
              <a:ext uri="{FF2B5EF4-FFF2-40B4-BE49-F238E27FC236}">
                <a16:creationId xmlns:a16="http://schemas.microsoft.com/office/drawing/2014/main" id="{7FBC1F1A-742D-BF1B-A7B5-4033D13CBAEE}"/>
              </a:ext>
            </a:extLst>
          </p:cNvPr>
          <p:cNvSpPr>
            <a:spLocks noGrp="1"/>
          </p:cNvSpPr>
          <p:nvPr>
            <p:ph type="dt" sz="half" idx="10"/>
          </p:nvPr>
        </p:nvSpPr>
        <p:spPr/>
        <p:txBody>
          <a:bodyPr/>
          <a:lstStyle/>
          <a:p>
            <a:r>
              <a:rPr lang="en-US" dirty="0"/>
              <a:t>May 27, 2025</a:t>
            </a:r>
            <a:endParaRPr lang="en-CA" dirty="0"/>
          </a:p>
        </p:txBody>
      </p:sp>
      <p:sp>
        <p:nvSpPr>
          <p:cNvPr id="3" name="Slide Number Placeholder 2">
            <a:extLst>
              <a:ext uri="{FF2B5EF4-FFF2-40B4-BE49-F238E27FC236}">
                <a16:creationId xmlns:a16="http://schemas.microsoft.com/office/drawing/2014/main" id="{DDFC57D4-F068-7B44-078D-CCACE7A8CAD0}"/>
              </a:ext>
            </a:extLst>
          </p:cNvPr>
          <p:cNvSpPr>
            <a:spLocks noGrp="1"/>
          </p:cNvSpPr>
          <p:nvPr>
            <p:ph type="sldNum" sz="quarter" idx="12"/>
          </p:nvPr>
        </p:nvSpPr>
        <p:spPr/>
        <p:txBody>
          <a:bodyPr/>
          <a:lstStyle/>
          <a:p>
            <a:fld id="{DD94CC85-C21C-4909-ABF8-7FE93C0F9AC1}" type="slidenum">
              <a:rPr lang="en-CA" smtClean="0"/>
              <a:pPr/>
              <a:t>10</a:t>
            </a:fld>
            <a:endParaRPr lang="en-CA" dirty="0"/>
          </a:p>
        </p:txBody>
      </p:sp>
      <p:sp>
        <p:nvSpPr>
          <p:cNvPr id="7" name="Rectangle 6">
            <a:extLst>
              <a:ext uri="{FF2B5EF4-FFF2-40B4-BE49-F238E27FC236}">
                <a16:creationId xmlns:a16="http://schemas.microsoft.com/office/drawing/2014/main" id="{DECC571E-5846-26DA-A5A5-90BA6B1F9B9C}"/>
              </a:ext>
            </a:extLst>
          </p:cNvPr>
          <p:cNvSpPr/>
          <p:nvPr/>
        </p:nvSpPr>
        <p:spPr>
          <a:xfrm>
            <a:off x="927609" y="3573053"/>
            <a:ext cx="4703836" cy="1843221"/>
          </a:xfrm>
          <a:prstGeom prst="rect">
            <a:avLst/>
          </a:prstGeom>
        </p:spPr>
        <p:txBody>
          <a:bodyPr vert="horz" lIns="0" tIns="0" rIns="0" bIns="0" numCol="1"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endParaRPr>
          </a:p>
        </p:txBody>
      </p:sp>
      <p:graphicFrame>
        <p:nvGraphicFramePr>
          <p:cNvPr id="12" name="Table 11">
            <a:extLst>
              <a:ext uri="{FF2B5EF4-FFF2-40B4-BE49-F238E27FC236}">
                <a16:creationId xmlns:a16="http://schemas.microsoft.com/office/drawing/2014/main" id="{EDC3AB2D-3C31-EBE3-5F8C-36A46F0354FE}"/>
              </a:ext>
            </a:extLst>
          </p:cNvPr>
          <p:cNvGraphicFramePr>
            <a:graphicFrameLocks noGrp="1"/>
          </p:cNvGraphicFramePr>
          <p:nvPr>
            <p:extLst>
              <p:ext uri="{D42A27DB-BD31-4B8C-83A1-F6EECF244321}">
                <p14:modId xmlns:p14="http://schemas.microsoft.com/office/powerpoint/2010/main" val="598617103"/>
              </p:ext>
            </p:extLst>
          </p:nvPr>
        </p:nvGraphicFramePr>
        <p:xfrm>
          <a:off x="927609" y="1473482"/>
          <a:ext cx="10426191" cy="4199141"/>
        </p:xfrm>
        <a:graphic>
          <a:graphicData uri="http://schemas.openxmlformats.org/drawingml/2006/table">
            <a:tbl>
              <a:tblPr firstRow="1" bandRow="1">
                <a:tableStyleId>{5C22544A-7EE6-4342-B048-85BDC9FD1C3A}</a:tableStyleId>
              </a:tblPr>
              <a:tblGrid>
                <a:gridCol w="10426191">
                  <a:extLst>
                    <a:ext uri="{9D8B030D-6E8A-4147-A177-3AD203B41FA5}">
                      <a16:colId xmlns:a16="http://schemas.microsoft.com/office/drawing/2014/main" val="2493802653"/>
                    </a:ext>
                  </a:extLst>
                </a:gridCol>
              </a:tblGrid>
              <a:tr h="465013">
                <a:tc>
                  <a:txBody>
                    <a:bodyPr/>
                    <a:lstStyle/>
                    <a:p>
                      <a:pPr algn="ctr"/>
                      <a:r>
                        <a:rPr lang="en-US" sz="2400" dirty="0"/>
                        <a:t>Summary of the Main Changes </a:t>
                      </a:r>
                    </a:p>
                  </a:txBody>
                  <a:tcPr/>
                </a:tc>
                <a:extLst>
                  <a:ext uri="{0D108BD9-81ED-4DB2-BD59-A6C34878D82A}">
                    <a16:rowId xmlns:a16="http://schemas.microsoft.com/office/drawing/2014/main" val="3209733659"/>
                  </a:ext>
                </a:extLst>
              </a:tr>
              <a:tr h="808048">
                <a:tc>
                  <a:txBody>
                    <a:bodyPr/>
                    <a:lstStyle/>
                    <a:p>
                      <a:pPr marL="285750" indent="-285750">
                        <a:buFont typeface="Wingdings" panose="05000000000000000000" pitchFamily="2" charset="2"/>
                        <a:buChar char="Ø"/>
                      </a:pPr>
                      <a:r>
                        <a:rPr lang="en-US" dirty="0"/>
                        <a:t>Model trues-up the estimated DAM OZP plus LFDA to the final billed amount from IESO in CT 1115</a:t>
                      </a:r>
                    </a:p>
                  </a:txBody>
                  <a:tcPr/>
                </a:tc>
                <a:extLst>
                  <a:ext uri="{0D108BD9-81ED-4DB2-BD59-A6C34878D82A}">
                    <a16:rowId xmlns:a16="http://schemas.microsoft.com/office/drawing/2014/main" val="394465409"/>
                  </a:ext>
                </a:extLst>
              </a:tr>
              <a:tr h="808048">
                <a:tc>
                  <a:txBody>
                    <a:bodyPr/>
                    <a:lstStyle/>
                    <a:p>
                      <a:pPr marL="285750" indent="-285750">
                        <a:buFont typeface="Wingdings" panose="05000000000000000000" pitchFamily="2" charset="2"/>
                        <a:buChar char="Ø"/>
                      </a:pPr>
                      <a:r>
                        <a:rPr lang="en-US" dirty="0"/>
                        <a:t>Tables 9a, 18a and 30a added to lay out calculations of unit cost per kWh split between RPP and non-RPP customers</a:t>
                      </a:r>
                    </a:p>
                    <a:p>
                      <a:pPr marL="285750" indent="-285750">
                        <a:buFont typeface="Wingdings" panose="05000000000000000000" pitchFamily="2" charset="2"/>
                        <a:buChar char="Ø"/>
                      </a:pPr>
                      <a:endParaRPr lang="en-US" dirty="0"/>
                    </a:p>
                  </a:txBody>
                  <a:tcPr/>
                </a:tc>
                <a:extLst>
                  <a:ext uri="{0D108BD9-81ED-4DB2-BD59-A6C34878D82A}">
                    <a16:rowId xmlns:a16="http://schemas.microsoft.com/office/drawing/2014/main" val="495105119"/>
                  </a:ext>
                </a:extLst>
              </a:tr>
              <a:tr h="1535291">
                <a:tc>
                  <a:txBody>
                    <a:bodyPr/>
                    <a:lstStyle/>
                    <a:p>
                      <a:pPr marL="285750" indent="-285750">
                        <a:buFont typeface="Wingdings" panose="05000000000000000000" pitchFamily="2" charset="2"/>
                        <a:buChar char="Ø"/>
                      </a:pPr>
                      <a:r>
                        <a:rPr lang="en-US" dirty="0"/>
                        <a:t>Two new reconciliation tables are added in the new tab “Variances in ac 1588” for record keeping purposes to quantify: </a:t>
                      </a:r>
                    </a:p>
                    <a:p>
                      <a:pPr marL="742950" lvl="1" indent="-285750">
                        <a:buFont typeface="Wingdings" panose="05000000000000000000" pitchFamily="2" charset="2"/>
                        <a:buChar char="q"/>
                      </a:pPr>
                      <a:r>
                        <a:rPr lang="en-US" dirty="0"/>
                        <a:t>Table 42 - The variance between preliminary DAM OZP &amp; LFDA and amounts billed by IESO under CT 1115</a:t>
                      </a:r>
                    </a:p>
                    <a:p>
                      <a:pPr marL="742950" lvl="1" indent="-285750">
                        <a:buFont typeface="Wingdings" panose="05000000000000000000" pitchFamily="2" charset="2"/>
                        <a:buChar char="q"/>
                      </a:pPr>
                      <a:r>
                        <a:rPr lang="en-US" dirty="0"/>
                        <a:t>Table 43 – The variance between payments made to embedded generators at preliminary pricing and amounts billed at IESO pricing</a:t>
                      </a:r>
                    </a:p>
                    <a:p>
                      <a:pPr marL="285750" indent="-285750">
                        <a:buFont typeface="Wingdings" panose="05000000000000000000" pitchFamily="2" charset="2"/>
                        <a:buChar char="Ø"/>
                      </a:pPr>
                      <a:endParaRPr lang="en-US" dirty="0"/>
                    </a:p>
                  </a:txBody>
                  <a:tcPr/>
                </a:tc>
                <a:extLst>
                  <a:ext uri="{0D108BD9-81ED-4DB2-BD59-A6C34878D82A}">
                    <a16:rowId xmlns:a16="http://schemas.microsoft.com/office/drawing/2014/main" val="1030553337"/>
                  </a:ext>
                </a:extLst>
              </a:tr>
            </a:tbl>
          </a:graphicData>
        </a:graphic>
      </p:graphicFrame>
    </p:spTree>
    <p:extLst>
      <p:ext uri="{BB962C8B-B14F-4D97-AF65-F5344CB8AC3E}">
        <p14:creationId xmlns:p14="http://schemas.microsoft.com/office/powerpoint/2010/main" val="220545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09C02-678E-24B2-4D8D-07E5462A5B1B}"/>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58BD6B88-1A18-70DD-37F2-03EE3A6792E2}"/>
              </a:ext>
            </a:extLst>
          </p:cNvPr>
          <p:cNvSpPr/>
          <p:nvPr/>
        </p:nvSpPr>
        <p:spPr>
          <a:xfrm>
            <a:off x="716280" y="1412240"/>
            <a:ext cx="10700511" cy="4165600"/>
          </a:xfrm>
          <a:prstGeom prst="roundRect">
            <a:avLst>
              <a:gd name="adj" fmla="val 407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Rectangle: Rounded Corners 16">
            <a:extLst>
              <a:ext uri="{FF2B5EF4-FFF2-40B4-BE49-F238E27FC236}">
                <a16:creationId xmlns:a16="http://schemas.microsoft.com/office/drawing/2014/main" id="{A030DA5F-5A97-CC20-BBE7-DC2A152341E0}"/>
              </a:ext>
            </a:extLst>
          </p:cNvPr>
          <p:cNvSpPr/>
          <p:nvPr/>
        </p:nvSpPr>
        <p:spPr>
          <a:xfrm>
            <a:off x="1102361" y="2153920"/>
            <a:ext cx="9966960" cy="1097280"/>
          </a:xfrm>
          <a:prstGeom prst="roundRect">
            <a:avLst>
              <a:gd name="adj" fmla="val 10785"/>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Rectangle: Rounded Corners 18">
            <a:extLst>
              <a:ext uri="{FF2B5EF4-FFF2-40B4-BE49-F238E27FC236}">
                <a16:creationId xmlns:a16="http://schemas.microsoft.com/office/drawing/2014/main" id="{DDB1F7DA-76F4-E39D-85F0-E23854CDA2CA}"/>
              </a:ext>
            </a:extLst>
          </p:cNvPr>
          <p:cNvSpPr/>
          <p:nvPr/>
        </p:nvSpPr>
        <p:spPr>
          <a:xfrm>
            <a:off x="1102361" y="3679976"/>
            <a:ext cx="9966960" cy="1097280"/>
          </a:xfrm>
          <a:prstGeom prst="roundRect">
            <a:avLst>
              <a:gd name="adj" fmla="val 10785"/>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 name="Title 3">
            <a:extLst>
              <a:ext uri="{FF2B5EF4-FFF2-40B4-BE49-F238E27FC236}">
                <a16:creationId xmlns:a16="http://schemas.microsoft.com/office/drawing/2014/main" id="{45DF7B7E-128F-F971-5C92-35E102546BD9}"/>
              </a:ext>
            </a:extLst>
          </p:cNvPr>
          <p:cNvSpPr>
            <a:spLocks noGrp="1"/>
          </p:cNvSpPr>
          <p:nvPr>
            <p:ph type="title"/>
          </p:nvPr>
        </p:nvSpPr>
        <p:spPr/>
        <p:txBody>
          <a:bodyPr>
            <a:normAutofit/>
          </a:bodyPr>
          <a:lstStyle/>
          <a:p>
            <a:r>
              <a:rPr lang="en-CA" sz="2800" dirty="0"/>
              <a:t>Accounting Guidance Update: Appendix A</a:t>
            </a:r>
          </a:p>
        </p:txBody>
      </p:sp>
      <p:sp>
        <p:nvSpPr>
          <p:cNvPr id="2" name="Date Placeholder 1">
            <a:extLst>
              <a:ext uri="{FF2B5EF4-FFF2-40B4-BE49-F238E27FC236}">
                <a16:creationId xmlns:a16="http://schemas.microsoft.com/office/drawing/2014/main" id="{430CA81A-E7AD-B8F0-9021-BD6CE460C9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634C1FA0-04A2-08C9-ACBA-633A0D14732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1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CA" sz="11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269D09A5-65B9-C9F3-38E1-1F3DF7E4D507}"/>
              </a:ext>
            </a:extLst>
          </p:cNvPr>
          <p:cNvSpPr txBox="1"/>
          <p:nvPr/>
        </p:nvSpPr>
        <p:spPr>
          <a:xfrm>
            <a:off x="927610" y="1568772"/>
            <a:ext cx="103367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6AD"/>
                </a:solidFill>
                <a:effectLst/>
                <a:uLnTx/>
                <a:uFillTx/>
                <a:latin typeface="Arial" panose="020B0604020202020204"/>
                <a:ea typeface="+mn-ea"/>
                <a:cs typeface="+mn-cs"/>
              </a:rPr>
              <a:t>Mapping of IESO Charge Types to OEB Uniform System of Accounts</a:t>
            </a:r>
            <a:endParaRPr kumimoji="0" lang="en-US" sz="2400" b="1" i="0" u="none" strike="noStrike" kern="1200" cap="none" spc="0" normalizeH="0" baseline="0" noProof="0" dirty="0">
              <a:ln>
                <a:noFill/>
              </a:ln>
              <a:solidFill>
                <a:srgbClr val="0076A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A434191-F570-803F-0EF6-66CE18EA22E6}"/>
              </a:ext>
            </a:extLst>
          </p:cNvPr>
          <p:cNvSpPr txBox="1"/>
          <p:nvPr/>
        </p:nvSpPr>
        <p:spPr>
          <a:xfrm>
            <a:off x="1974935" y="2366075"/>
            <a:ext cx="9289456" cy="672971"/>
          </a:xfrm>
          <a:prstGeom prst="roundRect">
            <a:avLst>
              <a:gd name="adj" fmla="val 11728"/>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4472C4"/>
              </a:buClr>
              <a:buSzTx/>
              <a:buFontTx/>
              <a:buNone/>
              <a:tabLst/>
              <a:defRPr/>
            </a:pPr>
            <a:r>
              <a:rPr kumimoji="0" lang="en-US" sz="16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rPr>
              <a:t>The IESO charge types outlined in Appendix A are the identified charge types (including new and updated charge types) under the IESO's Market Renewal Program as of April 28, 2025.</a:t>
            </a:r>
            <a:endParaRPr kumimoji="0" lang="en-US" sz="14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C08BF61F-CE0A-50D7-0E4A-E04DB3636310}"/>
              </a:ext>
            </a:extLst>
          </p:cNvPr>
          <p:cNvSpPr txBox="1"/>
          <p:nvPr/>
        </p:nvSpPr>
        <p:spPr>
          <a:xfrm>
            <a:off x="1974935" y="3759891"/>
            <a:ext cx="9289456" cy="937451"/>
          </a:xfrm>
          <a:prstGeom prst="roundRect">
            <a:avLst>
              <a:gd name="adj" fmla="val 6022"/>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4472C4"/>
              </a:buClr>
              <a:buSzTx/>
              <a:buFontTx/>
              <a:buNone/>
              <a:tabLst/>
              <a:defRPr/>
            </a:pPr>
            <a:r>
              <a:rPr kumimoji="0" lang="en-US" sz="16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rPr>
              <a:t>On May 14, 2025, the OEB issued a corrected version of Appendix A to address a mapping error related to IESO Charge Types 651 and 652. These two Charge Types are now mapped to Account 4716, Charges – CN, correcting the previous mapping to Account 4068, Billed – CN.</a:t>
            </a:r>
            <a:endParaRPr kumimoji="0" lang="en-US" sz="14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77CC134-26D4-EC43-1D6E-3F08911FF295}"/>
              </a:ext>
            </a:extLst>
          </p:cNvPr>
          <p:cNvGrpSpPr/>
          <p:nvPr/>
        </p:nvGrpSpPr>
        <p:grpSpPr>
          <a:xfrm>
            <a:off x="1233187" y="2405762"/>
            <a:ext cx="593597" cy="593597"/>
            <a:chOff x="264160" y="2255520"/>
            <a:chExt cx="726955" cy="726955"/>
          </a:xfrm>
        </p:grpSpPr>
        <p:sp>
          <p:nvSpPr>
            <p:cNvPr id="5" name="Oval 4">
              <a:extLst>
                <a:ext uri="{FF2B5EF4-FFF2-40B4-BE49-F238E27FC236}">
                  <a16:creationId xmlns:a16="http://schemas.microsoft.com/office/drawing/2014/main" id="{7BE2DBFD-3D28-C3F3-56FE-B9D7022FB161}"/>
                </a:ext>
              </a:extLst>
            </p:cNvPr>
            <p:cNvSpPr/>
            <p:nvPr/>
          </p:nvSpPr>
          <p:spPr>
            <a:xfrm>
              <a:off x="264160" y="2255520"/>
              <a:ext cx="726955" cy="72695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2" name="Graphic 11" descr="Clipboard Checked outline">
              <a:extLst>
                <a:ext uri="{FF2B5EF4-FFF2-40B4-BE49-F238E27FC236}">
                  <a16:creationId xmlns:a16="http://schemas.microsoft.com/office/drawing/2014/main" id="{D0D989E7-5293-5AE7-112B-1B9BB0B61E0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80145" y="2372359"/>
              <a:ext cx="494645" cy="494645"/>
            </a:xfrm>
            <a:prstGeom prst="rect">
              <a:avLst/>
            </a:prstGeom>
          </p:spPr>
        </p:pic>
      </p:grpSp>
      <p:grpSp>
        <p:nvGrpSpPr>
          <p:cNvPr id="11" name="Group 10">
            <a:extLst>
              <a:ext uri="{FF2B5EF4-FFF2-40B4-BE49-F238E27FC236}">
                <a16:creationId xmlns:a16="http://schemas.microsoft.com/office/drawing/2014/main" id="{97D3F8EF-E12B-AF78-5A5D-FD5FCA1E2CEA}"/>
              </a:ext>
            </a:extLst>
          </p:cNvPr>
          <p:cNvGrpSpPr/>
          <p:nvPr/>
        </p:nvGrpSpPr>
        <p:grpSpPr>
          <a:xfrm>
            <a:off x="1233187" y="3931818"/>
            <a:ext cx="593597" cy="593597"/>
            <a:chOff x="264160" y="2255520"/>
            <a:chExt cx="726955" cy="726955"/>
          </a:xfrm>
        </p:grpSpPr>
        <p:sp>
          <p:nvSpPr>
            <p:cNvPr id="13" name="Oval 12">
              <a:extLst>
                <a:ext uri="{FF2B5EF4-FFF2-40B4-BE49-F238E27FC236}">
                  <a16:creationId xmlns:a16="http://schemas.microsoft.com/office/drawing/2014/main" id="{77E3146D-9A82-47B4-FEC0-AB846EB58BDE}"/>
                </a:ext>
              </a:extLst>
            </p:cNvPr>
            <p:cNvSpPr/>
            <p:nvPr/>
          </p:nvSpPr>
          <p:spPr>
            <a:xfrm>
              <a:off x="264160" y="2255520"/>
              <a:ext cx="726955" cy="72695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4" name="Graphic 13" descr="Clipboard Checked outline">
              <a:extLst>
                <a:ext uri="{FF2B5EF4-FFF2-40B4-BE49-F238E27FC236}">
                  <a16:creationId xmlns:a16="http://schemas.microsoft.com/office/drawing/2014/main" id="{8B80F84D-4021-C6DF-8404-71B2F9BAF78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80145" y="2372359"/>
              <a:ext cx="494645" cy="494645"/>
            </a:xfrm>
            <a:prstGeom prst="rect">
              <a:avLst/>
            </a:prstGeom>
          </p:spPr>
        </p:pic>
      </p:grpSp>
    </p:spTree>
    <p:extLst>
      <p:ext uri="{BB962C8B-B14F-4D97-AF65-F5344CB8AC3E}">
        <p14:creationId xmlns:p14="http://schemas.microsoft.com/office/powerpoint/2010/main" val="43329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E5822-B048-632E-71B4-B8DF4FC01EA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991A3AB-C644-91BE-1FC7-0CB64B75E589}"/>
              </a:ext>
            </a:extLst>
          </p:cNvPr>
          <p:cNvSpPr/>
          <p:nvPr/>
        </p:nvSpPr>
        <p:spPr>
          <a:xfrm>
            <a:off x="0" y="0"/>
            <a:ext cx="12192000" cy="6858000"/>
          </a:xfrm>
          <a:prstGeom prst="rect">
            <a:avLst/>
          </a:prstGeom>
          <a:solidFill>
            <a:srgbClr val="018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828A54B5-BCA0-4266-77FC-2DEEF9C635B6}"/>
              </a:ext>
            </a:extLst>
          </p:cNvPr>
          <p:cNvSpPr/>
          <p:nvPr/>
        </p:nvSpPr>
        <p:spPr>
          <a:xfrm>
            <a:off x="6558455" y="0"/>
            <a:ext cx="5648841" cy="6880860"/>
          </a:xfrm>
          <a:custGeom>
            <a:avLst/>
            <a:gdLst>
              <a:gd name="connsiteX0" fmla="*/ 2404093 w 7590046"/>
              <a:gd name="connsiteY0" fmla="*/ 0 h 6858000"/>
              <a:gd name="connsiteX1" fmla="*/ 7590046 w 7590046"/>
              <a:gd name="connsiteY1" fmla="*/ 0 h 6858000"/>
              <a:gd name="connsiteX2" fmla="*/ 7590046 w 7590046"/>
              <a:gd name="connsiteY2" fmla="*/ 685800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0" fmla="*/ 2404093 w 7590046"/>
              <a:gd name="connsiteY0" fmla="*/ 0 h 6858000"/>
              <a:gd name="connsiteX1" fmla="*/ 7590046 w 7590046"/>
              <a:gd name="connsiteY1" fmla="*/ 0 h 6858000"/>
              <a:gd name="connsiteX2" fmla="*/ 3519799 w 7590046"/>
              <a:gd name="connsiteY2" fmla="*/ 670941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7" fmla="*/ 2404093 w 7590046"/>
              <a:gd name="connsiteY7" fmla="*/ 0 h 6858000"/>
              <a:gd name="connsiteX0" fmla="*/ 2404093 w 7590046"/>
              <a:gd name="connsiteY0" fmla="*/ 0 h 6880860"/>
              <a:gd name="connsiteX1" fmla="*/ 7590046 w 7590046"/>
              <a:gd name="connsiteY1" fmla="*/ 0 h 6880860"/>
              <a:gd name="connsiteX2" fmla="*/ 6496743 w 7590046"/>
              <a:gd name="connsiteY2" fmla="*/ 6880860 h 6880860"/>
              <a:gd name="connsiteX3" fmla="*/ 338057 w 7590046"/>
              <a:gd name="connsiteY3" fmla="*/ 6858000 h 6880860"/>
              <a:gd name="connsiteX4" fmla="*/ 274493 w 7590046"/>
              <a:gd name="connsiteY4" fmla="*/ 6670144 h 6880860"/>
              <a:gd name="connsiteX5" fmla="*/ 0 w 7590046"/>
              <a:gd name="connsiteY5" fmla="*/ 4854544 h 6880860"/>
              <a:gd name="connsiteX6" fmla="*/ 2221848 w 7590046"/>
              <a:gd name="connsiteY6" fmla="*/ 143217 h 6880860"/>
              <a:gd name="connsiteX7" fmla="*/ 2404093 w 7590046"/>
              <a:gd name="connsiteY7" fmla="*/ 0 h 6880860"/>
              <a:gd name="connsiteX0" fmla="*/ 2404093 w 6509916"/>
              <a:gd name="connsiteY0" fmla="*/ 0 h 6880860"/>
              <a:gd name="connsiteX1" fmla="*/ 6509916 w 6509916"/>
              <a:gd name="connsiteY1" fmla="*/ 0 h 6880860"/>
              <a:gd name="connsiteX2" fmla="*/ 6496743 w 6509916"/>
              <a:gd name="connsiteY2" fmla="*/ 6880860 h 6880860"/>
              <a:gd name="connsiteX3" fmla="*/ 338057 w 6509916"/>
              <a:gd name="connsiteY3" fmla="*/ 6858000 h 6880860"/>
              <a:gd name="connsiteX4" fmla="*/ 274493 w 6509916"/>
              <a:gd name="connsiteY4" fmla="*/ 6670144 h 6880860"/>
              <a:gd name="connsiteX5" fmla="*/ 0 w 6509916"/>
              <a:gd name="connsiteY5" fmla="*/ 4854544 h 6880860"/>
              <a:gd name="connsiteX6" fmla="*/ 2221848 w 6509916"/>
              <a:gd name="connsiteY6" fmla="*/ 143217 h 6880860"/>
              <a:gd name="connsiteX7" fmla="*/ 2404093 w 6509916"/>
              <a:gd name="connsiteY7"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16" h="6880860">
                <a:moveTo>
                  <a:pt x="2404093" y="0"/>
                </a:moveTo>
                <a:lnTo>
                  <a:pt x="6509916" y="0"/>
                </a:lnTo>
                <a:lnTo>
                  <a:pt x="6496743" y="688086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4" name="TextBox 13">
            <a:extLst>
              <a:ext uri="{FF2B5EF4-FFF2-40B4-BE49-F238E27FC236}">
                <a16:creationId xmlns:a16="http://schemas.microsoft.com/office/drawing/2014/main" id="{B108EEC1-0035-103C-68E7-863C2901CA85}"/>
              </a:ext>
            </a:extLst>
          </p:cNvPr>
          <p:cNvSpPr txBox="1"/>
          <p:nvPr/>
        </p:nvSpPr>
        <p:spPr>
          <a:xfrm>
            <a:off x="956455" y="2367171"/>
            <a:ext cx="9821135" cy="1938992"/>
          </a:xfrm>
          <a:prstGeom prst="rect">
            <a:avLst/>
          </a:prstGeom>
          <a:noFill/>
        </p:spPr>
        <p:txBody>
          <a:bodyPr wrap="square">
            <a:spAutoFit/>
          </a:bodyPr>
          <a:lstStyle/>
          <a:p>
            <a:pPr marR="0" lvl="0">
              <a:spcBef>
                <a:spcPts val="0"/>
              </a:spcBef>
              <a:spcAft>
                <a:spcPts val="0"/>
              </a:spcAft>
            </a:pPr>
            <a:r>
              <a:rPr lang="en-CA" sz="4000" b="1" dirty="0">
                <a:solidFill>
                  <a:schemeClr val="bg1"/>
                </a:solidFill>
              </a:rPr>
              <a:t>IESO Two-Year Regulation and Its Impacts on the Commodity Variance Accounts</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Date Placeholder 1">
            <a:extLst>
              <a:ext uri="{FF2B5EF4-FFF2-40B4-BE49-F238E27FC236}">
                <a16:creationId xmlns:a16="http://schemas.microsoft.com/office/drawing/2014/main" id="{B881AA5F-E60A-4E70-3F8B-08998031A616}"/>
              </a:ext>
            </a:extLst>
          </p:cNvPr>
          <p:cNvSpPr>
            <a:spLocks noGrp="1"/>
          </p:cNvSpPr>
          <p:nvPr>
            <p:ph type="dt" sz="half" idx="10"/>
          </p:nvPr>
        </p:nvSpPr>
        <p:spPr/>
        <p:txBody>
          <a:bodyPr/>
          <a:lstStyle/>
          <a:p>
            <a:r>
              <a:rPr lang="en-CA" dirty="0"/>
              <a:t>May 27, 2025</a:t>
            </a:r>
          </a:p>
        </p:txBody>
      </p:sp>
      <p:sp>
        <p:nvSpPr>
          <p:cNvPr id="3" name="Slide Number Placeholder 2">
            <a:extLst>
              <a:ext uri="{FF2B5EF4-FFF2-40B4-BE49-F238E27FC236}">
                <a16:creationId xmlns:a16="http://schemas.microsoft.com/office/drawing/2014/main" id="{A7957D2E-A20F-9E4A-5C1C-E9D9A7D9B295}"/>
              </a:ext>
            </a:extLst>
          </p:cNvPr>
          <p:cNvSpPr>
            <a:spLocks noGrp="1"/>
          </p:cNvSpPr>
          <p:nvPr>
            <p:ph type="sldNum" sz="quarter" idx="12"/>
          </p:nvPr>
        </p:nvSpPr>
        <p:spPr/>
        <p:txBody>
          <a:bodyPr/>
          <a:lstStyle/>
          <a:p>
            <a:fld id="{DD94CC85-C21C-4909-ABF8-7FE93C0F9AC1}" type="slidenum">
              <a:rPr lang="en-CA" smtClean="0"/>
              <a:t>12</a:t>
            </a:fld>
            <a:endParaRPr lang="en-CA" dirty="0"/>
          </a:p>
        </p:txBody>
      </p:sp>
    </p:spTree>
    <p:extLst>
      <p:ext uri="{BB962C8B-B14F-4D97-AF65-F5344CB8AC3E}">
        <p14:creationId xmlns:p14="http://schemas.microsoft.com/office/powerpoint/2010/main" val="270990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3FEB-F36D-564C-31CA-1F70ABAF00D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6313963-985D-35F7-BEA0-277F93EEFFEF}"/>
              </a:ext>
            </a:extLst>
          </p:cNvPr>
          <p:cNvSpPr/>
          <p:nvPr/>
        </p:nvSpPr>
        <p:spPr>
          <a:xfrm>
            <a:off x="2712720" y="1818375"/>
            <a:ext cx="8696960" cy="822959"/>
          </a:xfrm>
          <a:prstGeom prst="rect">
            <a:avLst/>
          </a:prstGeom>
          <a:solidFill>
            <a:schemeClr val="tx2">
              <a:lumMod val="20000"/>
              <a:lumOff val="80000"/>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Rectangle 9">
            <a:extLst>
              <a:ext uri="{FF2B5EF4-FFF2-40B4-BE49-F238E27FC236}">
                <a16:creationId xmlns:a16="http://schemas.microsoft.com/office/drawing/2014/main" id="{8E3CDD5F-D0E0-1386-E50E-B433EB8D9028}"/>
              </a:ext>
            </a:extLst>
          </p:cNvPr>
          <p:cNvSpPr/>
          <p:nvPr/>
        </p:nvSpPr>
        <p:spPr>
          <a:xfrm>
            <a:off x="2710457" y="2811402"/>
            <a:ext cx="8696960" cy="822959"/>
          </a:xfrm>
          <a:prstGeom prst="rect">
            <a:avLst/>
          </a:prstGeom>
          <a:solidFill>
            <a:schemeClr val="accent5">
              <a:lumMod val="20000"/>
              <a:lumOff val="80000"/>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Rectangle 10">
            <a:extLst>
              <a:ext uri="{FF2B5EF4-FFF2-40B4-BE49-F238E27FC236}">
                <a16:creationId xmlns:a16="http://schemas.microsoft.com/office/drawing/2014/main" id="{B315007A-241F-97DC-834E-9E916E5C81BB}"/>
              </a:ext>
            </a:extLst>
          </p:cNvPr>
          <p:cNvSpPr/>
          <p:nvPr/>
        </p:nvSpPr>
        <p:spPr>
          <a:xfrm>
            <a:off x="2708194" y="3804429"/>
            <a:ext cx="8696960" cy="822959"/>
          </a:xfrm>
          <a:prstGeom prst="rect">
            <a:avLst/>
          </a:prstGeom>
          <a:solidFill>
            <a:schemeClr val="accent3">
              <a:lumMod val="20000"/>
              <a:lumOff val="80000"/>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Rectangle 11">
            <a:extLst>
              <a:ext uri="{FF2B5EF4-FFF2-40B4-BE49-F238E27FC236}">
                <a16:creationId xmlns:a16="http://schemas.microsoft.com/office/drawing/2014/main" id="{31D9CFC4-1F06-3707-2956-01AF9C46B676}"/>
              </a:ext>
            </a:extLst>
          </p:cNvPr>
          <p:cNvSpPr/>
          <p:nvPr/>
        </p:nvSpPr>
        <p:spPr>
          <a:xfrm>
            <a:off x="2705931" y="4797456"/>
            <a:ext cx="8696960" cy="822959"/>
          </a:xfrm>
          <a:prstGeom prst="rect">
            <a:avLst/>
          </a:prstGeom>
          <a:solidFill>
            <a:schemeClr val="accent2">
              <a:lumMod val="20000"/>
              <a:lumOff val="80000"/>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Title 18">
            <a:extLst>
              <a:ext uri="{FF2B5EF4-FFF2-40B4-BE49-F238E27FC236}">
                <a16:creationId xmlns:a16="http://schemas.microsoft.com/office/drawing/2014/main" id="{A0322FF9-E53A-AC7C-4C02-6DE4BD9BAC4E}"/>
              </a:ext>
            </a:extLst>
          </p:cNvPr>
          <p:cNvSpPr>
            <a:spLocks noGrp="1"/>
          </p:cNvSpPr>
          <p:nvPr>
            <p:ph type="title"/>
          </p:nvPr>
        </p:nvSpPr>
        <p:spPr/>
        <p:txBody>
          <a:bodyPr>
            <a:normAutofit fontScale="90000"/>
          </a:bodyPr>
          <a:lstStyle/>
          <a:p>
            <a:r>
              <a:rPr lang="en-US" altLang="en-US" sz="2800" dirty="0"/>
              <a:t>Type of IESO Settlements </a:t>
            </a:r>
            <a:r>
              <a:rPr lang="en-US" sz="2800" dirty="0"/>
              <a:t>Impacting the Commodity Variance Accounts</a:t>
            </a:r>
            <a:endParaRPr lang="en-CA" sz="2800" dirty="0"/>
          </a:p>
        </p:txBody>
      </p:sp>
      <p:sp>
        <p:nvSpPr>
          <p:cNvPr id="3" name="Date Placeholder 2">
            <a:extLst>
              <a:ext uri="{FF2B5EF4-FFF2-40B4-BE49-F238E27FC236}">
                <a16:creationId xmlns:a16="http://schemas.microsoft.com/office/drawing/2014/main" id="{E084437D-84A0-124D-5DC7-96CD01202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4" name="Slide Number Placeholder 3">
            <a:extLst>
              <a:ext uri="{FF2B5EF4-FFF2-40B4-BE49-F238E27FC236}">
                <a16:creationId xmlns:a16="http://schemas.microsoft.com/office/drawing/2014/main" id="{B779B0B4-6160-D924-58EC-5C54A25939B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1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CA" sz="11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E1519845-140D-D1B2-281D-642280373B80}"/>
              </a:ext>
            </a:extLst>
          </p:cNvPr>
          <p:cNvGrpSpPr/>
          <p:nvPr/>
        </p:nvGrpSpPr>
        <p:grpSpPr>
          <a:xfrm>
            <a:off x="695960" y="1818375"/>
            <a:ext cx="10645416" cy="822960"/>
            <a:chOff x="695960" y="1818375"/>
            <a:chExt cx="10645416" cy="822960"/>
          </a:xfrm>
        </p:grpSpPr>
        <p:sp>
          <p:nvSpPr>
            <p:cNvPr id="20" name="Rectangle: Rounded Corners 19">
              <a:extLst>
                <a:ext uri="{FF2B5EF4-FFF2-40B4-BE49-F238E27FC236}">
                  <a16:creationId xmlns:a16="http://schemas.microsoft.com/office/drawing/2014/main" id="{84B64BF9-FE2F-5063-3BA8-8CFFD8A5B7A6}"/>
                </a:ext>
              </a:extLst>
            </p:cNvPr>
            <p:cNvSpPr/>
            <p:nvPr/>
          </p:nvSpPr>
          <p:spPr>
            <a:xfrm>
              <a:off x="3294656" y="1818375"/>
              <a:ext cx="8046720" cy="822960"/>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This monthly settlement impacts Account 1588 RSVA Power because the settlement and its true-ups need to be journalized in Account 1588, as per the Accounting Guidance for the Commodity Accounts. </a:t>
              </a:r>
            </a:p>
          </p:txBody>
        </p:sp>
        <p:sp>
          <p:nvSpPr>
            <p:cNvPr id="16" name="Freeform: Shape 15">
              <a:extLst>
                <a:ext uri="{FF2B5EF4-FFF2-40B4-BE49-F238E27FC236}">
                  <a16:creationId xmlns:a16="http://schemas.microsoft.com/office/drawing/2014/main" id="{40BA6930-24CF-AB93-E7C1-A75B19C7EADD}"/>
                </a:ext>
              </a:extLst>
            </p:cNvPr>
            <p:cNvSpPr/>
            <p:nvPr/>
          </p:nvSpPr>
          <p:spPr>
            <a:xfrm>
              <a:off x="695960" y="1818375"/>
              <a:ext cx="2267264" cy="822960"/>
            </a:xfrm>
            <a:custGeom>
              <a:avLst/>
              <a:gdLst>
                <a:gd name="connsiteX0" fmla="*/ 0 w 2474520"/>
                <a:gd name="connsiteY0" fmla="*/ 0 h 726956"/>
                <a:gd name="connsiteX1" fmla="*/ 2205837 w 2474520"/>
                <a:gd name="connsiteY1" fmla="*/ 0 h 726956"/>
                <a:gd name="connsiteX2" fmla="*/ 2205837 w 2474520"/>
                <a:gd name="connsiteY2" fmla="*/ 5 h 726956"/>
                <a:gd name="connsiteX3" fmla="*/ 2474520 w 2474520"/>
                <a:gd name="connsiteY3" fmla="*/ 355860 h 726956"/>
                <a:gd name="connsiteX4" fmla="*/ 2205837 w 2474520"/>
                <a:gd name="connsiteY4" fmla="*/ 726951 h 726956"/>
                <a:gd name="connsiteX5" fmla="*/ 2205837 w 2474520"/>
                <a:gd name="connsiteY5" fmla="*/ 726955 h 726956"/>
                <a:gd name="connsiteX6" fmla="*/ 2205834 w 2474520"/>
                <a:gd name="connsiteY6" fmla="*/ 726955 h 726956"/>
                <a:gd name="connsiteX7" fmla="*/ 2205834 w 2474520"/>
                <a:gd name="connsiteY7" fmla="*/ 726956 h 726956"/>
                <a:gd name="connsiteX8" fmla="*/ 2205834 w 2474520"/>
                <a:gd name="connsiteY8" fmla="*/ 726955 h 726956"/>
                <a:gd name="connsiteX9" fmla="*/ 0 w 2474520"/>
                <a:gd name="connsiteY9" fmla="*/ 726955 h 7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520" h="726956">
                  <a:moveTo>
                    <a:pt x="0" y="0"/>
                  </a:moveTo>
                  <a:lnTo>
                    <a:pt x="2205837" y="0"/>
                  </a:lnTo>
                  <a:lnTo>
                    <a:pt x="2205837" y="5"/>
                  </a:lnTo>
                  <a:lnTo>
                    <a:pt x="2474520" y="355860"/>
                  </a:lnTo>
                  <a:lnTo>
                    <a:pt x="2205837" y="726951"/>
                  </a:lnTo>
                  <a:lnTo>
                    <a:pt x="2205837" y="726955"/>
                  </a:lnTo>
                  <a:lnTo>
                    <a:pt x="2205834" y="726955"/>
                  </a:lnTo>
                  <a:lnTo>
                    <a:pt x="2205834" y="726956"/>
                  </a:lnTo>
                  <a:lnTo>
                    <a:pt x="2205834" y="726955"/>
                  </a:lnTo>
                  <a:lnTo>
                    <a:pt x="0" y="726955"/>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FFFFFF"/>
                  </a:solidFill>
                  <a:effectLst/>
                  <a:uLnTx/>
                  <a:uFillTx/>
                  <a:latin typeface="Arial" panose="020B0604020202020204"/>
                  <a:ea typeface="+mn-ea"/>
                  <a:cs typeface="+mn-cs"/>
                </a:rPr>
                <a:t>RPP Variance Settlement</a:t>
              </a:r>
            </a:p>
          </p:txBody>
        </p:sp>
      </p:grpSp>
      <p:grpSp>
        <p:nvGrpSpPr>
          <p:cNvPr id="5" name="Group 4">
            <a:extLst>
              <a:ext uri="{FF2B5EF4-FFF2-40B4-BE49-F238E27FC236}">
                <a16:creationId xmlns:a16="http://schemas.microsoft.com/office/drawing/2014/main" id="{ED3F048C-1DE5-82A4-C4AA-8DEFB43E1748}"/>
              </a:ext>
            </a:extLst>
          </p:cNvPr>
          <p:cNvGrpSpPr/>
          <p:nvPr/>
        </p:nvGrpSpPr>
        <p:grpSpPr>
          <a:xfrm>
            <a:off x="695960" y="2811402"/>
            <a:ext cx="10625097" cy="822960"/>
            <a:chOff x="695960" y="2818966"/>
            <a:chExt cx="10625097" cy="822960"/>
          </a:xfrm>
        </p:grpSpPr>
        <p:sp>
          <p:nvSpPr>
            <p:cNvPr id="23" name="Rectangle: Rounded Corners 22">
              <a:extLst>
                <a:ext uri="{FF2B5EF4-FFF2-40B4-BE49-F238E27FC236}">
                  <a16:creationId xmlns:a16="http://schemas.microsoft.com/office/drawing/2014/main" id="{3C4A07F3-CEF5-5058-F285-0A8021B036E9}"/>
                </a:ext>
              </a:extLst>
            </p:cNvPr>
            <p:cNvSpPr/>
            <p:nvPr/>
          </p:nvSpPr>
          <p:spPr>
            <a:xfrm>
              <a:off x="3274337" y="2818966"/>
              <a:ext cx="8046720" cy="822960"/>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This monthly settlement impacts both commodity variance accounts 1588 and 1589 in two ways: 1) Cost of power from EG and contract price variance settled with the IESO are journalized in Account 1588; 2) </a:t>
              </a: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IESO uses the EG volumes</a:t>
              </a: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 to allocate the Class B GA cost to the distributors.  </a:t>
              </a:r>
            </a:p>
          </p:txBody>
        </p:sp>
        <p:sp>
          <p:nvSpPr>
            <p:cNvPr id="22" name="Freeform: Shape 21">
              <a:extLst>
                <a:ext uri="{FF2B5EF4-FFF2-40B4-BE49-F238E27FC236}">
                  <a16:creationId xmlns:a16="http://schemas.microsoft.com/office/drawing/2014/main" id="{F563EB1F-4933-8FFD-0395-5ADC75156790}"/>
                </a:ext>
              </a:extLst>
            </p:cNvPr>
            <p:cNvSpPr/>
            <p:nvPr/>
          </p:nvSpPr>
          <p:spPr>
            <a:xfrm>
              <a:off x="695960" y="2818966"/>
              <a:ext cx="2267264" cy="822960"/>
            </a:xfrm>
            <a:custGeom>
              <a:avLst/>
              <a:gdLst>
                <a:gd name="connsiteX0" fmla="*/ 0 w 2474520"/>
                <a:gd name="connsiteY0" fmla="*/ 0 h 726956"/>
                <a:gd name="connsiteX1" fmla="*/ 2205837 w 2474520"/>
                <a:gd name="connsiteY1" fmla="*/ 0 h 726956"/>
                <a:gd name="connsiteX2" fmla="*/ 2205837 w 2474520"/>
                <a:gd name="connsiteY2" fmla="*/ 5 h 726956"/>
                <a:gd name="connsiteX3" fmla="*/ 2474520 w 2474520"/>
                <a:gd name="connsiteY3" fmla="*/ 355860 h 726956"/>
                <a:gd name="connsiteX4" fmla="*/ 2205837 w 2474520"/>
                <a:gd name="connsiteY4" fmla="*/ 726951 h 726956"/>
                <a:gd name="connsiteX5" fmla="*/ 2205837 w 2474520"/>
                <a:gd name="connsiteY5" fmla="*/ 726955 h 726956"/>
                <a:gd name="connsiteX6" fmla="*/ 2205834 w 2474520"/>
                <a:gd name="connsiteY6" fmla="*/ 726955 h 726956"/>
                <a:gd name="connsiteX7" fmla="*/ 2205834 w 2474520"/>
                <a:gd name="connsiteY7" fmla="*/ 726956 h 726956"/>
                <a:gd name="connsiteX8" fmla="*/ 2205834 w 2474520"/>
                <a:gd name="connsiteY8" fmla="*/ 726955 h 726956"/>
                <a:gd name="connsiteX9" fmla="*/ 0 w 2474520"/>
                <a:gd name="connsiteY9" fmla="*/ 726955 h 7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520" h="726956">
                  <a:moveTo>
                    <a:pt x="0" y="0"/>
                  </a:moveTo>
                  <a:lnTo>
                    <a:pt x="2205837" y="0"/>
                  </a:lnTo>
                  <a:lnTo>
                    <a:pt x="2205837" y="5"/>
                  </a:lnTo>
                  <a:lnTo>
                    <a:pt x="2474520" y="355860"/>
                  </a:lnTo>
                  <a:lnTo>
                    <a:pt x="2205837" y="726951"/>
                  </a:lnTo>
                  <a:lnTo>
                    <a:pt x="2205837" y="726955"/>
                  </a:lnTo>
                  <a:lnTo>
                    <a:pt x="2205834" y="726955"/>
                  </a:lnTo>
                  <a:lnTo>
                    <a:pt x="2205834" y="726956"/>
                  </a:lnTo>
                  <a:lnTo>
                    <a:pt x="2205834" y="726955"/>
                  </a:lnTo>
                  <a:lnTo>
                    <a:pt x="0" y="72695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FFFFFF"/>
                  </a:solidFill>
                  <a:effectLst/>
                  <a:uLnTx/>
                  <a:uFillTx/>
                  <a:latin typeface="Arial" panose="020B0604020202020204"/>
                  <a:ea typeface="+mn-ea"/>
                  <a:cs typeface="+mn-cs"/>
                </a:rPr>
                <a:t>Embedded Generation (EG) Settlement</a:t>
              </a:r>
            </a:p>
          </p:txBody>
        </p:sp>
      </p:grpSp>
      <p:grpSp>
        <p:nvGrpSpPr>
          <p:cNvPr id="6" name="Group 5">
            <a:extLst>
              <a:ext uri="{FF2B5EF4-FFF2-40B4-BE49-F238E27FC236}">
                <a16:creationId xmlns:a16="http://schemas.microsoft.com/office/drawing/2014/main" id="{659B0DC4-BA7D-E018-65EE-225011AE97F8}"/>
              </a:ext>
            </a:extLst>
          </p:cNvPr>
          <p:cNvGrpSpPr/>
          <p:nvPr/>
        </p:nvGrpSpPr>
        <p:grpSpPr>
          <a:xfrm>
            <a:off x="695960" y="3804429"/>
            <a:ext cx="10645417" cy="822960"/>
            <a:chOff x="695960" y="3697439"/>
            <a:chExt cx="10645417" cy="822960"/>
          </a:xfrm>
        </p:grpSpPr>
        <p:sp>
          <p:nvSpPr>
            <p:cNvPr id="24" name="Rectangle: Rounded Corners 23">
              <a:extLst>
                <a:ext uri="{FF2B5EF4-FFF2-40B4-BE49-F238E27FC236}">
                  <a16:creationId xmlns:a16="http://schemas.microsoft.com/office/drawing/2014/main" id="{89FB974D-8BB6-D00C-D340-D0F9D25B4ECC}"/>
                </a:ext>
              </a:extLst>
            </p:cNvPr>
            <p:cNvSpPr/>
            <p:nvPr/>
          </p:nvSpPr>
          <p:spPr>
            <a:xfrm>
              <a:off x="3294657" y="3697439"/>
              <a:ext cx="8046720" cy="822960"/>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The monthly consumption reporting indirectly impacts commodity variance accounts 1588 and 1589 because the IESO uses the Class A consumption reported by the distributors to allocate the Class B GA cost.</a:t>
              </a:r>
            </a:p>
          </p:txBody>
        </p:sp>
        <p:sp>
          <p:nvSpPr>
            <p:cNvPr id="38" name="Freeform: Shape 37">
              <a:extLst>
                <a:ext uri="{FF2B5EF4-FFF2-40B4-BE49-F238E27FC236}">
                  <a16:creationId xmlns:a16="http://schemas.microsoft.com/office/drawing/2014/main" id="{9A25AC1C-1942-3E59-5D4D-7DDFD00C6860}"/>
                </a:ext>
              </a:extLst>
            </p:cNvPr>
            <p:cNvSpPr/>
            <p:nvPr/>
          </p:nvSpPr>
          <p:spPr>
            <a:xfrm>
              <a:off x="695960" y="3697439"/>
              <a:ext cx="2267264" cy="822960"/>
            </a:xfrm>
            <a:custGeom>
              <a:avLst/>
              <a:gdLst>
                <a:gd name="connsiteX0" fmla="*/ 0 w 2474520"/>
                <a:gd name="connsiteY0" fmla="*/ 0 h 726956"/>
                <a:gd name="connsiteX1" fmla="*/ 2205837 w 2474520"/>
                <a:gd name="connsiteY1" fmla="*/ 0 h 726956"/>
                <a:gd name="connsiteX2" fmla="*/ 2205837 w 2474520"/>
                <a:gd name="connsiteY2" fmla="*/ 5 h 726956"/>
                <a:gd name="connsiteX3" fmla="*/ 2474520 w 2474520"/>
                <a:gd name="connsiteY3" fmla="*/ 355860 h 726956"/>
                <a:gd name="connsiteX4" fmla="*/ 2205837 w 2474520"/>
                <a:gd name="connsiteY4" fmla="*/ 726951 h 726956"/>
                <a:gd name="connsiteX5" fmla="*/ 2205837 w 2474520"/>
                <a:gd name="connsiteY5" fmla="*/ 726955 h 726956"/>
                <a:gd name="connsiteX6" fmla="*/ 2205834 w 2474520"/>
                <a:gd name="connsiteY6" fmla="*/ 726955 h 726956"/>
                <a:gd name="connsiteX7" fmla="*/ 2205834 w 2474520"/>
                <a:gd name="connsiteY7" fmla="*/ 726956 h 726956"/>
                <a:gd name="connsiteX8" fmla="*/ 2205834 w 2474520"/>
                <a:gd name="connsiteY8" fmla="*/ 726955 h 726956"/>
                <a:gd name="connsiteX9" fmla="*/ 0 w 2474520"/>
                <a:gd name="connsiteY9" fmla="*/ 726955 h 7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520" h="726956">
                  <a:moveTo>
                    <a:pt x="0" y="0"/>
                  </a:moveTo>
                  <a:lnTo>
                    <a:pt x="2205837" y="0"/>
                  </a:lnTo>
                  <a:lnTo>
                    <a:pt x="2205837" y="5"/>
                  </a:lnTo>
                  <a:lnTo>
                    <a:pt x="2474520" y="355860"/>
                  </a:lnTo>
                  <a:lnTo>
                    <a:pt x="2205837" y="726951"/>
                  </a:lnTo>
                  <a:lnTo>
                    <a:pt x="2205837" y="726955"/>
                  </a:lnTo>
                  <a:lnTo>
                    <a:pt x="2205834" y="726955"/>
                  </a:lnTo>
                  <a:lnTo>
                    <a:pt x="2205834" y="726956"/>
                  </a:lnTo>
                  <a:lnTo>
                    <a:pt x="2205834" y="726955"/>
                  </a:lnTo>
                  <a:lnTo>
                    <a:pt x="0" y="726955"/>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FFFFFF"/>
                  </a:solidFill>
                  <a:effectLst/>
                  <a:uLnTx/>
                  <a:uFillTx/>
                  <a:latin typeface="Arial" panose="020B0604020202020204"/>
                  <a:ea typeface="+mn-ea"/>
                  <a:cs typeface="+mn-cs"/>
                </a:rPr>
                <a:t>Class A Consumption Reporting</a:t>
              </a:r>
            </a:p>
          </p:txBody>
        </p:sp>
      </p:grpSp>
      <p:grpSp>
        <p:nvGrpSpPr>
          <p:cNvPr id="7" name="Group 6">
            <a:extLst>
              <a:ext uri="{FF2B5EF4-FFF2-40B4-BE49-F238E27FC236}">
                <a16:creationId xmlns:a16="http://schemas.microsoft.com/office/drawing/2014/main" id="{1666FF7F-0625-CB41-FEBF-BB838F9B491C}"/>
              </a:ext>
            </a:extLst>
          </p:cNvPr>
          <p:cNvGrpSpPr/>
          <p:nvPr/>
        </p:nvGrpSpPr>
        <p:grpSpPr>
          <a:xfrm>
            <a:off x="695960" y="4797457"/>
            <a:ext cx="10625097" cy="822960"/>
            <a:chOff x="695960" y="4797457"/>
            <a:chExt cx="10625097" cy="822960"/>
          </a:xfrm>
        </p:grpSpPr>
        <p:sp>
          <p:nvSpPr>
            <p:cNvPr id="8" name="Rectangle: Rounded Corners 7">
              <a:extLst>
                <a:ext uri="{FF2B5EF4-FFF2-40B4-BE49-F238E27FC236}">
                  <a16:creationId xmlns:a16="http://schemas.microsoft.com/office/drawing/2014/main" id="{B6C0B130-BC60-654C-F1FC-E0F7627C2AF6}"/>
                </a:ext>
              </a:extLst>
            </p:cNvPr>
            <p:cNvSpPr/>
            <p:nvPr/>
          </p:nvSpPr>
          <p:spPr>
            <a:xfrm>
              <a:off x="3274337" y="4797457"/>
              <a:ext cx="8046720" cy="822960"/>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The annual reporting impacts the Class A billings to Class A customers. It does not impact commodity accounts 1588 and 1589 except when the customer was transitioned from Class B to Class A or vice versa during the</a:t>
              </a:r>
              <a:r>
                <a:rPr lang="en-CA" sz="1400" dirty="0">
                  <a:solidFill>
                    <a:srgbClr val="202020"/>
                  </a:solidFill>
                  <a:latin typeface="Arial" panose="020B0604020202020204"/>
                </a:rPr>
                <a:t> year.</a:t>
              </a:r>
              <a:endPar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1CB7FF31-36AC-CB65-842C-FB2A8A8A31DF}"/>
                </a:ext>
              </a:extLst>
            </p:cNvPr>
            <p:cNvSpPr/>
            <p:nvPr/>
          </p:nvSpPr>
          <p:spPr>
            <a:xfrm>
              <a:off x="695960" y="4797457"/>
              <a:ext cx="2267264" cy="822960"/>
            </a:xfrm>
            <a:custGeom>
              <a:avLst/>
              <a:gdLst>
                <a:gd name="connsiteX0" fmla="*/ 0 w 2474520"/>
                <a:gd name="connsiteY0" fmla="*/ 0 h 726956"/>
                <a:gd name="connsiteX1" fmla="*/ 2205837 w 2474520"/>
                <a:gd name="connsiteY1" fmla="*/ 0 h 726956"/>
                <a:gd name="connsiteX2" fmla="*/ 2205837 w 2474520"/>
                <a:gd name="connsiteY2" fmla="*/ 5 h 726956"/>
                <a:gd name="connsiteX3" fmla="*/ 2474520 w 2474520"/>
                <a:gd name="connsiteY3" fmla="*/ 355860 h 726956"/>
                <a:gd name="connsiteX4" fmla="*/ 2205837 w 2474520"/>
                <a:gd name="connsiteY4" fmla="*/ 726951 h 726956"/>
                <a:gd name="connsiteX5" fmla="*/ 2205837 w 2474520"/>
                <a:gd name="connsiteY5" fmla="*/ 726955 h 726956"/>
                <a:gd name="connsiteX6" fmla="*/ 2205834 w 2474520"/>
                <a:gd name="connsiteY6" fmla="*/ 726955 h 726956"/>
                <a:gd name="connsiteX7" fmla="*/ 2205834 w 2474520"/>
                <a:gd name="connsiteY7" fmla="*/ 726956 h 726956"/>
                <a:gd name="connsiteX8" fmla="*/ 2205834 w 2474520"/>
                <a:gd name="connsiteY8" fmla="*/ 726955 h 726956"/>
                <a:gd name="connsiteX9" fmla="*/ 0 w 2474520"/>
                <a:gd name="connsiteY9" fmla="*/ 726955 h 7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520" h="726956">
                  <a:moveTo>
                    <a:pt x="0" y="0"/>
                  </a:moveTo>
                  <a:lnTo>
                    <a:pt x="2205837" y="0"/>
                  </a:lnTo>
                  <a:lnTo>
                    <a:pt x="2205837" y="5"/>
                  </a:lnTo>
                  <a:lnTo>
                    <a:pt x="2474520" y="355860"/>
                  </a:lnTo>
                  <a:lnTo>
                    <a:pt x="2205837" y="726951"/>
                  </a:lnTo>
                  <a:lnTo>
                    <a:pt x="2205837" y="726955"/>
                  </a:lnTo>
                  <a:lnTo>
                    <a:pt x="2205834" y="726955"/>
                  </a:lnTo>
                  <a:lnTo>
                    <a:pt x="2205834" y="726956"/>
                  </a:lnTo>
                  <a:lnTo>
                    <a:pt x="2205834" y="726955"/>
                  </a:lnTo>
                  <a:lnTo>
                    <a:pt x="0" y="72695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FFFFFF"/>
                  </a:solidFill>
                  <a:effectLst/>
                  <a:uLnTx/>
                  <a:uFillTx/>
                  <a:latin typeface="Arial" panose="020B0604020202020204"/>
                  <a:ea typeface="+mn-ea"/>
                  <a:cs typeface="+mn-cs"/>
                </a:rPr>
                <a:t>Class A Customer Annual Declaration</a:t>
              </a:r>
            </a:p>
          </p:txBody>
        </p:sp>
      </p:grpSp>
    </p:spTree>
    <p:extLst>
      <p:ext uri="{BB962C8B-B14F-4D97-AF65-F5344CB8AC3E}">
        <p14:creationId xmlns:p14="http://schemas.microsoft.com/office/powerpoint/2010/main" val="114407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F678-8C4A-563F-91ED-7A1F554129C7}"/>
              </a:ext>
            </a:extLst>
          </p:cNvPr>
          <p:cNvSpPr>
            <a:spLocks noGrp="1"/>
          </p:cNvSpPr>
          <p:nvPr>
            <p:ph type="title"/>
          </p:nvPr>
        </p:nvSpPr>
        <p:spPr/>
        <p:txBody>
          <a:bodyPr>
            <a:normAutofit/>
          </a:bodyPr>
          <a:lstStyle/>
          <a:p>
            <a:r>
              <a:rPr lang="en-US" sz="2800" dirty="0">
                <a:cs typeface="Arial"/>
              </a:rPr>
              <a:t>Class B Global Adjustment $ Allocated to the Distributors</a:t>
            </a:r>
            <a:endParaRPr lang="en-US" dirty="0"/>
          </a:p>
        </p:txBody>
      </p:sp>
      <p:sp>
        <p:nvSpPr>
          <p:cNvPr id="3" name="Date Placeholder 2">
            <a:extLst>
              <a:ext uri="{FF2B5EF4-FFF2-40B4-BE49-F238E27FC236}">
                <a16:creationId xmlns:a16="http://schemas.microsoft.com/office/drawing/2014/main" id="{B066A476-DB52-3BF1-B987-8D833077A995}"/>
              </a:ext>
            </a:extLst>
          </p:cNvPr>
          <p:cNvSpPr>
            <a:spLocks noGrp="1"/>
          </p:cNvSpPr>
          <p:nvPr>
            <p:ph type="dt" sz="half" idx="10"/>
          </p:nvPr>
        </p:nvSpPr>
        <p:spPr/>
        <p:txBody>
          <a:bodyPr/>
          <a:lstStyle/>
          <a:p>
            <a:r>
              <a:rPr lang="en-CA" dirty="0"/>
              <a:t>May 27, 2025</a:t>
            </a:r>
          </a:p>
        </p:txBody>
      </p:sp>
      <p:sp>
        <p:nvSpPr>
          <p:cNvPr id="4" name="Slide Number Placeholder 3">
            <a:extLst>
              <a:ext uri="{FF2B5EF4-FFF2-40B4-BE49-F238E27FC236}">
                <a16:creationId xmlns:a16="http://schemas.microsoft.com/office/drawing/2014/main" id="{9A81F8E8-B41E-A5EE-9E7F-80ACFF7F07B2}"/>
              </a:ext>
            </a:extLst>
          </p:cNvPr>
          <p:cNvSpPr>
            <a:spLocks noGrp="1"/>
          </p:cNvSpPr>
          <p:nvPr>
            <p:ph type="sldNum" sz="quarter" idx="12"/>
          </p:nvPr>
        </p:nvSpPr>
        <p:spPr/>
        <p:txBody>
          <a:bodyPr/>
          <a:lstStyle/>
          <a:p>
            <a:fld id="{DD94CC85-C21C-4909-ABF8-7FE93C0F9AC1}" type="slidenum">
              <a:rPr lang="en-CA" smtClean="0"/>
              <a:pPr/>
              <a:t>14</a:t>
            </a:fld>
            <a:endParaRPr lang="en-CA" dirty="0"/>
          </a:p>
        </p:txBody>
      </p:sp>
      <p:sp>
        <p:nvSpPr>
          <p:cNvPr id="6" name="TextBox 5">
            <a:extLst>
              <a:ext uri="{FF2B5EF4-FFF2-40B4-BE49-F238E27FC236}">
                <a16:creationId xmlns:a16="http://schemas.microsoft.com/office/drawing/2014/main" id="{2D33BF22-A42F-AC55-E29E-B55C471EAB49}"/>
              </a:ext>
            </a:extLst>
          </p:cNvPr>
          <p:cNvSpPr txBox="1"/>
          <p:nvPr/>
        </p:nvSpPr>
        <p:spPr>
          <a:xfrm>
            <a:off x="706275" y="1934086"/>
            <a:ext cx="2345389" cy="3907631"/>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IESO determines the </a:t>
            </a:r>
            <a:r>
              <a:rPr lang="en-US" b="1" dirty="0">
                <a:cs typeface="Arial"/>
              </a:rPr>
              <a:t>Total GA $ allocated to the distributor</a:t>
            </a:r>
            <a:r>
              <a:rPr lang="en-US" dirty="0">
                <a:cs typeface="Arial"/>
              </a:rPr>
              <a:t>: The actual GA rate for the month X the distributor's Class B loads (AQEW + EG reported by the distributor – Class A consumption reported by the distributor) </a:t>
            </a:r>
          </a:p>
        </p:txBody>
      </p:sp>
      <p:sp>
        <p:nvSpPr>
          <p:cNvPr id="7" name="Rectangle: Rounded Corners 6">
            <a:extLst>
              <a:ext uri="{FF2B5EF4-FFF2-40B4-BE49-F238E27FC236}">
                <a16:creationId xmlns:a16="http://schemas.microsoft.com/office/drawing/2014/main" id="{420CC69F-CB7B-A0E2-64E1-AFC556430D05}"/>
              </a:ext>
            </a:extLst>
          </p:cNvPr>
          <p:cNvSpPr/>
          <p:nvPr/>
        </p:nvSpPr>
        <p:spPr>
          <a:xfrm>
            <a:off x="3402280" y="2971798"/>
            <a:ext cx="1330036" cy="914400"/>
          </a:xfrm>
          <a:prstGeom prst="roundRect">
            <a:avLst/>
          </a:prstGeom>
          <a:solidFill>
            <a:schemeClr val="bg1">
              <a:lumMod val="9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Arial"/>
              </a:rPr>
              <a:t>IESO Invoice</a:t>
            </a:r>
            <a:endParaRPr lang="en-US" dirty="0">
              <a:solidFill>
                <a:schemeClr val="tx1"/>
              </a:solidFill>
            </a:endParaRPr>
          </a:p>
        </p:txBody>
      </p:sp>
      <p:sp>
        <p:nvSpPr>
          <p:cNvPr id="8" name="TextBox 7">
            <a:extLst>
              <a:ext uri="{FF2B5EF4-FFF2-40B4-BE49-F238E27FC236}">
                <a16:creationId xmlns:a16="http://schemas.microsoft.com/office/drawing/2014/main" id="{CC456427-E29E-D88E-C469-2DC7217E7BF1}"/>
              </a:ext>
            </a:extLst>
          </p:cNvPr>
          <p:cNvSpPr txBox="1"/>
          <p:nvPr/>
        </p:nvSpPr>
        <p:spPr>
          <a:xfrm>
            <a:off x="7079367" y="1468969"/>
            <a:ext cx="1954906" cy="1328023"/>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RPP portion of the Class B GA $ is reflected in Account 1588 </a:t>
            </a:r>
          </a:p>
        </p:txBody>
      </p:sp>
      <p:sp>
        <p:nvSpPr>
          <p:cNvPr id="9" name="Rectangle: Rounded Corners 8">
            <a:extLst>
              <a:ext uri="{FF2B5EF4-FFF2-40B4-BE49-F238E27FC236}">
                <a16:creationId xmlns:a16="http://schemas.microsoft.com/office/drawing/2014/main" id="{6EF827E7-9912-DA1E-B2BB-866CD5D69F62}"/>
              </a:ext>
            </a:extLst>
          </p:cNvPr>
          <p:cNvSpPr/>
          <p:nvPr/>
        </p:nvSpPr>
        <p:spPr>
          <a:xfrm>
            <a:off x="5114306" y="2971798"/>
            <a:ext cx="1597230" cy="914400"/>
          </a:xfrm>
          <a:prstGeom prst="roundRect">
            <a:avLst/>
          </a:prstGeom>
          <a:solidFill>
            <a:schemeClr val="bg1">
              <a:lumMod val="9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Arial"/>
              </a:rPr>
              <a:t>Distributors (Regulatory accounting)</a:t>
            </a:r>
          </a:p>
        </p:txBody>
      </p:sp>
      <p:sp>
        <p:nvSpPr>
          <p:cNvPr id="10" name="TextBox 9">
            <a:extLst>
              <a:ext uri="{FF2B5EF4-FFF2-40B4-BE49-F238E27FC236}">
                <a16:creationId xmlns:a16="http://schemas.microsoft.com/office/drawing/2014/main" id="{43A07C8B-BF92-DC6F-27CA-1669CA2BCCA3}"/>
              </a:ext>
            </a:extLst>
          </p:cNvPr>
          <p:cNvSpPr txBox="1"/>
          <p:nvPr/>
        </p:nvSpPr>
        <p:spPr>
          <a:xfrm>
            <a:off x="7079367" y="4041956"/>
            <a:ext cx="2060972" cy="1634490"/>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Non-RPP portion of the Class B GA $ is reflected in Account 1589</a:t>
            </a:r>
          </a:p>
        </p:txBody>
      </p:sp>
      <p:sp>
        <p:nvSpPr>
          <p:cNvPr id="11" name="TextBox 10">
            <a:extLst>
              <a:ext uri="{FF2B5EF4-FFF2-40B4-BE49-F238E27FC236}">
                <a16:creationId xmlns:a16="http://schemas.microsoft.com/office/drawing/2014/main" id="{542090B8-CF1B-29A6-C05D-85C835801500}"/>
              </a:ext>
            </a:extLst>
          </p:cNvPr>
          <p:cNvSpPr txBox="1"/>
          <p:nvPr/>
        </p:nvSpPr>
        <p:spPr>
          <a:xfrm>
            <a:off x="9553391" y="1221565"/>
            <a:ext cx="2345389" cy="2531566"/>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RPP portion of the GA variance flows to the RPP variance account held by the IESO and flows into the next RPP price setting process</a:t>
            </a:r>
          </a:p>
        </p:txBody>
      </p:sp>
      <p:sp>
        <p:nvSpPr>
          <p:cNvPr id="12" name="TextBox 11">
            <a:extLst>
              <a:ext uri="{FF2B5EF4-FFF2-40B4-BE49-F238E27FC236}">
                <a16:creationId xmlns:a16="http://schemas.microsoft.com/office/drawing/2014/main" id="{EC9953E7-CEF0-16AD-0C6B-3B36C84CA262}"/>
              </a:ext>
            </a:extLst>
          </p:cNvPr>
          <p:cNvSpPr txBox="1"/>
          <p:nvPr/>
        </p:nvSpPr>
        <p:spPr>
          <a:xfrm>
            <a:off x="9553390" y="3882616"/>
            <a:ext cx="2345389" cy="2247424"/>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Non-RPP portion of the GA variance flows to the distributor's Non-RPP customers when Account 1589 is disposed </a:t>
            </a:r>
          </a:p>
        </p:txBody>
      </p:sp>
      <p:cxnSp>
        <p:nvCxnSpPr>
          <p:cNvPr id="13" name="Straight Arrow Connector 12">
            <a:extLst>
              <a:ext uri="{FF2B5EF4-FFF2-40B4-BE49-F238E27FC236}">
                <a16:creationId xmlns:a16="http://schemas.microsoft.com/office/drawing/2014/main" id="{AF534B70-5FDC-73EA-FFE7-12362E790300}"/>
              </a:ext>
            </a:extLst>
          </p:cNvPr>
          <p:cNvCxnSpPr>
            <a:cxnSpLocks/>
          </p:cNvCxnSpPr>
          <p:nvPr/>
        </p:nvCxnSpPr>
        <p:spPr>
          <a:xfrm>
            <a:off x="3043882" y="3527853"/>
            <a:ext cx="35839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5264F12-1B23-4486-0E64-D689CE10C81D}"/>
              </a:ext>
            </a:extLst>
          </p:cNvPr>
          <p:cNvCxnSpPr>
            <a:cxnSpLocks/>
          </p:cNvCxnSpPr>
          <p:nvPr/>
        </p:nvCxnSpPr>
        <p:spPr>
          <a:xfrm flipV="1">
            <a:off x="4746290" y="3525793"/>
            <a:ext cx="379263" cy="20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AA54CD3-DD7C-44BF-2D3A-5E623367E5C7}"/>
              </a:ext>
            </a:extLst>
          </p:cNvPr>
          <p:cNvCxnSpPr>
            <a:cxnSpLocks/>
          </p:cNvCxnSpPr>
          <p:nvPr/>
        </p:nvCxnSpPr>
        <p:spPr>
          <a:xfrm flipV="1">
            <a:off x="6514072" y="2022388"/>
            <a:ext cx="481912" cy="8773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4F00890-0113-4A94-199B-CB8DE19C036E}"/>
              </a:ext>
            </a:extLst>
          </p:cNvPr>
          <p:cNvCxnSpPr>
            <a:cxnSpLocks/>
          </p:cNvCxnSpPr>
          <p:nvPr/>
        </p:nvCxnSpPr>
        <p:spPr>
          <a:xfrm>
            <a:off x="6354558" y="4012574"/>
            <a:ext cx="698155" cy="82172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A41B4E3-1533-AD50-0E81-1216DA48AC59}"/>
              </a:ext>
            </a:extLst>
          </p:cNvPr>
          <p:cNvCxnSpPr>
            <a:cxnSpLocks/>
          </p:cNvCxnSpPr>
          <p:nvPr/>
        </p:nvCxnSpPr>
        <p:spPr>
          <a:xfrm flipV="1">
            <a:off x="9034273" y="1919416"/>
            <a:ext cx="505144" cy="146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969E5C7-947B-232B-D9D6-576ECA006802}"/>
              </a:ext>
            </a:extLst>
          </p:cNvPr>
          <p:cNvCxnSpPr>
            <a:cxnSpLocks/>
          </p:cNvCxnSpPr>
          <p:nvPr/>
        </p:nvCxnSpPr>
        <p:spPr>
          <a:xfrm>
            <a:off x="9140339" y="4859201"/>
            <a:ext cx="4342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287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9F86D-738B-EDC2-17FF-509CEA050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04C30-F90F-F286-549F-CC041952E4EF}"/>
              </a:ext>
            </a:extLst>
          </p:cNvPr>
          <p:cNvSpPr>
            <a:spLocks noGrp="1"/>
          </p:cNvSpPr>
          <p:nvPr>
            <p:ph type="title"/>
          </p:nvPr>
        </p:nvSpPr>
        <p:spPr/>
        <p:txBody>
          <a:bodyPr>
            <a:noAutofit/>
          </a:bodyPr>
          <a:lstStyle/>
          <a:p>
            <a:r>
              <a:rPr lang="en-US" sz="2800" dirty="0">
                <a:cs typeface="Arial"/>
              </a:rPr>
              <a:t>Incorrect IESO Settlements and The Implications on the Commodity Pass-through Variance Accounts</a:t>
            </a:r>
            <a:endParaRPr lang="en-US" sz="2800" dirty="0"/>
          </a:p>
        </p:txBody>
      </p:sp>
      <p:sp>
        <p:nvSpPr>
          <p:cNvPr id="3" name="Date Placeholder 2">
            <a:extLst>
              <a:ext uri="{FF2B5EF4-FFF2-40B4-BE49-F238E27FC236}">
                <a16:creationId xmlns:a16="http://schemas.microsoft.com/office/drawing/2014/main" id="{92E0FC8B-3E78-6061-F246-90E1B3CCACD0}"/>
              </a:ext>
            </a:extLst>
          </p:cNvPr>
          <p:cNvSpPr>
            <a:spLocks noGrp="1"/>
          </p:cNvSpPr>
          <p:nvPr>
            <p:ph type="dt" sz="half" idx="10"/>
          </p:nvPr>
        </p:nvSpPr>
        <p:spPr/>
        <p:txBody>
          <a:bodyPr/>
          <a:lstStyle/>
          <a:p>
            <a:r>
              <a:rPr lang="en-US" dirty="0"/>
              <a:t>May 27, 2025</a:t>
            </a:r>
            <a:endParaRPr lang="en-CA" dirty="0"/>
          </a:p>
        </p:txBody>
      </p:sp>
      <p:sp>
        <p:nvSpPr>
          <p:cNvPr id="4" name="Slide Number Placeholder 3">
            <a:extLst>
              <a:ext uri="{FF2B5EF4-FFF2-40B4-BE49-F238E27FC236}">
                <a16:creationId xmlns:a16="http://schemas.microsoft.com/office/drawing/2014/main" id="{FF95D7C5-F5DE-53EA-844A-1D4D230DD0FF}"/>
              </a:ext>
            </a:extLst>
          </p:cNvPr>
          <p:cNvSpPr>
            <a:spLocks noGrp="1"/>
          </p:cNvSpPr>
          <p:nvPr>
            <p:ph type="sldNum" sz="quarter" idx="12"/>
          </p:nvPr>
        </p:nvSpPr>
        <p:spPr/>
        <p:txBody>
          <a:bodyPr/>
          <a:lstStyle/>
          <a:p>
            <a:fld id="{DD94CC85-C21C-4909-ABF8-7FE93C0F9AC1}" type="slidenum">
              <a:rPr lang="en-CA" smtClean="0"/>
              <a:pPr/>
              <a:t>15</a:t>
            </a:fld>
            <a:endParaRPr lang="en-CA" dirty="0"/>
          </a:p>
        </p:txBody>
      </p:sp>
      <p:grpSp>
        <p:nvGrpSpPr>
          <p:cNvPr id="30" name="Group 29">
            <a:extLst>
              <a:ext uri="{FF2B5EF4-FFF2-40B4-BE49-F238E27FC236}">
                <a16:creationId xmlns:a16="http://schemas.microsoft.com/office/drawing/2014/main" id="{3F074AFA-1C79-934C-5B2E-866366993422}"/>
              </a:ext>
            </a:extLst>
          </p:cNvPr>
          <p:cNvGrpSpPr/>
          <p:nvPr/>
        </p:nvGrpSpPr>
        <p:grpSpPr>
          <a:xfrm>
            <a:off x="552847" y="2204906"/>
            <a:ext cx="11086306" cy="2448188"/>
            <a:chOff x="552847" y="2645595"/>
            <a:chExt cx="11086306" cy="2448188"/>
          </a:xfrm>
        </p:grpSpPr>
        <p:sp>
          <p:nvSpPr>
            <p:cNvPr id="28" name="Rectangle: Rounded Corners 27">
              <a:extLst>
                <a:ext uri="{FF2B5EF4-FFF2-40B4-BE49-F238E27FC236}">
                  <a16:creationId xmlns:a16="http://schemas.microsoft.com/office/drawing/2014/main" id="{8400B3C7-E539-3DF8-E2A9-3DDAF0EEB27B}"/>
                </a:ext>
              </a:extLst>
            </p:cNvPr>
            <p:cNvSpPr/>
            <p:nvPr/>
          </p:nvSpPr>
          <p:spPr>
            <a:xfrm>
              <a:off x="4518399" y="3540269"/>
              <a:ext cx="3253339" cy="155351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Result in inaccurate balances in </a:t>
              </a:r>
              <a:r>
                <a:rPr lang="en-US" b="1" dirty="0">
                  <a:solidFill>
                    <a:schemeClr val="tx1"/>
                  </a:solidFill>
                </a:rPr>
                <a:t>Account 1588 and Account 1589</a:t>
              </a:r>
            </a:p>
          </p:txBody>
        </p:sp>
        <p:sp>
          <p:nvSpPr>
            <p:cNvPr id="29" name="Rectangle: Rounded Corners 28">
              <a:extLst>
                <a:ext uri="{FF2B5EF4-FFF2-40B4-BE49-F238E27FC236}">
                  <a16:creationId xmlns:a16="http://schemas.microsoft.com/office/drawing/2014/main" id="{3634EF96-FA92-4C65-71F5-DDACB7F7611E}"/>
                </a:ext>
              </a:extLst>
            </p:cNvPr>
            <p:cNvSpPr/>
            <p:nvPr/>
          </p:nvSpPr>
          <p:spPr>
            <a:xfrm>
              <a:off x="8299189" y="3540268"/>
              <a:ext cx="3253339" cy="155351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Result in inaccurate balances in </a:t>
              </a:r>
              <a:r>
                <a:rPr lang="en-US" b="1" dirty="0">
                  <a:solidFill>
                    <a:schemeClr val="tx1"/>
                  </a:solidFill>
                </a:rPr>
                <a:t>Account 1588 and Account 1589</a:t>
              </a:r>
            </a:p>
          </p:txBody>
        </p:sp>
        <p:sp>
          <p:nvSpPr>
            <p:cNvPr id="27" name="Rectangle: Rounded Corners 26">
              <a:extLst>
                <a:ext uri="{FF2B5EF4-FFF2-40B4-BE49-F238E27FC236}">
                  <a16:creationId xmlns:a16="http://schemas.microsoft.com/office/drawing/2014/main" id="{F30DF965-DE5E-859E-0038-E7C3FCDD3451}"/>
                </a:ext>
              </a:extLst>
            </p:cNvPr>
            <p:cNvSpPr/>
            <p:nvPr/>
          </p:nvSpPr>
          <p:spPr>
            <a:xfrm>
              <a:off x="654518" y="3540269"/>
              <a:ext cx="3253339" cy="155351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Result in inaccurate balance in </a:t>
              </a:r>
              <a:r>
                <a:rPr lang="en-US" b="1" dirty="0">
                  <a:solidFill>
                    <a:schemeClr val="tx1"/>
                  </a:solidFill>
                </a:rPr>
                <a:t>Account 1588 and Account 1589</a:t>
              </a:r>
            </a:p>
          </p:txBody>
        </p:sp>
        <p:grpSp>
          <p:nvGrpSpPr>
            <p:cNvPr id="16" name="Group 15">
              <a:extLst>
                <a:ext uri="{FF2B5EF4-FFF2-40B4-BE49-F238E27FC236}">
                  <a16:creationId xmlns:a16="http://schemas.microsoft.com/office/drawing/2014/main" id="{81A2195C-1103-3961-0C0F-ACE6AD6B1D86}"/>
                </a:ext>
              </a:extLst>
            </p:cNvPr>
            <p:cNvGrpSpPr/>
            <p:nvPr/>
          </p:nvGrpSpPr>
          <p:grpSpPr>
            <a:xfrm>
              <a:off x="552847" y="2645595"/>
              <a:ext cx="11086306" cy="1114700"/>
              <a:chOff x="251817" y="2353489"/>
              <a:chExt cx="11086306" cy="11147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a16="http://schemas.microsoft.com/office/drawing/2014/main" id="{0546A9B5-4655-2985-5050-C756E8A325E2}"/>
                  </a:ext>
                </a:extLst>
              </p:cNvPr>
              <p:cNvSpPr/>
              <p:nvPr/>
            </p:nvSpPr>
            <p:spPr>
              <a:xfrm>
                <a:off x="251817" y="2353489"/>
                <a:ext cx="3458320" cy="1108255"/>
              </a:xfrm>
              <a:prstGeom prst="roundRect">
                <a:avLst/>
              </a:prstGeom>
              <a:solidFill>
                <a:srgbClr val="0076A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rPr>
                  <a:t>Incorrect RPP Variance Settlements</a:t>
                </a:r>
              </a:p>
            </p:txBody>
          </p:sp>
          <p:sp>
            <p:nvSpPr>
              <p:cNvPr id="22" name="Rectangle: Rounded Corners 21">
                <a:extLst>
                  <a:ext uri="{FF2B5EF4-FFF2-40B4-BE49-F238E27FC236}">
                    <a16:creationId xmlns:a16="http://schemas.microsoft.com/office/drawing/2014/main" id="{6B11AF63-4A29-F795-4752-992D1AA46EAF}"/>
                  </a:ext>
                </a:extLst>
              </p:cNvPr>
              <p:cNvSpPr/>
              <p:nvPr/>
            </p:nvSpPr>
            <p:spPr>
              <a:xfrm>
                <a:off x="4067698" y="2361765"/>
                <a:ext cx="3456432" cy="1106424"/>
              </a:xfrm>
              <a:prstGeom prst="roundRect">
                <a:avLst/>
              </a:prstGeom>
              <a:solidFill>
                <a:srgbClr val="0076A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rPr>
                  <a:t>Incorrect Embedded Generation</a:t>
                </a:r>
              </a:p>
            </p:txBody>
          </p:sp>
          <p:sp>
            <p:nvSpPr>
              <p:cNvPr id="20" name="Rectangle: Rounded Corners 19">
                <a:extLst>
                  <a:ext uri="{FF2B5EF4-FFF2-40B4-BE49-F238E27FC236}">
                    <a16:creationId xmlns:a16="http://schemas.microsoft.com/office/drawing/2014/main" id="{F6E2F666-3A4E-576A-A63A-1FDDCB791235}"/>
                  </a:ext>
                </a:extLst>
              </p:cNvPr>
              <p:cNvSpPr/>
              <p:nvPr/>
            </p:nvSpPr>
            <p:spPr>
              <a:xfrm>
                <a:off x="7881691" y="2353489"/>
                <a:ext cx="3456432" cy="1106424"/>
              </a:xfrm>
              <a:prstGeom prst="roundRect">
                <a:avLst/>
              </a:prstGeom>
              <a:solidFill>
                <a:srgbClr val="0076A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rPr>
                  <a:t>Incorrect Class A Consumption &amp; Declaration</a:t>
                </a:r>
              </a:p>
            </p:txBody>
          </p:sp>
        </p:grpSp>
      </p:grpSp>
    </p:spTree>
    <p:extLst>
      <p:ext uri="{BB962C8B-B14F-4D97-AF65-F5344CB8AC3E}">
        <p14:creationId xmlns:p14="http://schemas.microsoft.com/office/powerpoint/2010/main" val="405181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F7373-29E7-FA28-F7B8-E9C4C3DEB76A}"/>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C1FFE365-907C-10D3-C073-EEB41A670557}"/>
              </a:ext>
            </a:extLst>
          </p:cNvPr>
          <p:cNvSpPr>
            <a:spLocks noGrp="1"/>
          </p:cNvSpPr>
          <p:nvPr>
            <p:ph type="title"/>
          </p:nvPr>
        </p:nvSpPr>
        <p:spPr/>
        <p:txBody>
          <a:bodyPr>
            <a:normAutofit fontScale="90000"/>
          </a:bodyPr>
          <a:lstStyle/>
          <a:p>
            <a:r>
              <a:rPr lang="en-US" sz="3200" dirty="0"/>
              <a:t>Ontario Regulation </a:t>
            </a:r>
            <a:r>
              <a:rPr lang="en-US" dirty="0"/>
              <a:t>153</a:t>
            </a:r>
            <a:r>
              <a:rPr lang="en-US" sz="3200" dirty="0"/>
              <a:t>/23 – </a:t>
            </a:r>
            <a:r>
              <a:rPr lang="en-US" dirty="0"/>
              <a:t>Two Year Limitation Regulation</a:t>
            </a:r>
            <a:endParaRPr lang="en-CA" dirty="0"/>
          </a:p>
        </p:txBody>
      </p:sp>
      <p:sp>
        <p:nvSpPr>
          <p:cNvPr id="4" name="Date Placeholder 3">
            <a:extLst>
              <a:ext uri="{FF2B5EF4-FFF2-40B4-BE49-F238E27FC236}">
                <a16:creationId xmlns:a16="http://schemas.microsoft.com/office/drawing/2014/main" id="{C5BE6AD2-41FB-EFB2-9CA0-63FB6F9FA7BA}"/>
              </a:ext>
            </a:extLst>
          </p:cNvPr>
          <p:cNvSpPr>
            <a:spLocks noGrp="1"/>
          </p:cNvSpPr>
          <p:nvPr>
            <p:ph type="dt" sz="half" idx="10"/>
          </p:nvPr>
        </p:nvSpPr>
        <p:spPr/>
        <p:txBody>
          <a:bodyPr/>
          <a:lstStyle/>
          <a:p>
            <a:r>
              <a:rPr lang="en-CA" dirty="0"/>
              <a:t>May 27, 2025</a:t>
            </a:r>
          </a:p>
        </p:txBody>
      </p:sp>
      <p:sp>
        <p:nvSpPr>
          <p:cNvPr id="5" name="Slide Number Placeholder 4">
            <a:extLst>
              <a:ext uri="{FF2B5EF4-FFF2-40B4-BE49-F238E27FC236}">
                <a16:creationId xmlns:a16="http://schemas.microsoft.com/office/drawing/2014/main" id="{35191BEB-AE5B-E440-585E-DF2D9D968D7E}"/>
              </a:ext>
            </a:extLst>
          </p:cNvPr>
          <p:cNvSpPr>
            <a:spLocks noGrp="1"/>
          </p:cNvSpPr>
          <p:nvPr>
            <p:ph type="sldNum" sz="quarter" idx="12"/>
          </p:nvPr>
        </p:nvSpPr>
        <p:spPr/>
        <p:txBody>
          <a:bodyPr/>
          <a:lstStyle/>
          <a:p>
            <a:fld id="{DD94CC85-C21C-4909-ABF8-7FE93C0F9AC1}" type="slidenum">
              <a:rPr lang="en-CA" smtClean="0"/>
              <a:t>16</a:t>
            </a:fld>
            <a:endParaRPr lang="en-CA" dirty="0"/>
          </a:p>
        </p:txBody>
      </p:sp>
      <p:sp>
        <p:nvSpPr>
          <p:cNvPr id="7" name="Rectangle: Rounded Corners 6">
            <a:extLst>
              <a:ext uri="{FF2B5EF4-FFF2-40B4-BE49-F238E27FC236}">
                <a16:creationId xmlns:a16="http://schemas.microsoft.com/office/drawing/2014/main" id="{D4EE7944-5451-E48C-44EF-053F7474EEAF}"/>
              </a:ext>
            </a:extLst>
          </p:cNvPr>
          <p:cNvSpPr/>
          <p:nvPr/>
        </p:nvSpPr>
        <p:spPr>
          <a:xfrm>
            <a:off x="722029" y="1347002"/>
            <a:ext cx="10631771" cy="5009348"/>
          </a:xfrm>
          <a:prstGeom prst="roundRect">
            <a:avLst>
              <a:gd name="adj" fmla="val 667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lumMod val="10000"/>
                </a:schemeClr>
              </a:solidFill>
            </a:endParaRPr>
          </a:p>
        </p:txBody>
      </p:sp>
      <p:sp>
        <p:nvSpPr>
          <p:cNvPr id="8" name="Content Placeholder 1">
            <a:extLst>
              <a:ext uri="{FF2B5EF4-FFF2-40B4-BE49-F238E27FC236}">
                <a16:creationId xmlns:a16="http://schemas.microsoft.com/office/drawing/2014/main" id="{6BBADD20-CFB7-BDE1-4F9F-AFBB955E69CC}"/>
              </a:ext>
            </a:extLst>
          </p:cNvPr>
          <p:cNvSpPr>
            <a:spLocks noGrp="1"/>
          </p:cNvSpPr>
          <p:nvPr>
            <p:ph idx="1"/>
          </p:nvPr>
        </p:nvSpPr>
        <p:spPr>
          <a:xfrm>
            <a:off x="951243" y="2604831"/>
            <a:ext cx="3295859" cy="1819552"/>
          </a:xfrm>
        </p:spPr>
        <p:txBody>
          <a:bodyPr>
            <a:normAutofit fontScale="70000" lnSpcReduction="20000"/>
          </a:bodyPr>
          <a:lstStyle/>
          <a:p>
            <a:pPr marL="0" indent="0" algn="ctr">
              <a:buNone/>
            </a:pPr>
            <a:r>
              <a:rPr lang="en-US" sz="2700" b="1" dirty="0"/>
              <a:t>In July 2023, the Government of Ontario implemented a two-year limitation regulation for </a:t>
            </a:r>
            <a:r>
              <a:rPr lang="en-US" sz="2700" b="1" u="sng" dirty="0"/>
              <a:t>submitting adjustment claims related to specific settlement amounts</a:t>
            </a:r>
            <a:r>
              <a:rPr lang="en-US" sz="2700" b="1" dirty="0"/>
              <a:t>. </a:t>
            </a:r>
          </a:p>
        </p:txBody>
      </p:sp>
      <p:grpSp>
        <p:nvGrpSpPr>
          <p:cNvPr id="11" name="Group 10">
            <a:extLst>
              <a:ext uri="{FF2B5EF4-FFF2-40B4-BE49-F238E27FC236}">
                <a16:creationId xmlns:a16="http://schemas.microsoft.com/office/drawing/2014/main" id="{DA385C5F-FFD5-C883-650A-F4600565504D}"/>
              </a:ext>
            </a:extLst>
          </p:cNvPr>
          <p:cNvGrpSpPr/>
          <p:nvPr/>
        </p:nvGrpSpPr>
        <p:grpSpPr>
          <a:xfrm>
            <a:off x="4247101" y="1176464"/>
            <a:ext cx="6693596" cy="2566318"/>
            <a:chOff x="4649188" y="1517564"/>
            <a:chExt cx="5820810" cy="2289068"/>
          </a:xfrm>
        </p:grpSpPr>
        <p:sp>
          <p:nvSpPr>
            <p:cNvPr id="12" name="Rounded Rectangle 12">
              <a:extLst>
                <a:ext uri="{FF2B5EF4-FFF2-40B4-BE49-F238E27FC236}">
                  <a16:creationId xmlns:a16="http://schemas.microsoft.com/office/drawing/2014/main" id="{800A01CC-D35C-8E6F-7C61-D4CDB8ED6A2D}"/>
                </a:ext>
              </a:extLst>
            </p:cNvPr>
            <p:cNvSpPr/>
            <p:nvPr/>
          </p:nvSpPr>
          <p:spPr>
            <a:xfrm>
              <a:off x="5249932" y="1669678"/>
              <a:ext cx="5220066" cy="2136954"/>
            </a:xfrm>
            <a:prstGeom prst="roundRect">
              <a:avLst/>
            </a:prstGeom>
            <a:solidFill>
              <a:srgbClr val="0076A9"/>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buNone/>
              </a:pPr>
              <a:r>
                <a:rPr lang="en-US" sz="1400" b="1" dirty="0">
                  <a:solidFill>
                    <a:schemeClr val="bg1"/>
                  </a:solidFill>
                </a:rPr>
                <a:t>	</a:t>
              </a:r>
            </a:p>
            <a:p>
              <a:pPr>
                <a:spcBef>
                  <a:spcPts val="500"/>
                </a:spcBef>
                <a:buNone/>
              </a:pPr>
              <a:endParaRPr lang="en-US" sz="1400" b="1" dirty="0">
                <a:solidFill>
                  <a:schemeClr val="bg1"/>
                </a:solidFill>
              </a:endParaRPr>
            </a:p>
            <a:p>
              <a:pPr marL="573088">
                <a:spcBef>
                  <a:spcPts val="500"/>
                </a:spcBef>
                <a:buNone/>
              </a:pPr>
              <a:r>
                <a:rPr lang="en-US" sz="1400" b="1" dirty="0">
                  <a:solidFill>
                    <a:schemeClr val="bg1"/>
                  </a:solidFill>
                </a:rPr>
                <a:t>No market participant, consumer, entity or person shall be entitled to seek or receive   any payment, adjustment or amount, or be required to make any payment or adjustment or to pay an amount, from or to the IESO if:</a:t>
              </a:r>
            </a:p>
            <a:p>
              <a:pPr marL="684530" indent="-342900">
                <a:spcBef>
                  <a:spcPts val="555"/>
                </a:spcBef>
                <a:buAutoNum type="alphaLcParenBoth"/>
              </a:pPr>
              <a:r>
                <a:rPr lang="en-US" sz="1400" b="1" dirty="0">
                  <a:solidFill>
                    <a:schemeClr val="bg1"/>
                  </a:solidFill>
                </a:rPr>
                <a:t>the invoice for the payment, adjustment or amount was issued by the IESO more than 24 months ago; and</a:t>
              </a:r>
            </a:p>
            <a:p>
              <a:pPr marL="684530" indent="-342900">
                <a:spcBef>
                  <a:spcPts val="555"/>
                </a:spcBef>
                <a:buAutoNum type="alphaLcParenBoth"/>
              </a:pPr>
              <a:r>
                <a:rPr lang="en-US" sz="1400" b="1" dirty="0">
                  <a:solidFill>
                    <a:schemeClr val="bg1"/>
                  </a:solidFill>
                </a:rPr>
                <a:t>the payment, adjustment or amount is based on an entitlement or a specified charge that arises under or was invoiced under any of the provisions in Section 2 (b)</a:t>
              </a:r>
            </a:p>
            <a:p>
              <a:pPr marL="684530" indent="-342900">
                <a:spcBef>
                  <a:spcPts val="555"/>
                </a:spcBef>
                <a:buAutoNum type="alphaLcParenBoth"/>
              </a:pPr>
              <a:endParaRPr lang="en-US" sz="1400" b="1" dirty="0">
                <a:solidFill>
                  <a:schemeClr val="bg1"/>
                </a:solidFill>
              </a:endParaRPr>
            </a:p>
            <a:p>
              <a:pPr marL="573088"/>
              <a:endParaRPr lang="en-US" sz="1400" b="1" dirty="0">
                <a:solidFill>
                  <a:schemeClr val="bg1"/>
                </a:solidFill>
              </a:endParaRPr>
            </a:p>
          </p:txBody>
        </p:sp>
        <p:sp>
          <p:nvSpPr>
            <p:cNvPr id="13" name="Oval 12">
              <a:extLst>
                <a:ext uri="{FF2B5EF4-FFF2-40B4-BE49-F238E27FC236}">
                  <a16:creationId xmlns:a16="http://schemas.microsoft.com/office/drawing/2014/main" id="{0D3A79AB-996D-8D02-7B92-11A5071DF3D7}"/>
                </a:ext>
              </a:extLst>
            </p:cNvPr>
            <p:cNvSpPr>
              <a:spLocks noChangeAspect="1"/>
            </p:cNvSpPr>
            <p:nvPr/>
          </p:nvSpPr>
          <p:spPr>
            <a:xfrm>
              <a:off x="4649188" y="1517564"/>
              <a:ext cx="742322" cy="767511"/>
            </a:xfrm>
            <a:prstGeom prst="ellipse">
              <a:avLst/>
            </a:prstGeom>
            <a:solidFill>
              <a:schemeClr val="bg1"/>
            </a:solidFill>
            <a:ln w="53975">
              <a:solidFill>
                <a:srgbClr val="0076A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200" b="1" dirty="0">
                <a:solidFill>
                  <a:schemeClr val="tx1"/>
                </a:solidFill>
              </a:endParaRPr>
            </a:p>
          </p:txBody>
        </p:sp>
      </p:grpSp>
      <p:grpSp>
        <p:nvGrpSpPr>
          <p:cNvPr id="9" name="Group 8">
            <a:extLst>
              <a:ext uri="{FF2B5EF4-FFF2-40B4-BE49-F238E27FC236}">
                <a16:creationId xmlns:a16="http://schemas.microsoft.com/office/drawing/2014/main" id="{74E1401E-AF73-EB06-C8A7-72D778157C00}"/>
              </a:ext>
            </a:extLst>
          </p:cNvPr>
          <p:cNvGrpSpPr/>
          <p:nvPr/>
        </p:nvGrpSpPr>
        <p:grpSpPr>
          <a:xfrm>
            <a:off x="4346592" y="3661293"/>
            <a:ext cx="6740615" cy="2534333"/>
            <a:chOff x="4679023" y="1800617"/>
            <a:chExt cx="5861698" cy="2534333"/>
          </a:xfrm>
        </p:grpSpPr>
        <p:sp>
          <p:nvSpPr>
            <p:cNvPr id="15" name="Rounded Rectangle 12">
              <a:extLst>
                <a:ext uri="{FF2B5EF4-FFF2-40B4-BE49-F238E27FC236}">
                  <a16:creationId xmlns:a16="http://schemas.microsoft.com/office/drawing/2014/main" id="{DC9C757E-8203-7EA6-7273-9BB21B3C008C}"/>
                </a:ext>
              </a:extLst>
            </p:cNvPr>
            <p:cNvSpPr/>
            <p:nvPr/>
          </p:nvSpPr>
          <p:spPr>
            <a:xfrm>
              <a:off x="5249932" y="2088206"/>
              <a:ext cx="5290789" cy="2246744"/>
            </a:xfrm>
            <a:prstGeom prst="roundRect">
              <a:avLst/>
            </a:prstGeom>
            <a:solidFill>
              <a:srgbClr val="0076A9"/>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buNone/>
              </a:pPr>
              <a:r>
                <a:rPr lang="en-US" sz="1400" b="1" dirty="0">
                  <a:effectLst/>
                  <a:latin typeface="+mj-lt"/>
                  <a:ea typeface="Aptos" panose="020B0004020202020204" pitchFamily="34" charset="0"/>
                  <a:cs typeface="Aptos" panose="020B0004020202020204" pitchFamily="34" charset="0"/>
                </a:rPr>
                <a:t>Section 36.1.1(7) allows the IESO authority to make or receive a payment or pay or receive an amount despite the 24-month limitation where the payment or adjustment results from (for example):</a:t>
              </a:r>
            </a:p>
            <a:p>
              <a:pPr marL="0" marR="0">
                <a:buNone/>
              </a:pPr>
              <a:endParaRPr lang="en-US" sz="1400" dirty="0">
                <a:effectLst/>
                <a:latin typeface="+mj-lt"/>
                <a:ea typeface="Aptos" panose="020B0004020202020204" pitchFamily="34" charset="0"/>
                <a:cs typeface="Aptos" panose="020B0004020202020204" pitchFamily="34" charset="0"/>
              </a:endParaRPr>
            </a:p>
            <a:p>
              <a:pPr>
                <a:buNone/>
              </a:pPr>
              <a:r>
                <a:rPr lang="en-US" sz="1400" dirty="0">
                  <a:effectLst/>
                  <a:latin typeface="+mj-lt"/>
                  <a:ea typeface="Aptos" panose="020B0004020202020204" pitchFamily="34" charset="0"/>
                  <a:cs typeface="Aptos" panose="020B0004020202020204" pitchFamily="34" charset="0"/>
                </a:rPr>
                <a:t>(b) a decision, an order or a direction of the OEB in respect of a variance account; or (c) any form of compliance or enforcement activity, determination or direction of the OEB or an assurance of voluntary compliance given to the Board under section 112.7 of the OEB Act.  </a:t>
              </a:r>
              <a:endParaRPr lang="en-US" sz="1400" b="1" dirty="0">
                <a:solidFill>
                  <a:schemeClr val="bg1"/>
                </a:solidFill>
                <a:latin typeface="+mj-lt"/>
              </a:endParaRPr>
            </a:p>
          </p:txBody>
        </p:sp>
        <p:sp>
          <p:nvSpPr>
            <p:cNvPr id="16" name="Oval 15">
              <a:extLst>
                <a:ext uri="{FF2B5EF4-FFF2-40B4-BE49-F238E27FC236}">
                  <a16:creationId xmlns:a16="http://schemas.microsoft.com/office/drawing/2014/main" id="{DC53E947-6648-30A8-29ED-4D8F515772B2}"/>
                </a:ext>
              </a:extLst>
            </p:cNvPr>
            <p:cNvSpPr>
              <a:spLocks noChangeAspect="1"/>
            </p:cNvSpPr>
            <p:nvPr/>
          </p:nvSpPr>
          <p:spPr>
            <a:xfrm>
              <a:off x="4679023" y="1800617"/>
              <a:ext cx="742321" cy="820834"/>
            </a:xfrm>
            <a:prstGeom prst="ellipse">
              <a:avLst/>
            </a:prstGeom>
            <a:solidFill>
              <a:schemeClr val="bg1"/>
            </a:solidFill>
            <a:ln w="53975">
              <a:solidFill>
                <a:srgbClr val="0076A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200" b="1" dirty="0">
                <a:solidFill>
                  <a:schemeClr val="tx1"/>
                </a:solidFill>
              </a:endParaRPr>
            </a:p>
          </p:txBody>
        </p:sp>
      </p:grpSp>
      <p:pic>
        <p:nvPicPr>
          <p:cNvPr id="2" name="Graphic 1" descr="Badge Cross with solid fill">
            <a:extLst>
              <a:ext uri="{FF2B5EF4-FFF2-40B4-BE49-F238E27FC236}">
                <a16:creationId xmlns:a16="http://schemas.microsoft.com/office/drawing/2014/main" id="{6E0F5105-C4B3-EC02-108A-B9E8998D2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7710" y="1262618"/>
            <a:ext cx="692409" cy="727532"/>
          </a:xfrm>
          <a:prstGeom prst="rect">
            <a:avLst/>
          </a:prstGeom>
        </p:spPr>
      </p:pic>
      <p:pic>
        <p:nvPicPr>
          <p:cNvPr id="19" name="Picture 18" descr="A green check mark on a black background&#10;&#10;Description automatically generated">
            <a:extLst>
              <a:ext uri="{FF2B5EF4-FFF2-40B4-BE49-F238E27FC236}">
                <a16:creationId xmlns:a16="http://schemas.microsoft.com/office/drawing/2014/main" id="{B492D1B9-AE7F-EBA0-D346-7599787110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22371" y="3799035"/>
            <a:ext cx="587664" cy="522368"/>
          </a:xfrm>
          <a:prstGeom prst="rect">
            <a:avLst/>
          </a:prstGeom>
        </p:spPr>
      </p:pic>
    </p:spTree>
    <p:extLst>
      <p:ext uri="{BB962C8B-B14F-4D97-AF65-F5344CB8AC3E}">
        <p14:creationId xmlns:p14="http://schemas.microsoft.com/office/powerpoint/2010/main" val="21323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92FC-3617-B246-D64E-5474F7D2C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F054-D3CB-1B7A-D4AC-04570A64CE1D}"/>
              </a:ext>
            </a:extLst>
          </p:cNvPr>
          <p:cNvSpPr>
            <a:spLocks noGrp="1"/>
          </p:cNvSpPr>
          <p:nvPr>
            <p:ph type="title"/>
          </p:nvPr>
        </p:nvSpPr>
        <p:spPr>
          <a:xfrm>
            <a:off x="838199" y="325684"/>
            <a:ext cx="10862187" cy="945514"/>
          </a:xfrm>
        </p:spPr>
        <p:txBody>
          <a:bodyPr>
            <a:normAutofit fontScale="90000"/>
          </a:bodyPr>
          <a:lstStyle/>
          <a:p>
            <a:r>
              <a:rPr lang="en-US" sz="2900" dirty="0"/>
              <a:t>Process to Adjust the IESO settlements and book the adjustments in the Commodity Variance Accounts after the Two-year limitation Regulation</a:t>
            </a:r>
            <a:r>
              <a:rPr lang="en-US" sz="2400" dirty="0"/>
              <a:t> </a:t>
            </a:r>
            <a:br>
              <a:rPr lang="en-US" sz="1200" dirty="0">
                <a:solidFill>
                  <a:schemeClr val="bg1">
                    <a:lumMod val="10000"/>
                  </a:schemeClr>
                </a:solidFill>
              </a:rPr>
            </a:br>
            <a:endParaRPr lang="en-US" sz="2400" dirty="0">
              <a:cs typeface="Arial"/>
            </a:endParaRPr>
          </a:p>
        </p:txBody>
      </p:sp>
      <p:sp>
        <p:nvSpPr>
          <p:cNvPr id="5" name="Slide Number Placeholder 4">
            <a:extLst>
              <a:ext uri="{FF2B5EF4-FFF2-40B4-BE49-F238E27FC236}">
                <a16:creationId xmlns:a16="http://schemas.microsoft.com/office/drawing/2014/main" id="{74D94FEA-D405-3D51-0247-989D9E5ABDB3}"/>
              </a:ext>
            </a:extLst>
          </p:cNvPr>
          <p:cNvSpPr>
            <a:spLocks noGrp="1"/>
          </p:cNvSpPr>
          <p:nvPr>
            <p:ph type="sldNum" sz="quarter" idx="12"/>
          </p:nvPr>
        </p:nvSpPr>
        <p:spPr>
          <a:xfrm>
            <a:off x="4257151" y="6356351"/>
            <a:ext cx="6296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AAF8289-CD90-CC40-B4FD-340DA494366B}" type="slidenum">
              <a:rPr kumimoji="0" lang="en-US" sz="12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E6C60F44-A004-2F1F-F99A-1366BD26C62B}"/>
              </a:ext>
            </a:extLst>
          </p:cNvPr>
          <p:cNvSpPr/>
          <p:nvPr/>
        </p:nvSpPr>
        <p:spPr>
          <a:xfrm>
            <a:off x="5021361" y="1271198"/>
            <a:ext cx="2019968" cy="2126516"/>
          </a:xfrm>
          <a:prstGeom prst="roundRect">
            <a:avLst/>
          </a:prstGeom>
          <a:solidFill>
            <a:srgbClr val="0076AD"/>
          </a:solidFill>
          <a:ln w="38100">
            <a:noFill/>
          </a:ln>
          <a:effectLst/>
        </p:spPr>
        <p:style>
          <a:lnRef idx="3">
            <a:schemeClr val="lt1"/>
          </a:lnRef>
          <a:fillRef idx="1">
            <a:schemeClr val="dk1"/>
          </a:fillRef>
          <a:effectRef idx="1">
            <a:schemeClr val="dk1"/>
          </a:effectRef>
          <a:fontRef idx="minor">
            <a:schemeClr val="lt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Arial" panose="020B0604020202020204"/>
                <a:ea typeface="+mn-ea"/>
                <a:cs typeface="+mn-cs"/>
              </a:rPr>
              <a:t>Distributor who identified the adjustments to the IESO settlements</a:t>
            </a:r>
          </a:p>
        </p:txBody>
      </p:sp>
      <p:sp>
        <p:nvSpPr>
          <p:cNvPr id="15" name="Rectangle: Rounded Corners 14">
            <a:extLst>
              <a:ext uri="{FF2B5EF4-FFF2-40B4-BE49-F238E27FC236}">
                <a16:creationId xmlns:a16="http://schemas.microsoft.com/office/drawing/2014/main" id="{4CFA2A13-B069-FE4B-DDBD-6E9F2C1C07DE}"/>
              </a:ext>
            </a:extLst>
          </p:cNvPr>
          <p:cNvSpPr/>
          <p:nvPr/>
        </p:nvSpPr>
        <p:spPr>
          <a:xfrm>
            <a:off x="7803916" y="5119377"/>
            <a:ext cx="1997038" cy="442674"/>
          </a:xfrm>
          <a:prstGeom prst="roundRect">
            <a:avLst/>
          </a:prstGeom>
          <a:ln w="38100">
            <a:noFill/>
          </a:ln>
          <a:effectLst/>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Arial" panose="020B0604020202020204"/>
                <a:ea typeface="+mn-ea"/>
                <a:cs typeface="+mn-cs"/>
              </a:rPr>
              <a:t>IESO</a:t>
            </a: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0C610D19-29D3-76D5-2966-95D0C0FADB19}"/>
              </a:ext>
            </a:extLst>
          </p:cNvPr>
          <p:cNvSpPr/>
          <p:nvPr/>
        </p:nvSpPr>
        <p:spPr>
          <a:xfrm>
            <a:off x="2006091" y="5119377"/>
            <a:ext cx="2058722" cy="442674"/>
          </a:xfrm>
          <a:prstGeom prst="roundRect">
            <a:avLst/>
          </a:prstGeom>
          <a:ln w="38100">
            <a:noFill/>
          </a:ln>
          <a:effectLst/>
        </p:spPr>
        <p:style>
          <a:lnRef idx="2">
            <a:schemeClr val="accent5">
              <a:shade val="15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Arial" panose="020B0604020202020204"/>
                <a:ea typeface="+mn-ea"/>
                <a:cs typeface="+mn-cs"/>
              </a:rPr>
              <a:t>Customers</a:t>
            </a: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DA5BE047-C066-E141-6A6B-CD3C035D1B48}"/>
              </a:ext>
            </a:extLst>
          </p:cNvPr>
          <p:cNvSpPr/>
          <p:nvPr/>
        </p:nvSpPr>
        <p:spPr>
          <a:xfrm>
            <a:off x="7232438" y="2356351"/>
            <a:ext cx="3131037" cy="2492740"/>
          </a:xfrm>
          <a:prstGeom prst="roundRect">
            <a:avLst>
              <a:gd name="adj" fmla="val 8063"/>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400050" marR="0" lvl="0" indent="-400050" defTabSz="914400" rtl="0" eaLnBrk="1" fontAlgn="auto" latinLnBrk="0" hangingPunct="1">
              <a:lnSpc>
                <a:spcPct val="100000"/>
              </a:lnSpc>
              <a:spcBef>
                <a:spcPts val="0"/>
              </a:spcBef>
              <a:spcAft>
                <a:spcPts val="0"/>
              </a:spcAft>
              <a:buClrTx/>
              <a:buSzTx/>
              <a:buFontTx/>
              <a:buAutoNum type="romanLcParenR"/>
              <a:tabLst/>
              <a:defRPr/>
            </a:pPr>
            <a:r>
              <a:rPr kumimoji="0" lang="en-CA" sz="1400" b="0" i="0" u="none" strike="noStrike" kern="1200" cap="none" spc="0" normalizeH="0" baseline="0" noProof="0" dirty="0">
                <a:ln>
                  <a:noFill/>
                </a:ln>
                <a:solidFill>
                  <a:srgbClr val="FFFFFF">
                    <a:lumMod val="25000"/>
                  </a:srgbClr>
                </a:solidFill>
                <a:effectLst/>
                <a:uLnTx/>
                <a:uFillTx/>
                <a:latin typeface="Arial" panose="020B0604020202020204"/>
                <a:ea typeface="+mn-ea"/>
                <a:cs typeface="+mn-cs"/>
              </a:rPr>
              <a:t>Confirm with the IESO whether the settlement adjustments are subject to the two-year </a:t>
            </a:r>
            <a:r>
              <a:rPr lang="en-CA" sz="1400" dirty="0">
                <a:solidFill>
                  <a:srgbClr val="FFFFFF">
                    <a:lumMod val="25000"/>
                  </a:srgbClr>
                </a:solidFill>
                <a:latin typeface="Arial" panose="020B0604020202020204"/>
              </a:rPr>
              <a:t>limitation regulation</a:t>
            </a:r>
          </a:p>
          <a:p>
            <a:pPr marL="400050" marR="0" lvl="0" indent="-400050" defTabSz="914400" rtl="0" eaLnBrk="1" fontAlgn="auto" latinLnBrk="0" hangingPunct="1">
              <a:lnSpc>
                <a:spcPct val="100000"/>
              </a:lnSpc>
              <a:spcBef>
                <a:spcPts val="0"/>
              </a:spcBef>
              <a:spcAft>
                <a:spcPts val="0"/>
              </a:spcAft>
              <a:buClrTx/>
              <a:buSzTx/>
              <a:buFontTx/>
              <a:buAutoNum type="romanLcParenR"/>
              <a:tabLst/>
              <a:defRPr/>
            </a:pPr>
            <a:r>
              <a:rPr kumimoji="0" lang="en-CA" sz="1400" b="0" i="0" u="none" strike="noStrike" kern="1200" cap="none" spc="0" normalizeH="0" baseline="0" noProof="0" dirty="0">
                <a:ln>
                  <a:noFill/>
                </a:ln>
                <a:solidFill>
                  <a:srgbClr val="FFFFFF">
                    <a:lumMod val="25000"/>
                  </a:srgbClr>
                </a:solidFill>
                <a:effectLst/>
                <a:uLnTx/>
                <a:uFillTx/>
                <a:latin typeface="Arial" panose="020B0604020202020204"/>
                <a:ea typeface="+mn-ea"/>
                <a:cs typeface="+mn-cs"/>
              </a:rPr>
              <a:t>Submit the </a:t>
            </a:r>
            <a:r>
              <a:rPr lang="en-CA" sz="1400" dirty="0">
                <a:solidFill>
                  <a:srgbClr val="FFFFFF">
                    <a:lumMod val="25000"/>
                  </a:srgbClr>
                </a:solidFill>
                <a:latin typeface="Arial" panose="020B0604020202020204"/>
              </a:rPr>
              <a:t>a</a:t>
            </a:r>
            <a:r>
              <a:rPr kumimoji="0" lang="en-CA" sz="1400" b="0" i="0" u="none" strike="noStrike" kern="1200" cap="none" spc="0" normalizeH="0" baseline="0" noProof="0" dirty="0">
                <a:ln>
                  <a:noFill/>
                </a:ln>
                <a:solidFill>
                  <a:srgbClr val="FFFFFF">
                    <a:lumMod val="25000"/>
                  </a:srgbClr>
                </a:solidFill>
                <a:effectLst/>
                <a:uLnTx/>
                <a:uFillTx/>
                <a:latin typeface="Arial" panose="020B0604020202020204"/>
                <a:ea typeface="+mn-ea"/>
                <a:cs typeface="+mn-cs"/>
              </a:rPr>
              <a:t>djustments to the IESO</a:t>
            </a:r>
            <a:endParaRPr kumimoji="0" lang="en-CA" sz="1400" i="0" u="none" strike="sngStrike" kern="1200" cap="none" spc="0" normalizeH="0" baseline="0" noProof="0" dirty="0">
              <a:ln>
                <a:noFill/>
              </a:ln>
              <a:solidFill>
                <a:schemeClr val="tx1"/>
              </a:solidFill>
              <a:effectLst/>
              <a:uLnTx/>
              <a:uFillTx/>
              <a:latin typeface="Arial" panose="020B0604020202020204"/>
              <a:ea typeface="+mn-ea"/>
              <a:cs typeface="Arial" panose="020B0604020202020204"/>
            </a:endParaRPr>
          </a:p>
        </p:txBody>
      </p:sp>
      <p:sp>
        <p:nvSpPr>
          <p:cNvPr id="23" name="Rectangle: Rounded Corners 22">
            <a:extLst>
              <a:ext uri="{FF2B5EF4-FFF2-40B4-BE49-F238E27FC236}">
                <a16:creationId xmlns:a16="http://schemas.microsoft.com/office/drawing/2014/main" id="{76F6DA00-AD5F-CF6D-17FA-8D2E38EB3937}"/>
              </a:ext>
            </a:extLst>
          </p:cNvPr>
          <p:cNvSpPr/>
          <p:nvPr/>
        </p:nvSpPr>
        <p:spPr>
          <a:xfrm>
            <a:off x="1484319" y="2234603"/>
            <a:ext cx="2890922" cy="2442099"/>
          </a:xfrm>
          <a:prstGeom prst="round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400050" marR="0" lvl="0" indent="-400050" defTabSz="914400" rtl="0" eaLnBrk="1" fontAlgn="auto" latinLnBrk="0" hangingPunct="1">
              <a:lnSpc>
                <a:spcPct val="100000"/>
              </a:lnSpc>
              <a:spcBef>
                <a:spcPts val="0"/>
              </a:spcBef>
              <a:spcAft>
                <a:spcPts val="0"/>
              </a:spcAft>
              <a:buClrTx/>
              <a:buSzTx/>
              <a:buFontTx/>
              <a:buAutoNum type="romanLcParenR"/>
              <a:tabLst/>
              <a:defRPr/>
            </a:pPr>
            <a:r>
              <a:rPr kumimoji="0" lang="en-CA" sz="1400" b="0" i="0" u="none" strike="noStrike" kern="1200" cap="none" spc="0" normalizeH="0" baseline="0" noProof="0" dirty="0">
                <a:ln>
                  <a:noFill/>
                </a:ln>
                <a:solidFill>
                  <a:srgbClr val="FFFFFF">
                    <a:lumMod val="25000"/>
                  </a:srgbClr>
                </a:solidFill>
                <a:effectLst/>
                <a:uLnTx/>
                <a:uFillTx/>
                <a:latin typeface="Arial" panose="020B0604020202020204"/>
                <a:ea typeface="+mn-ea"/>
                <a:cs typeface="+mn-cs"/>
              </a:rPr>
              <a:t>Book the adjustments in DVAs to eliminate the impact of these IESO adjustments.</a:t>
            </a:r>
          </a:p>
          <a:p>
            <a:pPr marL="400050" marR="0" lvl="0" indent="-400050" defTabSz="914400" rtl="0" eaLnBrk="1" fontAlgn="auto" latinLnBrk="0" hangingPunct="1">
              <a:lnSpc>
                <a:spcPct val="100000"/>
              </a:lnSpc>
              <a:spcBef>
                <a:spcPts val="0"/>
              </a:spcBef>
              <a:spcAft>
                <a:spcPts val="0"/>
              </a:spcAft>
              <a:buClrTx/>
              <a:buSzTx/>
              <a:buFontTx/>
              <a:buAutoNum type="romanLcParenR"/>
              <a:tabLst/>
              <a:defRPr/>
            </a:pPr>
            <a:r>
              <a:rPr kumimoji="0" lang="en-CA" sz="1400" b="0" i="0" u="none" strike="noStrike" kern="1200" cap="none" spc="0" normalizeH="0" baseline="0" noProof="0" dirty="0">
                <a:ln>
                  <a:noFill/>
                </a:ln>
                <a:solidFill>
                  <a:srgbClr val="FFFFFF">
                    <a:lumMod val="25000"/>
                  </a:srgbClr>
                </a:solidFill>
                <a:effectLst/>
                <a:uLnTx/>
                <a:uFillTx/>
                <a:latin typeface="Arial" panose="020B0604020202020204"/>
                <a:ea typeface="+mn-ea"/>
                <a:cs typeface="+mn-cs"/>
              </a:rPr>
              <a:t>Reflect these adjustments in the Commodity Accounts Analysis Workform.</a:t>
            </a:r>
          </a:p>
          <a:p>
            <a:pPr marL="400050" marR="0" lvl="0" indent="-400050" defTabSz="914400" rtl="0" eaLnBrk="1" fontAlgn="auto" latinLnBrk="0" hangingPunct="1">
              <a:lnSpc>
                <a:spcPct val="100000"/>
              </a:lnSpc>
              <a:spcBef>
                <a:spcPts val="0"/>
              </a:spcBef>
              <a:spcAft>
                <a:spcPts val="0"/>
              </a:spcAft>
              <a:buClrTx/>
              <a:buSzTx/>
              <a:buFontTx/>
              <a:buAutoNum type="romanLcParenR"/>
              <a:tabLst/>
              <a:defRPr/>
            </a:pPr>
            <a:r>
              <a:rPr lang="en-CA" sz="1400" dirty="0">
                <a:solidFill>
                  <a:srgbClr val="FFFFFF">
                    <a:lumMod val="25000"/>
                  </a:srgbClr>
                </a:solidFill>
                <a:latin typeface="Arial" panose="020B0604020202020204"/>
              </a:rPr>
              <a:t>Disclose the adjustments in the rate application </a:t>
            </a:r>
            <a:endParaRPr kumimoji="0" lang="en-US" sz="1400" b="0" i="0" u="none" strike="noStrike" kern="1200" cap="none" spc="0" normalizeH="0" baseline="0" noProof="0" dirty="0">
              <a:ln>
                <a:noFill/>
              </a:ln>
              <a:solidFill>
                <a:srgbClr val="FFFFFF">
                  <a:lumMod val="25000"/>
                </a:srgbClr>
              </a:solidFill>
              <a:effectLst/>
              <a:uLnTx/>
              <a:uFillTx/>
              <a:latin typeface="Arial" panose="020B0604020202020204"/>
              <a:ea typeface="+mn-ea"/>
              <a:cs typeface="+mn-cs"/>
            </a:endParaRPr>
          </a:p>
        </p:txBody>
      </p:sp>
      <p:sp>
        <p:nvSpPr>
          <p:cNvPr id="3" name="Date Placeholder 2">
            <a:extLst>
              <a:ext uri="{FF2B5EF4-FFF2-40B4-BE49-F238E27FC236}">
                <a16:creationId xmlns:a16="http://schemas.microsoft.com/office/drawing/2014/main" id="{17F63374-EDEE-AF74-ECA1-CB6C44D2AE3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cxnSp>
        <p:nvCxnSpPr>
          <p:cNvPr id="6" name="Straight Arrow Connector 5">
            <a:extLst>
              <a:ext uri="{FF2B5EF4-FFF2-40B4-BE49-F238E27FC236}">
                <a16:creationId xmlns:a16="http://schemas.microsoft.com/office/drawing/2014/main" id="{A19F96D2-4869-D8C2-B0B2-66D832BAFE21}"/>
              </a:ext>
            </a:extLst>
          </p:cNvPr>
          <p:cNvCxnSpPr>
            <a:stCxn id="13" idx="2"/>
            <a:endCxn id="14" idx="0"/>
          </p:cNvCxnSpPr>
          <p:nvPr/>
        </p:nvCxnSpPr>
        <p:spPr>
          <a:xfrm flipH="1">
            <a:off x="3035452" y="3397714"/>
            <a:ext cx="2995893" cy="1721663"/>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D0471AB-EA68-D974-80FE-8C33934D0863}"/>
              </a:ext>
            </a:extLst>
          </p:cNvPr>
          <p:cNvCxnSpPr>
            <a:cxnSpLocks/>
            <a:stCxn id="13" idx="2"/>
            <a:endCxn id="15" idx="0"/>
          </p:cNvCxnSpPr>
          <p:nvPr/>
        </p:nvCxnSpPr>
        <p:spPr>
          <a:xfrm>
            <a:off x="6031345" y="3397714"/>
            <a:ext cx="2771090" cy="1721663"/>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96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74ED-4164-CA6F-1032-5173A971316B}"/>
              </a:ext>
            </a:extLst>
          </p:cNvPr>
          <p:cNvSpPr>
            <a:spLocks noGrp="1"/>
          </p:cNvSpPr>
          <p:nvPr>
            <p:ph type="title"/>
          </p:nvPr>
        </p:nvSpPr>
        <p:spPr>
          <a:xfrm>
            <a:off x="838200" y="265815"/>
            <a:ext cx="10698126" cy="905772"/>
          </a:xfrm>
        </p:spPr>
        <p:txBody>
          <a:bodyPr>
            <a:normAutofit fontScale="90000"/>
          </a:bodyPr>
          <a:lstStyle/>
          <a:p>
            <a:r>
              <a:rPr lang="en-US" dirty="0"/>
              <a:t>Potential Rates Retroactivity Issue related to the IESO Adjustments</a:t>
            </a:r>
          </a:p>
        </p:txBody>
      </p:sp>
      <p:sp>
        <p:nvSpPr>
          <p:cNvPr id="3" name="Date Placeholder 2">
            <a:extLst>
              <a:ext uri="{FF2B5EF4-FFF2-40B4-BE49-F238E27FC236}">
                <a16:creationId xmlns:a16="http://schemas.microsoft.com/office/drawing/2014/main" id="{12A2124C-63F6-62A1-34C1-C6DE7692E918}"/>
              </a:ext>
            </a:extLst>
          </p:cNvPr>
          <p:cNvSpPr>
            <a:spLocks noGrp="1"/>
          </p:cNvSpPr>
          <p:nvPr>
            <p:ph type="dt" sz="half" idx="10"/>
          </p:nvPr>
        </p:nvSpPr>
        <p:spPr/>
        <p:txBody>
          <a:bodyPr/>
          <a:lstStyle/>
          <a:p>
            <a:r>
              <a:rPr lang="en-CA" dirty="0"/>
              <a:t>May 27, 2025</a:t>
            </a:r>
          </a:p>
        </p:txBody>
      </p:sp>
      <p:sp>
        <p:nvSpPr>
          <p:cNvPr id="4" name="Slide Number Placeholder 3">
            <a:extLst>
              <a:ext uri="{FF2B5EF4-FFF2-40B4-BE49-F238E27FC236}">
                <a16:creationId xmlns:a16="http://schemas.microsoft.com/office/drawing/2014/main" id="{B5328439-C55B-9439-985C-273C93A9AE64}"/>
              </a:ext>
            </a:extLst>
          </p:cNvPr>
          <p:cNvSpPr>
            <a:spLocks noGrp="1"/>
          </p:cNvSpPr>
          <p:nvPr>
            <p:ph type="sldNum" sz="quarter" idx="12"/>
          </p:nvPr>
        </p:nvSpPr>
        <p:spPr/>
        <p:txBody>
          <a:bodyPr/>
          <a:lstStyle/>
          <a:p>
            <a:fld id="{DD94CC85-C21C-4909-ABF8-7FE93C0F9AC1}" type="slidenum">
              <a:rPr lang="en-CA" smtClean="0"/>
              <a:pPr/>
              <a:t>18</a:t>
            </a:fld>
            <a:endParaRPr lang="en-CA" dirty="0"/>
          </a:p>
        </p:txBody>
      </p:sp>
      <p:sp>
        <p:nvSpPr>
          <p:cNvPr id="6" name="Rectangle: Rounded Corners 5">
            <a:extLst>
              <a:ext uri="{FF2B5EF4-FFF2-40B4-BE49-F238E27FC236}">
                <a16:creationId xmlns:a16="http://schemas.microsoft.com/office/drawing/2014/main" id="{E0A226CB-9CF2-0100-2E73-C9C725D51997}"/>
              </a:ext>
            </a:extLst>
          </p:cNvPr>
          <p:cNvSpPr/>
          <p:nvPr/>
        </p:nvSpPr>
        <p:spPr>
          <a:xfrm>
            <a:off x="2864490" y="1903717"/>
            <a:ext cx="2927498" cy="2563052"/>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chemeClr val="tx1"/>
                </a:solidFill>
              </a:rPr>
              <a:t>Adjusting entries are needed in the relevant Commodity Variance Accounts to eliminate the impacts of these IESO Settlement Errors </a:t>
            </a:r>
            <a:r>
              <a:rPr lang="en-US" sz="1600" b="1" dirty="0">
                <a:solidFill>
                  <a:schemeClr val="tx1"/>
                </a:solidFill>
              </a:rPr>
              <a:t>in the year(s) of the errors</a:t>
            </a:r>
          </a:p>
        </p:txBody>
      </p:sp>
      <p:sp>
        <p:nvSpPr>
          <p:cNvPr id="8" name="TextBox 7">
            <a:extLst>
              <a:ext uri="{FF2B5EF4-FFF2-40B4-BE49-F238E27FC236}">
                <a16:creationId xmlns:a16="http://schemas.microsoft.com/office/drawing/2014/main" id="{89063A01-51E2-619C-EFE3-05931F5BE756}"/>
              </a:ext>
            </a:extLst>
          </p:cNvPr>
          <p:cNvSpPr txBox="1"/>
          <p:nvPr/>
        </p:nvSpPr>
        <p:spPr>
          <a:xfrm>
            <a:off x="390260" y="2320000"/>
            <a:ext cx="2146463" cy="1464231"/>
          </a:xfrm>
          <a:prstGeom prst="roundRect">
            <a:avLst/>
          </a:prstGeom>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600" dirty="0"/>
              <a:t>The distributor identified adjustments to the past IESO Settlements</a:t>
            </a:r>
          </a:p>
        </p:txBody>
      </p:sp>
      <p:sp>
        <p:nvSpPr>
          <p:cNvPr id="9" name="Rectangle: Rounded Corners 8">
            <a:extLst>
              <a:ext uri="{FF2B5EF4-FFF2-40B4-BE49-F238E27FC236}">
                <a16:creationId xmlns:a16="http://schemas.microsoft.com/office/drawing/2014/main" id="{78EAE3CB-C239-CF6B-EC39-12220CA301EC}"/>
              </a:ext>
            </a:extLst>
          </p:cNvPr>
          <p:cNvSpPr/>
          <p:nvPr/>
        </p:nvSpPr>
        <p:spPr>
          <a:xfrm>
            <a:off x="6568047" y="1249129"/>
            <a:ext cx="2022988" cy="1936114"/>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chemeClr val="tx1"/>
                </a:solidFill>
              </a:rPr>
              <a:t>The impacted Commodity Variance Account’s balance in that year was disposed on a final basis</a:t>
            </a:r>
          </a:p>
        </p:txBody>
      </p:sp>
      <p:sp>
        <p:nvSpPr>
          <p:cNvPr id="11" name="TextBox 10">
            <a:extLst>
              <a:ext uri="{FF2B5EF4-FFF2-40B4-BE49-F238E27FC236}">
                <a16:creationId xmlns:a16="http://schemas.microsoft.com/office/drawing/2014/main" id="{6DF2F992-8F49-73B1-7785-9A696E01187D}"/>
              </a:ext>
            </a:extLst>
          </p:cNvPr>
          <p:cNvSpPr txBox="1"/>
          <p:nvPr/>
        </p:nvSpPr>
        <p:spPr>
          <a:xfrm>
            <a:off x="6568047" y="3784231"/>
            <a:ext cx="2022988" cy="2009061"/>
          </a:xfrm>
          <a:prstGeom prst="roundRect">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tx1"/>
                </a:solidFill>
              </a:rPr>
              <a:t>The impacted Commodity Variance Account’s balance in that year was not disposed on a final basis</a:t>
            </a:r>
          </a:p>
        </p:txBody>
      </p:sp>
      <p:sp>
        <p:nvSpPr>
          <p:cNvPr id="13" name="Rectangle: Rounded Corners 12">
            <a:extLst>
              <a:ext uri="{FF2B5EF4-FFF2-40B4-BE49-F238E27FC236}">
                <a16:creationId xmlns:a16="http://schemas.microsoft.com/office/drawing/2014/main" id="{55125EDD-2E0D-7950-1BD9-7DC69A3CFAB9}"/>
              </a:ext>
            </a:extLst>
          </p:cNvPr>
          <p:cNvSpPr/>
          <p:nvPr/>
        </p:nvSpPr>
        <p:spPr>
          <a:xfrm>
            <a:off x="9188343" y="1249129"/>
            <a:ext cx="2022988" cy="1736646"/>
          </a:xfrm>
          <a:prstGeom prst="roundRect">
            <a:avLst/>
          </a:prstGeom>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600" dirty="0">
                <a:solidFill>
                  <a:schemeClr val="lt1"/>
                </a:solidFill>
              </a:rPr>
              <a:t>Address the potential rate retroactivity issue, as per the OEB’s letter issued on Oct 31, 2019</a:t>
            </a:r>
          </a:p>
        </p:txBody>
      </p:sp>
      <p:sp>
        <p:nvSpPr>
          <p:cNvPr id="18" name="Rectangle: Rounded Corners 17">
            <a:extLst>
              <a:ext uri="{FF2B5EF4-FFF2-40B4-BE49-F238E27FC236}">
                <a16:creationId xmlns:a16="http://schemas.microsoft.com/office/drawing/2014/main" id="{CF4839A6-DD49-E3E7-D9D2-C87B1916148B}"/>
              </a:ext>
            </a:extLst>
          </p:cNvPr>
          <p:cNvSpPr/>
          <p:nvPr/>
        </p:nvSpPr>
        <p:spPr>
          <a:xfrm>
            <a:off x="9188343" y="3784231"/>
            <a:ext cx="2022988" cy="1736646"/>
          </a:xfrm>
          <a:prstGeom prst="roundRect">
            <a:avLst/>
          </a:prstGeom>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600" dirty="0">
                <a:solidFill>
                  <a:schemeClr val="lt1"/>
                </a:solidFill>
              </a:rPr>
              <a:t>No rate retroactivity issue for the accounting adjustment(s) of the IESO settlement errors</a:t>
            </a:r>
          </a:p>
        </p:txBody>
      </p:sp>
      <p:cxnSp>
        <p:nvCxnSpPr>
          <p:cNvPr id="20" name="Straight Arrow Connector 19">
            <a:extLst>
              <a:ext uri="{FF2B5EF4-FFF2-40B4-BE49-F238E27FC236}">
                <a16:creationId xmlns:a16="http://schemas.microsoft.com/office/drawing/2014/main" id="{A1DE30E2-A060-AF98-1BBB-2E2DDA23C587}"/>
              </a:ext>
            </a:extLst>
          </p:cNvPr>
          <p:cNvCxnSpPr>
            <a:stCxn id="8" idx="3"/>
          </p:cNvCxnSpPr>
          <p:nvPr/>
        </p:nvCxnSpPr>
        <p:spPr>
          <a:xfrm flipV="1">
            <a:off x="2536723" y="3052115"/>
            <a:ext cx="327767" cy="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80C2152-7F32-B7D2-5629-A0BE3D8BA2D8}"/>
              </a:ext>
            </a:extLst>
          </p:cNvPr>
          <p:cNvCxnSpPr>
            <a:cxnSpLocks/>
          </p:cNvCxnSpPr>
          <p:nvPr/>
        </p:nvCxnSpPr>
        <p:spPr>
          <a:xfrm>
            <a:off x="5838195" y="2329425"/>
            <a:ext cx="729852"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AC0BCBA-951C-65A0-1C43-A3ACDBAAF426}"/>
              </a:ext>
            </a:extLst>
          </p:cNvPr>
          <p:cNvCxnSpPr>
            <a:cxnSpLocks/>
          </p:cNvCxnSpPr>
          <p:nvPr/>
        </p:nvCxnSpPr>
        <p:spPr>
          <a:xfrm>
            <a:off x="5838195" y="4005825"/>
            <a:ext cx="729852"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3A3D006-1DB3-5870-D0C6-25208A20C4AB}"/>
              </a:ext>
            </a:extLst>
          </p:cNvPr>
          <p:cNvCxnSpPr>
            <a:cxnSpLocks/>
          </p:cNvCxnSpPr>
          <p:nvPr/>
        </p:nvCxnSpPr>
        <p:spPr>
          <a:xfrm>
            <a:off x="8591035" y="2217186"/>
            <a:ext cx="59730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3F2F66-5B88-EBD8-0B7C-5EA0260354AA}"/>
              </a:ext>
            </a:extLst>
          </p:cNvPr>
          <p:cNvCxnSpPr>
            <a:cxnSpLocks/>
          </p:cNvCxnSpPr>
          <p:nvPr/>
        </p:nvCxnSpPr>
        <p:spPr>
          <a:xfrm>
            <a:off x="8591035" y="4005825"/>
            <a:ext cx="59730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EDE3D55-16EF-F168-6492-75CB7FB285A6}"/>
              </a:ext>
            </a:extLst>
          </p:cNvPr>
          <p:cNvSpPr txBox="1"/>
          <p:nvPr/>
        </p:nvSpPr>
        <p:spPr>
          <a:xfrm>
            <a:off x="838200" y="5794464"/>
            <a:ext cx="8753856" cy="307777"/>
          </a:xfrm>
          <a:prstGeom prst="rect">
            <a:avLst/>
          </a:prstGeom>
          <a:noFill/>
        </p:spPr>
        <p:txBody>
          <a:bodyPr wrap="square" rtlCol="0">
            <a:spAutoFit/>
          </a:bodyPr>
          <a:lstStyle/>
          <a:p>
            <a:r>
              <a:rPr lang="en-US" sz="1400" dirty="0"/>
              <a:t>Note: It is up to the panel in each rate application to decide whether to approve/disallow these adjustments. </a:t>
            </a:r>
          </a:p>
        </p:txBody>
      </p:sp>
    </p:spTree>
    <p:extLst>
      <p:ext uri="{BB962C8B-B14F-4D97-AF65-F5344CB8AC3E}">
        <p14:creationId xmlns:p14="http://schemas.microsoft.com/office/powerpoint/2010/main" val="31881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12D88-2393-A9DA-D4EB-0E1D4A0FDD0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49C86A-97A2-F494-BC5D-69A4DDCC719A}"/>
              </a:ext>
            </a:extLst>
          </p:cNvPr>
          <p:cNvSpPr/>
          <p:nvPr/>
        </p:nvSpPr>
        <p:spPr>
          <a:xfrm>
            <a:off x="0" y="0"/>
            <a:ext cx="12192000" cy="6858000"/>
          </a:xfrm>
          <a:prstGeom prst="rect">
            <a:avLst/>
          </a:prstGeom>
          <a:solidFill>
            <a:srgbClr val="018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59B8A6A4-3370-2D33-C45F-B8862530EC0D}"/>
              </a:ext>
            </a:extLst>
          </p:cNvPr>
          <p:cNvSpPr/>
          <p:nvPr/>
        </p:nvSpPr>
        <p:spPr>
          <a:xfrm>
            <a:off x="6558455" y="0"/>
            <a:ext cx="5648841" cy="6880860"/>
          </a:xfrm>
          <a:custGeom>
            <a:avLst/>
            <a:gdLst>
              <a:gd name="connsiteX0" fmla="*/ 2404093 w 7590046"/>
              <a:gd name="connsiteY0" fmla="*/ 0 h 6858000"/>
              <a:gd name="connsiteX1" fmla="*/ 7590046 w 7590046"/>
              <a:gd name="connsiteY1" fmla="*/ 0 h 6858000"/>
              <a:gd name="connsiteX2" fmla="*/ 7590046 w 7590046"/>
              <a:gd name="connsiteY2" fmla="*/ 685800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0" fmla="*/ 2404093 w 7590046"/>
              <a:gd name="connsiteY0" fmla="*/ 0 h 6858000"/>
              <a:gd name="connsiteX1" fmla="*/ 7590046 w 7590046"/>
              <a:gd name="connsiteY1" fmla="*/ 0 h 6858000"/>
              <a:gd name="connsiteX2" fmla="*/ 3519799 w 7590046"/>
              <a:gd name="connsiteY2" fmla="*/ 670941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7" fmla="*/ 2404093 w 7590046"/>
              <a:gd name="connsiteY7" fmla="*/ 0 h 6858000"/>
              <a:gd name="connsiteX0" fmla="*/ 2404093 w 7590046"/>
              <a:gd name="connsiteY0" fmla="*/ 0 h 6880860"/>
              <a:gd name="connsiteX1" fmla="*/ 7590046 w 7590046"/>
              <a:gd name="connsiteY1" fmla="*/ 0 h 6880860"/>
              <a:gd name="connsiteX2" fmla="*/ 6496743 w 7590046"/>
              <a:gd name="connsiteY2" fmla="*/ 6880860 h 6880860"/>
              <a:gd name="connsiteX3" fmla="*/ 338057 w 7590046"/>
              <a:gd name="connsiteY3" fmla="*/ 6858000 h 6880860"/>
              <a:gd name="connsiteX4" fmla="*/ 274493 w 7590046"/>
              <a:gd name="connsiteY4" fmla="*/ 6670144 h 6880860"/>
              <a:gd name="connsiteX5" fmla="*/ 0 w 7590046"/>
              <a:gd name="connsiteY5" fmla="*/ 4854544 h 6880860"/>
              <a:gd name="connsiteX6" fmla="*/ 2221848 w 7590046"/>
              <a:gd name="connsiteY6" fmla="*/ 143217 h 6880860"/>
              <a:gd name="connsiteX7" fmla="*/ 2404093 w 7590046"/>
              <a:gd name="connsiteY7" fmla="*/ 0 h 6880860"/>
              <a:gd name="connsiteX0" fmla="*/ 2404093 w 6509916"/>
              <a:gd name="connsiteY0" fmla="*/ 0 h 6880860"/>
              <a:gd name="connsiteX1" fmla="*/ 6509916 w 6509916"/>
              <a:gd name="connsiteY1" fmla="*/ 0 h 6880860"/>
              <a:gd name="connsiteX2" fmla="*/ 6496743 w 6509916"/>
              <a:gd name="connsiteY2" fmla="*/ 6880860 h 6880860"/>
              <a:gd name="connsiteX3" fmla="*/ 338057 w 6509916"/>
              <a:gd name="connsiteY3" fmla="*/ 6858000 h 6880860"/>
              <a:gd name="connsiteX4" fmla="*/ 274493 w 6509916"/>
              <a:gd name="connsiteY4" fmla="*/ 6670144 h 6880860"/>
              <a:gd name="connsiteX5" fmla="*/ 0 w 6509916"/>
              <a:gd name="connsiteY5" fmla="*/ 4854544 h 6880860"/>
              <a:gd name="connsiteX6" fmla="*/ 2221848 w 6509916"/>
              <a:gd name="connsiteY6" fmla="*/ 143217 h 6880860"/>
              <a:gd name="connsiteX7" fmla="*/ 2404093 w 6509916"/>
              <a:gd name="connsiteY7"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16" h="6880860">
                <a:moveTo>
                  <a:pt x="2404093" y="0"/>
                </a:moveTo>
                <a:lnTo>
                  <a:pt x="6509916" y="0"/>
                </a:lnTo>
                <a:lnTo>
                  <a:pt x="6496743" y="688086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4" name="TextBox 13">
            <a:extLst>
              <a:ext uri="{FF2B5EF4-FFF2-40B4-BE49-F238E27FC236}">
                <a16:creationId xmlns:a16="http://schemas.microsoft.com/office/drawing/2014/main" id="{6B53CD2C-5A56-4D56-7156-7B0E4D9712D7}"/>
              </a:ext>
            </a:extLst>
          </p:cNvPr>
          <p:cNvSpPr txBox="1"/>
          <p:nvPr/>
        </p:nvSpPr>
        <p:spPr>
          <a:xfrm>
            <a:off x="956455" y="2367171"/>
            <a:ext cx="10252651" cy="1323439"/>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Commodity Accounts Analysis Workform Updates </a:t>
            </a:r>
          </a:p>
        </p:txBody>
      </p:sp>
      <p:sp>
        <p:nvSpPr>
          <p:cNvPr id="2" name="Date Placeholder 1">
            <a:extLst>
              <a:ext uri="{FF2B5EF4-FFF2-40B4-BE49-F238E27FC236}">
                <a16:creationId xmlns:a16="http://schemas.microsoft.com/office/drawing/2014/main" id="{985B3168-4156-6F58-3FC8-D160F6B08CDA}"/>
              </a:ext>
            </a:extLst>
          </p:cNvPr>
          <p:cNvSpPr>
            <a:spLocks noGrp="1"/>
          </p:cNvSpPr>
          <p:nvPr>
            <p:ph type="dt" sz="half" idx="10"/>
          </p:nvPr>
        </p:nvSpPr>
        <p:spPr/>
        <p:txBody>
          <a:bodyPr/>
          <a:lstStyle/>
          <a:p>
            <a:r>
              <a:rPr lang="en-CA" dirty="0"/>
              <a:t>May 27, 2025</a:t>
            </a:r>
          </a:p>
        </p:txBody>
      </p:sp>
      <p:sp>
        <p:nvSpPr>
          <p:cNvPr id="3" name="Slide Number Placeholder 2">
            <a:extLst>
              <a:ext uri="{FF2B5EF4-FFF2-40B4-BE49-F238E27FC236}">
                <a16:creationId xmlns:a16="http://schemas.microsoft.com/office/drawing/2014/main" id="{303C8389-FF85-D1E0-7C64-FC49345CFA16}"/>
              </a:ext>
            </a:extLst>
          </p:cNvPr>
          <p:cNvSpPr>
            <a:spLocks noGrp="1"/>
          </p:cNvSpPr>
          <p:nvPr>
            <p:ph type="sldNum" sz="quarter" idx="12"/>
          </p:nvPr>
        </p:nvSpPr>
        <p:spPr/>
        <p:txBody>
          <a:bodyPr/>
          <a:lstStyle/>
          <a:p>
            <a:fld id="{DD94CC85-C21C-4909-ABF8-7FE93C0F9AC1}" type="slidenum">
              <a:rPr lang="en-CA" smtClean="0"/>
              <a:t>19</a:t>
            </a:fld>
            <a:endParaRPr lang="en-CA" dirty="0"/>
          </a:p>
        </p:txBody>
      </p:sp>
    </p:spTree>
    <p:extLst>
      <p:ext uri="{BB962C8B-B14F-4D97-AF65-F5344CB8AC3E}">
        <p14:creationId xmlns:p14="http://schemas.microsoft.com/office/powerpoint/2010/main" val="12181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F16B-9D94-0A72-7964-B52C2A4AD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695AB-2E3C-F722-C73D-AC7829F5813F}"/>
              </a:ext>
            </a:extLst>
          </p:cNvPr>
          <p:cNvSpPr>
            <a:spLocks noGrp="1"/>
          </p:cNvSpPr>
          <p:nvPr>
            <p:ph type="title"/>
          </p:nvPr>
        </p:nvSpPr>
        <p:spPr>
          <a:xfrm>
            <a:off x="838199" y="365125"/>
            <a:ext cx="10735235" cy="726955"/>
          </a:xfrm>
        </p:spPr>
        <p:txBody>
          <a:bodyPr/>
          <a:lstStyle/>
          <a:p>
            <a:r>
              <a:rPr lang="en-US" dirty="0"/>
              <a:t>Disclaimer</a:t>
            </a:r>
          </a:p>
        </p:txBody>
      </p:sp>
      <p:sp>
        <p:nvSpPr>
          <p:cNvPr id="3" name="Date Placeholder 2">
            <a:extLst>
              <a:ext uri="{FF2B5EF4-FFF2-40B4-BE49-F238E27FC236}">
                <a16:creationId xmlns:a16="http://schemas.microsoft.com/office/drawing/2014/main" id="{701FEC37-FE87-F76A-DCD6-76EEE0828B12}"/>
              </a:ext>
            </a:extLst>
          </p:cNvPr>
          <p:cNvSpPr>
            <a:spLocks noGrp="1"/>
          </p:cNvSpPr>
          <p:nvPr>
            <p:ph type="dt" sz="half" idx="10"/>
          </p:nvPr>
        </p:nvSpPr>
        <p:spPr/>
        <p:txBody>
          <a:bodyPr/>
          <a:lstStyle/>
          <a:p>
            <a:r>
              <a:rPr lang="en-CA" dirty="0"/>
              <a:t>May 27, 2025</a:t>
            </a:r>
          </a:p>
        </p:txBody>
      </p:sp>
      <p:sp>
        <p:nvSpPr>
          <p:cNvPr id="4" name="Slide Number Placeholder 3">
            <a:extLst>
              <a:ext uri="{FF2B5EF4-FFF2-40B4-BE49-F238E27FC236}">
                <a16:creationId xmlns:a16="http://schemas.microsoft.com/office/drawing/2014/main" id="{9826280B-24BB-323F-47FD-A4A14D92E021}"/>
              </a:ext>
            </a:extLst>
          </p:cNvPr>
          <p:cNvSpPr>
            <a:spLocks noGrp="1"/>
          </p:cNvSpPr>
          <p:nvPr>
            <p:ph type="sldNum" sz="quarter" idx="12"/>
          </p:nvPr>
        </p:nvSpPr>
        <p:spPr/>
        <p:txBody>
          <a:bodyPr/>
          <a:lstStyle/>
          <a:p>
            <a:fld id="{DD94CC85-C21C-4909-ABF8-7FE93C0F9AC1}" type="slidenum">
              <a:rPr lang="en-CA" smtClean="0"/>
              <a:pPr/>
              <a:t>2</a:t>
            </a:fld>
            <a:endParaRPr lang="en-CA" dirty="0"/>
          </a:p>
        </p:txBody>
      </p:sp>
      <p:sp>
        <p:nvSpPr>
          <p:cNvPr id="8" name="TextBox 7">
            <a:extLst>
              <a:ext uri="{FF2B5EF4-FFF2-40B4-BE49-F238E27FC236}">
                <a16:creationId xmlns:a16="http://schemas.microsoft.com/office/drawing/2014/main" id="{EF9005B1-1647-278C-FDB1-C0232A5F685C}"/>
              </a:ext>
            </a:extLst>
          </p:cNvPr>
          <p:cNvSpPr txBox="1"/>
          <p:nvPr/>
        </p:nvSpPr>
        <p:spPr>
          <a:xfrm>
            <a:off x="894521" y="1431235"/>
            <a:ext cx="10402957" cy="2308324"/>
          </a:xfrm>
          <a:prstGeom prst="rect">
            <a:avLst/>
          </a:prstGeom>
          <a:noFill/>
        </p:spPr>
        <p:txBody>
          <a:bodyPr wrap="square" rtlCol="0">
            <a:spAutoFit/>
          </a:bodyPr>
          <a:lstStyle/>
          <a:p>
            <a:r>
              <a:rPr lang="en-US" sz="1800" b="0" u="none" strike="noStrike" baseline="0" dirty="0">
                <a:solidFill>
                  <a:srgbClr val="000000"/>
                </a:solidFill>
                <a:latin typeface="Arial" panose="020B0604020202020204" pitchFamily="34" charset="0"/>
              </a:rPr>
              <a:t>This slide deck is derived from the presentation delivered during the Regulatory Accounting Webinar. It is intended to provide educational information to the sector regarding regulatory accounting and IESO settlement adjustments. It is not intended to advise on utilities' specific proposals in their rate applications. Furthermore, the slide deck represents the views of Ontario Energy Board (OEB) staff based on OEB staff observations in past rate applications and the legal and regulatory requirements currently in place – if the facts or the requirements were to change, OEB staff’s views might be different. The slide deck is not offered as and does not constitute legal advice, and is not binding on the OEB.</a:t>
            </a:r>
            <a:endParaRPr lang="en-US" dirty="0"/>
          </a:p>
        </p:txBody>
      </p:sp>
    </p:spTree>
    <p:extLst>
      <p:ext uri="{BB962C8B-B14F-4D97-AF65-F5344CB8AC3E}">
        <p14:creationId xmlns:p14="http://schemas.microsoft.com/office/powerpoint/2010/main" val="207090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636F7-EA36-0AF7-10EE-F2A81DF8F037}"/>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84A2FABD-01CA-3AA1-F34F-8105CE153E5A}"/>
              </a:ext>
            </a:extLst>
          </p:cNvPr>
          <p:cNvSpPr>
            <a:spLocks noGrp="1"/>
          </p:cNvSpPr>
          <p:nvPr>
            <p:ph type="title"/>
          </p:nvPr>
        </p:nvSpPr>
        <p:spPr/>
        <p:txBody>
          <a:bodyPr/>
          <a:lstStyle/>
          <a:p>
            <a:r>
              <a:rPr lang="en-CA" sz="2800" dirty="0"/>
              <a:t>Commodity Accounts Analysis Workform - Updates</a:t>
            </a:r>
          </a:p>
        </p:txBody>
      </p:sp>
      <p:sp>
        <p:nvSpPr>
          <p:cNvPr id="3" name="Date Placeholder 2">
            <a:extLst>
              <a:ext uri="{FF2B5EF4-FFF2-40B4-BE49-F238E27FC236}">
                <a16:creationId xmlns:a16="http://schemas.microsoft.com/office/drawing/2014/main" id="{44E703F5-75D9-C410-3149-B5803BAE79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0EE96FA2-E7EE-E924-6257-3FF504CCEA0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1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CA" sz="11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0" name="Rectangle: Rounded Corners 19">
            <a:extLst>
              <a:ext uri="{FF2B5EF4-FFF2-40B4-BE49-F238E27FC236}">
                <a16:creationId xmlns:a16="http://schemas.microsoft.com/office/drawing/2014/main" id="{ECF2E329-F9C9-BE0B-0D07-190755234C8B}"/>
              </a:ext>
            </a:extLst>
          </p:cNvPr>
          <p:cNvSpPr/>
          <p:nvPr/>
        </p:nvSpPr>
        <p:spPr>
          <a:xfrm>
            <a:off x="3554447" y="2328417"/>
            <a:ext cx="2361321" cy="2329943"/>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Excel </a:t>
            </a:r>
            <a:r>
              <a:rPr lang="en-CA" sz="1600" dirty="0">
                <a:solidFill>
                  <a:srgbClr val="202020"/>
                </a:solidFill>
                <a:latin typeface="Arial" panose="020B0604020202020204"/>
              </a:rPr>
              <a:t>W</a:t>
            </a: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orkform now includes </a:t>
            </a:r>
            <a:r>
              <a:rPr kumimoji="0" lang="en-CA" sz="1600" b="0" i="0" u="sng" strike="noStrike" kern="1200" cap="none" spc="0" normalizeH="0" baseline="0" noProof="0" dirty="0">
                <a:ln>
                  <a:noFill/>
                </a:ln>
                <a:solidFill>
                  <a:srgbClr val="202020"/>
                </a:solidFill>
                <a:effectLst/>
                <a:uLnTx/>
                <a:uFillTx/>
                <a:latin typeface="Arial" panose="020B0604020202020204"/>
                <a:ea typeface="+mn-ea"/>
                <a:cs typeface="+mn-cs"/>
              </a:rPr>
              <a:t>Note 7a,</a:t>
            </a: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 to be completed if a distributor’s balance in Account 1588 exceeds +/- 1% as a % of its cost of power purchased, in a year</a:t>
            </a:r>
            <a:endParaRPr kumimoji="0" lang="en-CA" sz="16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CC9EA21C-1187-32A7-FB9E-4783DF5373F4}"/>
              </a:ext>
            </a:extLst>
          </p:cNvPr>
          <p:cNvSpPr/>
          <p:nvPr/>
        </p:nvSpPr>
        <p:spPr>
          <a:xfrm>
            <a:off x="3568355" y="1460188"/>
            <a:ext cx="2361319" cy="726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Workform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Note 7a</a:t>
            </a:r>
          </a:p>
        </p:txBody>
      </p:sp>
      <p:sp>
        <p:nvSpPr>
          <p:cNvPr id="23" name="Rectangle: Rounded Corners 22">
            <a:extLst>
              <a:ext uri="{FF2B5EF4-FFF2-40B4-BE49-F238E27FC236}">
                <a16:creationId xmlns:a16="http://schemas.microsoft.com/office/drawing/2014/main" id="{91E4A824-EA51-3A68-EFB0-8239174212AD}"/>
              </a:ext>
            </a:extLst>
          </p:cNvPr>
          <p:cNvSpPr/>
          <p:nvPr/>
        </p:nvSpPr>
        <p:spPr>
          <a:xfrm>
            <a:off x="6270694" y="2328417"/>
            <a:ext cx="2361321" cy="2329943"/>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Added Appendix B with </a:t>
            </a:r>
            <a:r>
              <a:rPr kumimoji="0" lang="en-CA" sz="1600" b="0" i="0" u="sng" strike="noStrike" kern="1200" cap="none" spc="0" normalizeH="0" baseline="0" noProof="0" dirty="0">
                <a:ln>
                  <a:noFill/>
                </a:ln>
                <a:solidFill>
                  <a:srgbClr val="202020"/>
                </a:solidFill>
                <a:effectLst/>
                <a:uLnTx/>
                <a:uFillTx/>
                <a:latin typeface="Arial" panose="020B0604020202020204"/>
                <a:ea typeface="+mn-ea"/>
                <a:cs typeface="+mn-cs"/>
              </a:rPr>
              <a:t>illustrative examples </a:t>
            </a: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and guidance for common principal adjustments and reconciling items that impact </a:t>
            </a:r>
            <a:r>
              <a:rPr kumimoji="0" lang="en-CA" sz="1600" b="0" i="0" strike="noStrike" kern="1200" cap="none" spc="0" normalizeH="0" baseline="0" noProof="0" dirty="0">
                <a:ln>
                  <a:noFill/>
                </a:ln>
                <a:solidFill>
                  <a:srgbClr val="202020"/>
                </a:solidFill>
                <a:uLnTx/>
                <a:uFillTx/>
                <a:latin typeface="Arial" panose="020B0604020202020204"/>
                <a:ea typeface="+mn-ea"/>
                <a:cs typeface="+mn-cs"/>
              </a:rPr>
              <a:t>Account 1588</a:t>
            </a:r>
          </a:p>
        </p:txBody>
      </p:sp>
      <p:sp>
        <p:nvSpPr>
          <p:cNvPr id="28" name="Rectangle: Rounded Corners 27">
            <a:extLst>
              <a:ext uri="{FF2B5EF4-FFF2-40B4-BE49-F238E27FC236}">
                <a16:creationId xmlns:a16="http://schemas.microsoft.com/office/drawing/2014/main" id="{710AB152-C90E-2833-144D-6876BA44CD1A}"/>
              </a:ext>
            </a:extLst>
          </p:cNvPr>
          <p:cNvSpPr/>
          <p:nvPr/>
        </p:nvSpPr>
        <p:spPr>
          <a:xfrm>
            <a:off x="6270694" y="1460188"/>
            <a:ext cx="2361319" cy="726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Instructions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Appendix B</a:t>
            </a:r>
          </a:p>
        </p:txBody>
      </p:sp>
      <p:sp>
        <p:nvSpPr>
          <p:cNvPr id="24" name="Rectangle: Rounded Corners 23">
            <a:extLst>
              <a:ext uri="{FF2B5EF4-FFF2-40B4-BE49-F238E27FC236}">
                <a16:creationId xmlns:a16="http://schemas.microsoft.com/office/drawing/2014/main" id="{C8C7796A-F561-407A-9375-1EE5F9C2B2E9}"/>
              </a:ext>
            </a:extLst>
          </p:cNvPr>
          <p:cNvSpPr/>
          <p:nvPr/>
        </p:nvSpPr>
        <p:spPr>
          <a:xfrm>
            <a:off x="8986942" y="2328417"/>
            <a:ext cx="2361321" cy="2329943"/>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Added illustrative example to show how distributors might reflect </a:t>
            </a:r>
            <a:r>
              <a:rPr kumimoji="0" lang="en-CA" sz="1600" b="0" i="0" u="sng" strike="noStrike" kern="1200" cap="none" spc="0" normalizeH="0" baseline="0" noProof="0" dirty="0">
                <a:ln>
                  <a:noFill/>
                </a:ln>
                <a:solidFill>
                  <a:srgbClr val="202020"/>
                </a:solidFill>
                <a:effectLst/>
                <a:uLnTx/>
                <a:uFillTx/>
                <a:latin typeface="Arial" panose="020B0604020202020204"/>
                <a:ea typeface="+mn-ea"/>
                <a:cs typeface="+mn-cs"/>
              </a:rPr>
              <a:t>principal adjustments and/or reconciling items</a:t>
            </a: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 within the two-year period and outside of the two-year limitation period</a:t>
            </a:r>
          </a:p>
        </p:txBody>
      </p:sp>
      <p:sp>
        <p:nvSpPr>
          <p:cNvPr id="29" name="Rectangle: Rounded Corners 28">
            <a:extLst>
              <a:ext uri="{FF2B5EF4-FFF2-40B4-BE49-F238E27FC236}">
                <a16:creationId xmlns:a16="http://schemas.microsoft.com/office/drawing/2014/main" id="{22DAAF9B-E48E-08EB-2449-B1CA44E8296D}"/>
              </a:ext>
            </a:extLst>
          </p:cNvPr>
          <p:cNvSpPr/>
          <p:nvPr/>
        </p:nvSpPr>
        <p:spPr>
          <a:xfrm>
            <a:off x="9014756" y="1460188"/>
            <a:ext cx="2361319" cy="726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Instructions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Two-year limitation period example</a:t>
            </a:r>
          </a:p>
        </p:txBody>
      </p:sp>
      <p:sp>
        <p:nvSpPr>
          <p:cNvPr id="2" name="Rectangle: Rounded Corners 1">
            <a:extLst>
              <a:ext uri="{FF2B5EF4-FFF2-40B4-BE49-F238E27FC236}">
                <a16:creationId xmlns:a16="http://schemas.microsoft.com/office/drawing/2014/main" id="{47B74BB9-C2FD-CBD2-E69D-6F233BC99AE7}"/>
              </a:ext>
            </a:extLst>
          </p:cNvPr>
          <p:cNvSpPr/>
          <p:nvPr/>
        </p:nvSpPr>
        <p:spPr>
          <a:xfrm>
            <a:off x="838200" y="2329666"/>
            <a:ext cx="2361321" cy="2329943"/>
          </a:xfrm>
          <a:prstGeom prst="roundRect">
            <a:avLst>
              <a:gd name="adj" fmla="val 85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Workform name changed from “GA Analysis” to “Commodity Accounts Analysis” to reflect additional testing for Account 1588 – RSVA - Power</a:t>
            </a:r>
            <a:endParaRPr kumimoji="0" lang="en-CA" sz="16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AE2C6F98-DFD3-BD1E-C326-496579CFACC8}"/>
              </a:ext>
            </a:extLst>
          </p:cNvPr>
          <p:cNvSpPr/>
          <p:nvPr/>
        </p:nvSpPr>
        <p:spPr>
          <a:xfrm>
            <a:off x="845155" y="1460187"/>
            <a:ext cx="2361319" cy="726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Workform &amp; Instructions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Name Change</a:t>
            </a:r>
          </a:p>
        </p:txBody>
      </p:sp>
    </p:spTree>
    <p:extLst>
      <p:ext uri="{BB962C8B-B14F-4D97-AF65-F5344CB8AC3E}">
        <p14:creationId xmlns:p14="http://schemas.microsoft.com/office/powerpoint/2010/main" val="377230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9B56D-24E6-A507-86DF-8A8633BA8F3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F93B37EF-CC03-BF18-17A3-A201ADDF443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D60A8D05-F227-6FED-4E61-9BEE5F17BBC9}"/>
              </a:ext>
            </a:extLst>
          </p:cNvPr>
          <p:cNvSpPr>
            <a:spLocks noGrp="1"/>
          </p:cNvSpPr>
          <p:nvPr>
            <p:ph type="sldNum" sz="quarter" idx="11"/>
          </p:nvPr>
        </p:nvSpPr>
        <p:spPr>
          <a:xfrm>
            <a:off x="4724400" y="6356350"/>
            <a:ext cx="27432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21</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D4A8D326-9BF9-F078-98FF-B70A3FD17ED0}"/>
              </a:ext>
            </a:extLst>
          </p:cNvPr>
          <p:cNvSpPr/>
          <p:nvPr/>
        </p:nvSpPr>
        <p:spPr>
          <a:xfrm>
            <a:off x="1020565" y="1188268"/>
            <a:ext cx="10150867" cy="622502"/>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i="0" u="none" strike="noStrike" kern="1200" cap="none" spc="0" normalizeH="0" baseline="0" noProof="0" dirty="0">
                <a:ln>
                  <a:noFill/>
                </a:ln>
                <a:solidFill>
                  <a:srgbClr val="0070C0"/>
                </a:solidFill>
                <a:effectLst/>
                <a:uLnTx/>
                <a:uFillTx/>
                <a:latin typeface="Arial" panose="020B0604020202020204"/>
                <a:ea typeface="+mn-ea"/>
                <a:cs typeface="+mn-cs"/>
              </a:rPr>
              <a:t>Distributors to provide a more comprehensive explanation of the variance in Note 7a by quantifying the reconciling items/principal adjustments.</a:t>
            </a:r>
          </a:p>
        </p:txBody>
      </p:sp>
      <p:graphicFrame>
        <p:nvGraphicFramePr>
          <p:cNvPr id="5" name="Table 4">
            <a:extLst>
              <a:ext uri="{FF2B5EF4-FFF2-40B4-BE49-F238E27FC236}">
                <a16:creationId xmlns:a16="http://schemas.microsoft.com/office/drawing/2014/main" id="{79E976AF-FCD8-53B5-3387-5A34FE2C57A2}"/>
              </a:ext>
            </a:extLst>
          </p:cNvPr>
          <p:cNvGraphicFramePr>
            <a:graphicFrameLocks noGrp="1"/>
          </p:cNvGraphicFramePr>
          <p:nvPr/>
        </p:nvGraphicFramePr>
        <p:xfrm>
          <a:off x="1020566" y="2059650"/>
          <a:ext cx="10150865" cy="3570711"/>
        </p:xfrm>
        <a:graphic>
          <a:graphicData uri="http://schemas.openxmlformats.org/drawingml/2006/table">
            <a:tbl>
              <a:tblPr firstRow="1" bandRow="1"/>
              <a:tblGrid>
                <a:gridCol w="254929">
                  <a:extLst>
                    <a:ext uri="{9D8B030D-6E8A-4147-A177-3AD203B41FA5}">
                      <a16:colId xmlns:a16="http://schemas.microsoft.com/office/drawing/2014/main" val="3576256666"/>
                    </a:ext>
                  </a:extLst>
                </a:gridCol>
                <a:gridCol w="4353145">
                  <a:extLst>
                    <a:ext uri="{9D8B030D-6E8A-4147-A177-3AD203B41FA5}">
                      <a16:colId xmlns:a16="http://schemas.microsoft.com/office/drawing/2014/main" val="4064276589"/>
                    </a:ext>
                  </a:extLst>
                </a:gridCol>
                <a:gridCol w="1020641">
                  <a:extLst>
                    <a:ext uri="{9D8B030D-6E8A-4147-A177-3AD203B41FA5}">
                      <a16:colId xmlns:a16="http://schemas.microsoft.com/office/drawing/2014/main" val="2466551083"/>
                    </a:ext>
                  </a:extLst>
                </a:gridCol>
                <a:gridCol w="172128">
                  <a:extLst>
                    <a:ext uri="{9D8B030D-6E8A-4147-A177-3AD203B41FA5}">
                      <a16:colId xmlns:a16="http://schemas.microsoft.com/office/drawing/2014/main" val="3189410564"/>
                    </a:ext>
                  </a:extLst>
                </a:gridCol>
                <a:gridCol w="172128">
                  <a:extLst>
                    <a:ext uri="{9D8B030D-6E8A-4147-A177-3AD203B41FA5}">
                      <a16:colId xmlns:a16="http://schemas.microsoft.com/office/drawing/2014/main" val="2354531316"/>
                    </a:ext>
                  </a:extLst>
                </a:gridCol>
                <a:gridCol w="172128">
                  <a:extLst>
                    <a:ext uri="{9D8B030D-6E8A-4147-A177-3AD203B41FA5}">
                      <a16:colId xmlns:a16="http://schemas.microsoft.com/office/drawing/2014/main" val="4029996853"/>
                    </a:ext>
                  </a:extLst>
                </a:gridCol>
                <a:gridCol w="172128">
                  <a:extLst>
                    <a:ext uri="{9D8B030D-6E8A-4147-A177-3AD203B41FA5}">
                      <a16:colId xmlns:a16="http://schemas.microsoft.com/office/drawing/2014/main" val="729647764"/>
                    </a:ext>
                  </a:extLst>
                </a:gridCol>
                <a:gridCol w="172128">
                  <a:extLst>
                    <a:ext uri="{9D8B030D-6E8A-4147-A177-3AD203B41FA5}">
                      <a16:colId xmlns:a16="http://schemas.microsoft.com/office/drawing/2014/main" val="1747212124"/>
                    </a:ext>
                  </a:extLst>
                </a:gridCol>
                <a:gridCol w="1953890">
                  <a:extLst>
                    <a:ext uri="{9D8B030D-6E8A-4147-A177-3AD203B41FA5}">
                      <a16:colId xmlns:a16="http://schemas.microsoft.com/office/drawing/2014/main" val="346353712"/>
                    </a:ext>
                  </a:extLst>
                </a:gridCol>
                <a:gridCol w="853810">
                  <a:extLst>
                    <a:ext uri="{9D8B030D-6E8A-4147-A177-3AD203B41FA5}">
                      <a16:colId xmlns:a16="http://schemas.microsoft.com/office/drawing/2014/main" val="1309654988"/>
                    </a:ext>
                  </a:extLst>
                </a:gridCol>
                <a:gridCol w="853810">
                  <a:extLst>
                    <a:ext uri="{9D8B030D-6E8A-4147-A177-3AD203B41FA5}">
                      <a16:colId xmlns:a16="http://schemas.microsoft.com/office/drawing/2014/main" val="243795580"/>
                    </a:ext>
                  </a:extLst>
                </a:gridCol>
              </a:tblGrid>
              <a:tr h="311010">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Arial" panose="020B0604020202020204" pitchFamily="34" charset="0"/>
                        </a:rPr>
                        <a:t> Item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Arial" panose="020B0604020202020204" pitchFamily="34" charset="0"/>
                        </a:rPr>
                        <a:t>Amount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US" sz="900" b="1" i="0" u="none" strike="noStrike" dirty="0">
                          <a:solidFill>
                            <a:srgbClr val="000000"/>
                          </a:solidFill>
                          <a:effectLst/>
                          <a:latin typeface="Arial" panose="020B0604020202020204" pitchFamily="34" charset="0"/>
                        </a:rPr>
                        <a:t>Explanation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dirty="0">
                          <a:solidFill>
                            <a:srgbClr val="000000"/>
                          </a:solidFill>
                          <a:effectLst/>
                          <a:latin typeface="Arial" panose="020B0604020202020204" pitchFamily="34" charset="0"/>
                        </a:rPr>
                        <a:t>Principal Adjustment on DVA Continuity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900" b="1" i="0" u="none" strike="noStrike" dirty="0">
                          <a:solidFill>
                            <a:srgbClr val="000000"/>
                          </a:solidFill>
                          <a:effectLst/>
                          <a:latin typeface="Arial" panose="020B0604020202020204" pitchFamily="34" charset="0"/>
                        </a:rPr>
                        <a:t>If "no", please provide an explanation</a:t>
                      </a:r>
                      <a:r>
                        <a:rPr lang="en-US" sz="900" b="1" i="0" u="none" strike="noStrike" baseline="30000" dirty="0">
                          <a:solidFill>
                            <a:srgbClr val="000000"/>
                          </a:solidFill>
                          <a:effectLst/>
                          <a:latin typeface="Arial" panose="020B0604020202020204" pitchFamily="34" charset="0"/>
                        </a:rPr>
                        <a:t>3</a:t>
                      </a:r>
                      <a:endParaRPr lang="en-US" sz="9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3650102780"/>
                  </a:ext>
                </a:extLst>
              </a:tr>
              <a:tr h="274320">
                <a:tc>
                  <a:txBody>
                    <a:bodyPr/>
                    <a:lstStyle/>
                    <a:p>
                      <a:pPr algn="ctr" fontAlgn="b"/>
                      <a:r>
                        <a:rPr lang="en-US" sz="900" b="0"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CT 148 True-up of GA Charges based on Actual </a:t>
                      </a:r>
                      <a:r>
                        <a:rPr lang="en-US" sz="900" b="0" i="0" u="none" strike="noStrike" dirty="0">
                          <a:solidFill>
                            <a:srgbClr val="FF0000"/>
                          </a:solidFill>
                          <a:effectLst/>
                          <a:latin typeface="Arial" panose="020B0604020202020204" pitchFamily="34" charset="0"/>
                        </a:rPr>
                        <a:t>RPP Volumes</a:t>
                      </a:r>
                      <a:r>
                        <a:rPr lang="en-US" sz="900" b="0" i="0" u="none" strike="noStrike" dirty="0">
                          <a:solidFill>
                            <a:srgbClr val="000000"/>
                          </a:solidFill>
                          <a:effectLst/>
                          <a:latin typeface="Arial" panose="020B0604020202020204" pitchFamily="34" charset="0"/>
                        </a:rPr>
                        <a:t> - prior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1615299624"/>
                  </a:ext>
                </a:extLst>
              </a:tr>
              <a:tr h="274320">
                <a:tc>
                  <a:txBody>
                    <a:bodyPr/>
                    <a:lstStyle/>
                    <a:p>
                      <a:pPr algn="ctr" fontAlgn="b"/>
                      <a:r>
                        <a:rPr lang="en-US" sz="900" b="0"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CT 148 True-up of GA Charges based on Actual </a:t>
                      </a:r>
                      <a:r>
                        <a:rPr lang="en-US" sz="900" b="0" i="0" u="none" strike="noStrike" dirty="0">
                          <a:solidFill>
                            <a:srgbClr val="FF0000"/>
                          </a:solidFill>
                          <a:effectLst/>
                          <a:latin typeface="Arial" panose="020B0604020202020204" pitchFamily="34" charset="0"/>
                        </a:rPr>
                        <a:t>RPP Volumes </a:t>
                      </a:r>
                      <a:r>
                        <a:rPr lang="en-US" sz="900" b="0" i="0" u="none" strike="noStrike" dirty="0">
                          <a:solidFill>
                            <a:srgbClr val="000000"/>
                          </a:solidFill>
                          <a:effectLst/>
                          <a:latin typeface="Arial" panose="020B0604020202020204" pitchFamily="34" charset="0"/>
                        </a:rPr>
                        <a:t>- current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1380954675"/>
                  </a:ext>
                </a:extLst>
              </a:tr>
              <a:tr h="274320">
                <a:tc>
                  <a:txBody>
                    <a:bodyPr/>
                    <a:lstStyle/>
                    <a:p>
                      <a:pPr algn="ctr" fontAlgn="b"/>
                      <a:r>
                        <a:rPr lang="en-US" sz="900" b="0" i="0" u="none" strike="noStrike" dirty="0">
                          <a:solidFill>
                            <a:srgbClr val="000000"/>
                          </a:solidFill>
                          <a:effectLst/>
                          <a:latin typeface="Arial" panose="020B0604020202020204" pitchFamily="34" charset="0"/>
                        </a:rPr>
                        <a:t>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CT 1142/142 true-up adjustment based on actual price and volume - prior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206833067"/>
                  </a:ext>
                </a:extLst>
              </a:tr>
              <a:tr h="274320">
                <a:tc>
                  <a:txBody>
                    <a:bodyPr/>
                    <a:lstStyle/>
                    <a:p>
                      <a:pPr algn="ctr" fontAlgn="b"/>
                      <a:r>
                        <a:rPr lang="en-US" sz="900" b="0" i="0" u="none" strike="noStrike" dirty="0">
                          <a:solidFill>
                            <a:srgbClr val="000000"/>
                          </a:solidFill>
                          <a:effectLst/>
                          <a:latin typeface="Arial" panose="020B0604020202020204" pitchFamily="34" charset="0"/>
                        </a:rPr>
                        <a:t>2b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CT 1142/142 true-up adjustment based on actual price and volume - current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2320551789"/>
                  </a:ext>
                </a:extLst>
              </a:tr>
              <a:tr h="274320">
                <a:tc>
                  <a:txBody>
                    <a:bodyPr/>
                    <a:lstStyle/>
                    <a:p>
                      <a:pPr algn="ctr" fontAlgn="b"/>
                      <a:r>
                        <a:rPr lang="en-US" sz="900" b="0" i="0" u="none" strike="noStrike" dirty="0">
                          <a:solidFill>
                            <a:srgbClr val="000000"/>
                          </a:solidFill>
                          <a:effectLst/>
                          <a:latin typeface="Arial" panose="020B0604020202020204" pitchFamily="34" charset="0"/>
                        </a:rPr>
                        <a:t>3a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Remove prior year end unbilled to actual revenue differences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2043618114"/>
                  </a:ext>
                </a:extLst>
              </a:tr>
              <a:tr h="274320">
                <a:tc>
                  <a:txBody>
                    <a:bodyPr/>
                    <a:lstStyle/>
                    <a:p>
                      <a:pPr algn="ctr" fontAlgn="b"/>
                      <a:r>
                        <a:rPr lang="en-US" sz="900" b="0" i="0" u="none" strike="noStrike" dirty="0">
                          <a:solidFill>
                            <a:srgbClr val="000000"/>
                          </a:solidFill>
                          <a:effectLst/>
                          <a:latin typeface="Arial" panose="020B0604020202020204" pitchFamily="34" charset="0"/>
                        </a:rPr>
                        <a:t>3b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Add current year end unbilled to actual revenue differences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3995170927"/>
                  </a:ext>
                </a:extLst>
              </a:tr>
              <a:tr h="274320">
                <a:tc>
                  <a:txBody>
                    <a:bodyPr/>
                    <a:lstStyle/>
                    <a:p>
                      <a:pPr algn="ctr" fontAlgn="b"/>
                      <a:r>
                        <a:rPr lang="en-US" sz="900" b="0" i="0" u="none" strike="noStrike" dirty="0">
                          <a:solidFill>
                            <a:srgbClr val="000000"/>
                          </a:solidFill>
                          <a:effectLst/>
                          <a:latin typeface="Arial" panose="020B0604020202020204" pitchFamily="34" charset="0"/>
                        </a:rPr>
                        <a:t>4a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Significant prior period billing adjustments recorded in current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508478328"/>
                  </a:ext>
                </a:extLst>
              </a:tr>
              <a:tr h="274320">
                <a:tc>
                  <a:txBody>
                    <a:bodyPr/>
                    <a:lstStyle/>
                    <a:p>
                      <a:pPr algn="ctr" fontAlgn="b"/>
                      <a:r>
                        <a:rPr lang="en-US" sz="900" b="0" i="0" u="none" strike="noStrike" dirty="0">
                          <a:solidFill>
                            <a:srgbClr val="000000"/>
                          </a:solidFill>
                          <a:effectLst/>
                          <a:latin typeface="Arial" panose="020B0604020202020204" pitchFamily="34" charset="0"/>
                        </a:rPr>
                        <a:t>4b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Significant current period billing adjustments recorded in other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2178952139"/>
                  </a:ext>
                </a:extLst>
              </a:tr>
              <a:tr h="274320">
                <a:tc>
                  <a:txBody>
                    <a:bodyPr/>
                    <a:lstStyle/>
                    <a:p>
                      <a:pPr algn="ctr" fontAlgn="b"/>
                      <a:r>
                        <a:rPr lang="en-US" sz="900" b="0"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Unaccounted for Energy Variance </a:t>
                      </a:r>
                    </a:p>
                    <a:p>
                      <a:pPr algn="l" fontAlgn="b"/>
                      <a:r>
                        <a:rPr lang="en-US" sz="900" b="0" i="0" u="none" strike="noStrike" dirty="0">
                          <a:solidFill>
                            <a:srgbClr val="000000"/>
                          </a:solidFill>
                          <a:effectLst/>
                          <a:latin typeface="Arial" panose="020B0604020202020204" pitchFamily="34" charset="0"/>
                        </a:rPr>
                        <a:t>(eg. Variance due to significant understated/overstated line loss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155441206"/>
                  </a:ext>
                </a:extLst>
              </a:tr>
              <a:tr h="172167">
                <a:tc>
                  <a:txBody>
                    <a:bodyPr/>
                    <a:lstStyle/>
                    <a:p>
                      <a:pPr algn="ctr" fontAlgn="b"/>
                      <a:r>
                        <a:rPr lang="en-US" sz="900" b="0" i="0" u="none" strike="noStrike" dirty="0">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894356603"/>
                  </a:ext>
                </a:extLst>
              </a:tr>
              <a:tr h="172167">
                <a:tc>
                  <a:txBody>
                    <a:bodyPr/>
                    <a:lstStyle/>
                    <a:p>
                      <a:pPr algn="ctr" fontAlgn="b"/>
                      <a:r>
                        <a:rPr lang="en-US" sz="900" b="0" i="0" u="none" strike="noStrike" dirty="0">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2267490159"/>
                  </a:ext>
                </a:extLst>
              </a:tr>
              <a:tr h="172167">
                <a:tc>
                  <a:txBody>
                    <a:bodyPr/>
                    <a:lstStyle/>
                    <a:p>
                      <a:pPr algn="ctr" fontAlgn="b"/>
                      <a:r>
                        <a:rPr lang="en-US" sz="900" b="0" i="0" u="none" strike="noStrike" dirty="0">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5">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extLst>
                  <a:ext uri="{0D108BD9-81ED-4DB2-BD59-A6C34878D82A}">
                    <a16:rowId xmlns:a16="http://schemas.microsoft.com/office/drawing/2014/main" val="1362432429"/>
                  </a:ext>
                </a:extLst>
              </a:tr>
              <a:tr h="172167">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1" i="0" u="none" strike="noStrike" dirty="0">
                          <a:solidFill>
                            <a:srgbClr val="000000"/>
                          </a:solidFill>
                          <a:effectLst/>
                          <a:latin typeface="Arial" panose="020B0604020202020204" pitchFamily="34" charset="0"/>
                        </a:rPr>
                        <a:t>Total Reconciling Items</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1" i="0" u="none" strike="noStrike" dirty="0">
                          <a:solidFill>
                            <a:srgbClr val="000000"/>
                          </a:solidFill>
                          <a:effectLst/>
                          <a:latin typeface="Arial" panose="020B0604020202020204" pitchFamily="34" charset="0"/>
                        </a:rPr>
                        <a:t> $                                      -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84397999"/>
                  </a:ext>
                </a:extLst>
              </a:tr>
            </a:tbl>
          </a:graphicData>
        </a:graphic>
      </p:graphicFrame>
      <p:sp>
        <p:nvSpPr>
          <p:cNvPr id="6" name="Title 18">
            <a:extLst>
              <a:ext uri="{FF2B5EF4-FFF2-40B4-BE49-F238E27FC236}">
                <a16:creationId xmlns:a16="http://schemas.microsoft.com/office/drawing/2014/main" id="{49F88349-A1B7-273E-C98B-6C68519689BE}"/>
              </a:ext>
            </a:extLst>
          </p:cNvPr>
          <p:cNvSpPr txBox="1">
            <a:spLocks/>
          </p:cNvSpPr>
          <p:nvPr/>
        </p:nvSpPr>
        <p:spPr>
          <a:xfrm>
            <a:off x="914400" y="308197"/>
            <a:ext cx="10515600" cy="726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fontAlgn="auto">
              <a:spcAft>
                <a:spcPts val="0"/>
              </a:spcAft>
              <a:buClrTx/>
              <a:buSzTx/>
              <a:tabLst/>
              <a:defRPr/>
            </a:pPr>
            <a:r>
              <a:rPr lang="en-CA" sz="2800" dirty="0"/>
              <a:t>Commodity Accounts Analysis Workform – Note 7a</a:t>
            </a:r>
          </a:p>
        </p:txBody>
      </p:sp>
      <p:cxnSp>
        <p:nvCxnSpPr>
          <p:cNvPr id="7" name="Straight Connector 6">
            <a:extLst>
              <a:ext uri="{FF2B5EF4-FFF2-40B4-BE49-F238E27FC236}">
                <a16:creationId xmlns:a16="http://schemas.microsoft.com/office/drawing/2014/main" id="{35D404A7-8D16-1E5D-DBB5-1728EDBB76D9}"/>
              </a:ext>
            </a:extLst>
          </p:cNvPr>
          <p:cNvCxnSpPr>
            <a:cxnSpLocks/>
          </p:cNvCxnSpPr>
          <p:nvPr/>
        </p:nvCxnSpPr>
        <p:spPr>
          <a:xfrm>
            <a:off x="1020566" y="1035152"/>
            <a:ext cx="1015086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29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A416-2707-2E1A-7E6C-0286C5C1D5F4}"/>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9790BC0D-F61C-7168-7ACF-F2D90E124C49}"/>
              </a:ext>
            </a:extLst>
          </p:cNvPr>
          <p:cNvSpPr>
            <a:spLocks noGrp="1"/>
          </p:cNvSpPr>
          <p:nvPr>
            <p:ph type="title"/>
          </p:nvPr>
        </p:nvSpPr>
        <p:spPr>
          <a:xfrm>
            <a:off x="838200" y="365125"/>
            <a:ext cx="10515600" cy="726955"/>
          </a:xfrm>
        </p:spPr>
        <p:txBody>
          <a:bodyPr vert="horz" lIns="91440" tIns="45720" rIns="91440" bIns="45720" rtlCol="0" anchor="ctr">
            <a:normAutofit/>
          </a:bodyPr>
          <a:lstStyle/>
          <a:p>
            <a:r>
              <a:rPr lang="en-CA" sz="2800" dirty="0"/>
              <a:t>Illustrative Example – Charge Type 142</a:t>
            </a:r>
          </a:p>
        </p:txBody>
      </p:sp>
      <p:sp>
        <p:nvSpPr>
          <p:cNvPr id="30" name="Content Placeholder 3">
            <a:extLst>
              <a:ext uri="{FF2B5EF4-FFF2-40B4-BE49-F238E27FC236}">
                <a16:creationId xmlns:a16="http://schemas.microsoft.com/office/drawing/2014/main" id="{E73B955C-735A-D106-FB5B-2961CEF06FCC}"/>
              </a:ext>
            </a:extLst>
          </p:cNvPr>
          <p:cNvSpPr>
            <a:spLocks noGrp="1"/>
          </p:cNvSpPr>
          <p:nvPr>
            <p:ph sz="half" idx="2"/>
          </p:nvPr>
        </p:nvSpPr>
        <p:spPr>
          <a:xfrm>
            <a:off x="952498" y="3748959"/>
            <a:ext cx="5027200" cy="1979807"/>
          </a:xfrm>
          <a:prstGeom prst="roundRect">
            <a:avLst>
              <a:gd name="adj" fmla="val 6593"/>
            </a:avLst>
          </a:prstGeom>
          <a:ln w="9525">
            <a:solidFill>
              <a:schemeClr val="bg1">
                <a:lumMod val="75000"/>
              </a:schemeClr>
            </a:solidFill>
          </a:ln>
        </p:spPr>
        <p:txBody>
          <a:bodyPr vert="horz" lIns="91440" tIns="45720" rIns="91440" bIns="45720" rtlCol="0">
            <a:normAutofit/>
          </a:bodyPr>
          <a:lstStyle/>
          <a:p>
            <a:pPr marL="0" indent="0">
              <a:lnSpc>
                <a:spcPct val="90000"/>
              </a:lnSpc>
              <a:spcAft>
                <a:spcPts val="0"/>
              </a:spcAft>
              <a:buNone/>
            </a:pPr>
            <a:r>
              <a:rPr lang="en-CA" sz="1400" b="1" dirty="0"/>
              <a:t>Scenario A</a:t>
            </a:r>
            <a:r>
              <a:rPr lang="en-CA" sz="1400" dirty="0"/>
              <a:t>: if the CT142 true-ups recorded in </a:t>
            </a:r>
            <a:r>
              <a:rPr lang="en-CA" sz="1400" b="1" u="sng" dirty="0"/>
              <a:t>2024</a:t>
            </a:r>
            <a:r>
              <a:rPr lang="en-CA" sz="1400" dirty="0"/>
              <a:t> GL, then:</a:t>
            </a:r>
          </a:p>
          <a:p>
            <a:pPr marL="0" indent="0">
              <a:lnSpc>
                <a:spcPct val="90000"/>
              </a:lnSpc>
              <a:spcAft>
                <a:spcPts val="0"/>
              </a:spcAft>
              <a:buNone/>
            </a:pPr>
            <a:endParaRPr lang="en-CA" sz="1400" dirty="0"/>
          </a:p>
          <a:p>
            <a:pPr marL="0" indent="0">
              <a:lnSpc>
                <a:spcPct val="90000"/>
              </a:lnSpc>
              <a:spcAft>
                <a:spcPts val="0"/>
              </a:spcAft>
              <a:buNone/>
            </a:pPr>
            <a:r>
              <a:rPr lang="en-CA" sz="1400" dirty="0"/>
              <a:t>Reconciling item/ principal adjustment:</a:t>
            </a:r>
          </a:p>
          <a:p>
            <a:pPr marL="401638" lvl="1">
              <a:lnSpc>
                <a:spcPct val="90000"/>
              </a:lnSpc>
              <a:spcAft>
                <a:spcPts val="0"/>
              </a:spcAft>
            </a:pPr>
            <a:r>
              <a:rPr lang="en-CA" sz="1400" dirty="0"/>
              <a:t>None because $10,770 was recorded in the 2024 GL</a:t>
            </a:r>
          </a:p>
          <a:p>
            <a:pPr marL="173038" lvl="1" indent="0">
              <a:lnSpc>
                <a:spcPct val="90000"/>
              </a:lnSpc>
              <a:spcAft>
                <a:spcPts val="0"/>
              </a:spcAft>
              <a:buNone/>
            </a:pPr>
            <a:endParaRPr lang="en-CA" sz="1400" dirty="0"/>
          </a:p>
        </p:txBody>
      </p:sp>
      <p:sp>
        <p:nvSpPr>
          <p:cNvPr id="3" name="Date Placeholder 2">
            <a:extLst>
              <a:ext uri="{FF2B5EF4-FFF2-40B4-BE49-F238E27FC236}">
                <a16:creationId xmlns:a16="http://schemas.microsoft.com/office/drawing/2014/main" id="{7E39ED80-58FE-815A-A8BC-5A56BFC9CDC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E0027FDB-4B47-7735-7B23-8C106D8C1566}"/>
              </a:ext>
            </a:extLst>
          </p:cNvPr>
          <p:cNvSpPr>
            <a:spLocks noGrp="1"/>
          </p:cNvSpPr>
          <p:nvPr>
            <p:ph type="sldNum" sz="quarter" idx="12"/>
          </p:nvPr>
        </p:nvSpPr>
        <p:spPr>
          <a:xfrm>
            <a:off x="4724400" y="6356350"/>
            <a:ext cx="27432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22</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2375F56B-5A8D-E680-683F-EAB2468BAA2A}"/>
              </a:ext>
            </a:extLst>
          </p:cNvPr>
          <p:cNvGraphicFramePr>
            <a:graphicFrameLocks noGrp="1"/>
          </p:cNvGraphicFramePr>
          <p:nvPr/>
        </p:nvGraphicFramePr>
        <p:xfrm>
          <a:off x="3581400" y="2054498"/>
          <a:ext cx="5181603" cy="1479069"/>
        </p:xfrm>
        <a:graphic>
          <a:graphicData uri="http://schemas.openxmlformats.org/drawingml/2006/table">
            <a:tbl>
              <a:tblPr firstRow="1" bandRow="1">
                <a:tableStyleId>{3C2FFA5D-87B4-456A-9821-1D502468CF0F}</a:tableStyleId>
              </a:tblPr>
              <a:tblGrid>
                <a:gridCol w="925740">
                  <a:extLst>
                    <a:ext uri="{9D8B030D-6E8A-4147-A177-3AD203B41FA5}">
                      <a16:colId xmlns:a16="http://schemas.microsoft.com/office/drawing/2014/main" val="3456411361"/>
                    </a:ext>
                  </a:extLst>
                </a:gridCol>
                <a:gridCol w="769701">
                  <a:extLst>
                    <a:ext uri="{9D8B030D-6E8A-4147-A177-3AD203B41FA5}">
                      <a16:colId xmlns:a16="http://schemas.microsoft.com/office/drawing/2014/main" val="4033459406"/>
                    </a:ext>
                  </a:extLst>
                </a:gridCol>
                <a:gridCol w="769701">
                  <a:extLst>
                    <a:ext uri="{9D8B030D-6E8A-4147-A177-3AD203B41FA5}">
                      <a16:colId xmlns:a16="http://schemas.microsoft.com/office/drawing/2014/main" val="3282286391"/>
                    </a:ext>
                  </a:extLst>
                </a:gridCol>
                <a:gridCol w="769701">
                  <a:extLst>
                    <a:ext uri="{9D8B030D-6E8A-4147-A177-3AD203B41FA5}">
                      <a16:colId xmlns:a16="http://schemas.microsoft.com/office/drawing/2014/main" val="3103643701"/>
                    </a:ext>
                  </a:extLst>
                </a:gridCol>
                <a:gridCol w="905027">
                  <a:extLst>
                    <a:ext uri="{9D8B030D-6E8A-4147-A177-3AD203B41FA5}">
                      <a16:colId xmlns:a16="http://schemas.microsoft.com/office/drawing/2014/main" val="1654401830"/>
                    </a:ext>
                  </a:extLst>
                </a:gridCol>
                <a:gridCol w="1041733">
                  <a:extLst>
                    <a:ext uri="{9D8B030D-6E8A-4147-A177-3AD203B41FA5}">
                      <a16:colId xmlns:a16="http://schemas.microsoft.com/office/drawing/2014/main" val="1625944505"/>
                    </a:ext>
                  </a:extLst>
                </a:gridCol>
              </a:tblGrid>
              <a:tr h="550860">
                <a:tc>
                  <a:txBody>
                    <a:bodyPr/>
                    <a:lstStyle/>
                    <a:p>
                      <a:pPr algn="l" rtl="0" fontAlgn="base">
                        <a:lnSpc>
                          <a:spcPts val="1200"/>
                        </a:lnSpc>
                        <a:buNone/>
                      </a:pPr>
                      <a:r>
                        <a:rPr lang="en-US" sz="1200" b="1" u="none" kern="1200" dirty="0">
                          <a:solidFill>
                            <a:schemeClr val="lt1"/>
                          </a:solidFill>
                          <a:effectLst/>
                        </a:rPr>
                        <a:t>Data </a:t>
                      </a:r>
                      <a:endParaRPr lang="en-US" sz="1200" b="1" u="none" kern="1200" dirty="0">
                        <a:solidFill>
                          <a:schemeClr val="lt1"/>
                        </a:solidFill>
                        <a:effectLst/>
                        <a:latin typeface="+mn-lt"/>
                        <a:ea typeface="+mn-ea"/>
                        <a:cs typeface="+mn-cs"/>
                      </a:endParaRPr>
                    </a:p>
                  </a:txBody>
                  <a:tcPr marL="79538" marR="79538" marT="79538" marB="39769" anchor="ctr"/>
                </a:tc>
                <a:tc>
                  <a:txBody>
                    <a:bodyPr/>
                    <a:lstStyle/>
                    <a:p>
                      <a:pPr algn="l" rtl="0" fontAlgn="base">
                        <a:lnSpc>
                          <a:spcPts val="1200"/>
                        </a:lnSpc>
                        <a:buNone/>
                      </a:pPr>
                      <a:r>
                        <a:rPr lang="en-US" sz="1200" b="1" u="none" kern="1200" dirty="0">
                          <a:solidFill>
                            <a:schemeClr val="lt1"/>
                          </a:solidFill>
                          <a:effectLst/>
                        </a:rPr>
                        <a:t>RPP Rate </a:t>
                      </a:r>
                      <a:endParaRPr lang="en-US" sz="1200" b="1" u="none" kern="1200" dirty="0">
                        <a:solidFill>
                          <a:schemeClr val="lt1"/>
                        </a:solidFill>
                        <a:effectLst/>
                        <a:latin typeface="+mn-lt"/>
                        <a:ea typeface="+mn-ea"/>
                        <a:cs typeface="+mn-cs"/>
                      </a:endParaRPr>
                    </a:p>
                  </a:txBody>
                  <a:tcPr marL="79538" marR="79538" marT="79538" marB="39769" anchor="ctr"/>
                </a:tc>
                <a:tc>
                  <a:txBody>
                    <a:bodyPr/>
                    <a:lstStyle/>
                    <a:p>
                      <a:pPr algn="l" rtl="0" fontAlgn="base">
                        <a:lnSpc>
                          <a:spcPts val="1200"/>
                        </a:lnSpc>
                        <a:buNone/>
                      </a:pPr>
                      <a:r>
                        <a:rPr lang="en-US" sz="1200" b="1" u="none" kern="1200" dirty="0">
                          <a:solidFill>
                            <a:schemeClr val="lt1"/>
                          </a:solidFill>
                          <a:effectLst/>
                        </a:rPr>
                        <a:t>RPP Energy Price </a:t>
                      </a:r>
                      <a:endParaRPr lang="en-US" sz="1200" b="1" u="none" kern="1200" dirty="0">
                        <a:solidFill>
                          <a:schemeClr val="lt1"/>
                        </a:solidFill>
                        <a:effectLst/>
                        <a:latin typeface="+mn-lt"/>
                        <a:ea typeface="+mn-ea"/>
                        <a:cs typeface="+mn-cs"/>
                      </a:endParaRPr>
                    </a:p>
                  </a:txBody>
                  <a:tcPr marL="79538" marR="79538" marT="79538" marB="39769" anchor="ctr"/>
                </a:tc>
                <a:tc>
                  <a:txBody>
                    <a:bodyPr/>
                    <a:lstStyle/>
                    <a:p>
                      <a:pPr algn="l" rtl="0" fontAlgn="base">
                        <a:lnSpc>
                          <a:spcPts val="1200"/>
                        </a:lnSpc>
                        <a:buNone/>
                      </a:pPr>
                      <a:r>
                        <a:rPr lang="en-US" sz="1200" b="1" u="none" kern="1200" dirty="0">
                          <a:solidFill>
                            <a:schemeClr val="lt1"/>
                          </a:solidFill>
                          <a:effectLst/>
                        </a:rPr>
                        <a:t>GA Price </a:t>
                      </a:r>
                      <a:endParaRPr lang="en-US" sz="1200" b="1" u="none" kern="1200" dirty="0">
                        <a:solidFill>
                          <a:schemeClr val="lt1"/>
                        </a:solidFill>
                        <a:effectLst/>
                        <a:latin typeface="+mn-lt"/>
                        <a:ea typeface="+mn-ea"/>
                        <a:cs typeface="+mn-cs"/>
                      </a:endParaRPr>
                    </a:p>
                  </a:txBody>
                  <a:tcPr marL="79538" marR="79538" marT="79538" marB="39769" anchor="ctr"/>
                </a:tc>
                <a:tc>
                  <a:txBody>
                    <a:bodyPr/>
                    <a:lstStyle/>
                    <a:p>
                      <a:pPr algn="l" rtl="0" fontAlgn="base">
                        <a:lnSpc>
                          <a:spcPts val="1200"/>
                        </a:lnSpc>
                        <a:buNone/>
                      </a:pPr>
                      <a:r>
                        <a:rPr lang="en-US" sz="1200" b="1" u="none" kern="1200" dirty="0">
                          <a:solidFill>
                            <a:schemeClr val="lt1"/>
                          </a:solidFill>
                          <a:effectLst/>
                        </a:rPr>
                        <a:t>kWh Volumes </a:t>
                      </a:r>
                      <a:endParaRPr lang="en-US" sz="1200" b="1" u="none" kern="1200" dirty="0">
                        <a:solidFill>
                          <a:schemeClr val="lt1"/>
                        </a:solidFill>
                        <a:effectLst/>
                        <a:latin typeface="+mn-lt"/>
                        <a:ea typeface="+mn-ea"/>
                        <a:cs typeface="+mn-cs"/>
                      </a:endParaRPr>
                    </a:p>
                  </a:txBody>
                  <a:tcPr marL="79538" marR="79538" marT="79538" marB="39769" anchor="ctr"/>
                </a:tc>
                <a:tc>
                  <a:txBody>
                    <a:bodyPr/>
                    <a:lstStyle/>
                    <a:p>
                      <a:pPr algn="l" rtl="0" fontAlgn="base">
                        <a:lnSpc>
                          <a:spcPts val="1200"/>
                        </a:lnSpc>
                        <a:buNone/>
                      </a:pPr>
                      <a:r>
                        <a:rPr lang="en-US" sz="1200" b="1" u="none" kern="1200" dirty="0">
                          <a:solidFill>
                            <a:schemeClr val="lt1"/>
                          </a:solidFill>
                          <a:effectLst/>
                        </a:rPr>
                        <a:t>RPP Settlement </a:t>
                      </a:r>
                      <a:endParaRPr lang="en-US" sz="1200" b="1" u="none" kern="1200" dirty="0">
                        <a:solidFill>
                          <a:schemeClr val="lt1"/>
                        </a:solidFill>
                        <a:effectLst/>
                        <a:latin typeface="+mn-lt"/>
                        <a:ea typeface="+mn-ea"/>
                        <a:cs typeface="+mn-cs"/>
                      </a:endParaRPr>
                    </a:p>
                  </a:txBody>
                  <a:tcPr marL="79538" marR="79538" marT="79538" marB="39769" anchor="ctr"/>
                </a:tc>
                <a:extLst>
                  <a:ext uri="{0D108BD9-81ED-4DB2-BD59-A6C34878D82A}">
                    <a16:rowId xmlns:a16="http://schemas.microsoft.com/office/drawing/2014/main" val="2659405397"/>
                  </a:ext>
                </a:extLst>
              </a:tr>
              <a:tr h="283688">
                <a:tc>
                  <a:txBody>
                    <a:bodyPr/>
                    <a:lstStyle/>
                    <a:p>
                      <a:pPr algn="l" rtl="0" fontAlgn="base">
                        <a:lnSpc>
                          <a:spcPts val="1200"/>
                        </a:lnSpc>
                        <a:buNone/>
                      </a:pPr>
                      <a:r>
                        <a:rPr lang="en-US" sz="1200" b="1" u="none" kern="1200" dirty="0">
                          <a:solidFill>
                            <a:schemeClr val="tx1"/>
                          </a:solidFill>
                          <a:effectLst/>
                        </a:rPr>
                        <a:t>Estimated</a:t>
                      </a:r>
                      <a:endParaRPr lang="en-US" sz="1200" b="1" u="none" kern="1200" dirty="0">
                        <a:solidFill>
                          <a:schemeClr val="tx1"/>
                        </a:solidFill>
                        <a:effectLst/>
                        <a:latin typeface="+mn-lt"/>
                        <a:ea typeface="+mn-ea"/>
                        <a:cs typeface="+mn-cs"/>
                      </a:endParaRPr>
                    </a:p>
                  </a:txBody>
                  <a:tcPr marL="79538" marR="79538" marT="79538" marB="39769">
                    <a:solidFill>
                      <a:schemeClr val="bg1"/>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$0.0880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$0.0310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$0.0780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6,000,000 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($126,000) </a:t>
                      </a:r>
                    </a:p>
                  </a:txBody>
                  <a:tcPr marL="79538" marR="79538" marT="79538" marB="39769">
                    <a:solidFill>
                      <a:srgbClr val="E7E9EE"/>
                    </a:solidFill>
                  </a:tcPr>
                </a:tc>
                <a:extLst>
                  <a:ext uri="{0D108BD9-81ED-4DB2-BD59-A6C34878D82A}">
                    <a16:rowId xmlns:a16="http://schemas.microsoft.com/office/drawing/2014/main" val="802339557"/>
                  </a:ext>
                </a:extLst>
              </a:tr>
              <a:tr h="283688">
                <a:tc>
                  <a:txBody>
                    <a:bodyPr/>
                    <a:lstStyle/>
                    <a:p>
                      <a:pPr algn="l" rtl="0" fontAlgn="base">
                        <a:lnSpc>
                          <a:spcPts val="1200"/>
                        </a:lnSpc>
                        <a:buNone/>
                      </a:pPr>
                      <a:r>
                        <a:rPr lang="en-US" sz="1200" b="1" u="none" kern="1200" dirty="0">
                          <a:solidFill>
                            <a:schemeClr val="tx1"/>
                          </a:solidFill>
                          <a:effectLst/>
                          <a:latin typeface="+mn-lt"/>
                          <a:ea typeface="+mn-ea"/>
                          <a:cs typeface="+mn-cs"/>
                        </a:rPr>
                        <a:t>Actual </a:t>
                      </a:r>
                    </a:p>
                  </a:txBody>
                  <a:tcPr marL="79538" marR="79538" marT="79538" marB="39769">
                    <a:solidFill>
                      <a:schemeClr val="bg1"/>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$0.0880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$0.0320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$0.0790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5,010,000 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($115,230) </a:t>
                      </a:r>
                    </a:p>
                  </a:txBody>
                  <a:tcPr marL="79538" marR="79538" marT="79538" marB="39769">
                    <a:solidFill>
                      <a:srgbClr val="E7E9EE"/>
                    </a:solidFill>
                  </a:tcPr>
                </a:tc>
                <a:extLst>
                  <a:ext uri="{0D108BD9-81ED-4DB2-BD59-A6C34878D82A}">
                    <a16:rowId xmlns:a16="http://schemas.microsoft.com/office/drawing/2014/main" val="3283193293"/>
                  </a:ext>
                </a:extLst>
              </a:tr>
              <a:tr h="283688">
                <a:tc>
                  <a:txBody>
                    <a:bodyPr/>
                    <a:lstStyle/>
                    <a:p>
                      <a:pPr algn="l" rtl="0" fontAlgn="base">
                        <a:lnSpc>
                          <a:spcPts val="1200"/>
                        </a:lnSpc>
                        <a:buNone/>
                      </a:pPr>
                      <a:r>
                        <a:rPr lang="en-US" sz="1200" b="1" u="none" kern="1200" dirty="0">
                          <a:solidFill>
                            <a:schemeClr val="tx1"/>
                          </a:solidFill>
                          <a:effectLst/>
                        </a:rPr>
                        <a:t>True-up </a:t>
                      </a:r>
                      <a:endParaRPr lang="en-US" sz="1200" b="1" u="none" kern="1200" dirty="0">
                        <a:solidFill>
                          <a:schemeClr val="tx1"/>
                        </a:solidFill>
                        <a:effectLst/>
                        <a:latin typeface="+mn-lt"/>
                        <a:ea typeface="+mn-ea"/>
                        <a:cs typeface="+mn-cs"/>
                      </a:endParaRPr>
                    </a:p>
                  </a:txBody>
                  <a:tcPr marL="79538" marR="79538" marT="79538" marB="39769">
                    <a:solidFill>
                      <a:schemeClr val="bg1"/>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 </a:t>
                      </a:r>
                    </a:p>
                  </a:txBody>
                  <a:tcPr marL="79538" marR="79538" marT="79538" marB="39769">
                    <a:solidFill>
                      <a:srgbClr val="E7E9EE"/>
                    </a:solidFill>
                  </a:tcPr>
                </a:tc>
                <a:tc>
                  <a:txBody>
                    <a:bodyPr/>
                    <a:lstStyle/>
                    <a:p>
                      <a:pPr marL="0" marR="0" algn="l" defTabSz="914400" rtl="0" eaLnBrk="1" fontAlgn="base" latinLnBrk="0" hangingPunct="1">
                        <a:lnSpc>
                          <a:spcPct val="107000"/>
                        </a:lnSpc>
                        <a:spcAft>
                          <a:spcPts val="800"/>
                        </a:spcAft>
                        <a:buNone/>
                      </a:pPr>
                      <a:r>
                        <a:rPr lang="en-US" sz="1200" u="none" kern="1200" dirty="0">
                          <a:solidFill>
                            <a:schemeClr val="dk1"/>
                          </a:solidFill>
                          <a:effectLst/>
                          <a:latin typeface="+mn-lt"/>
                          <a:ea typeface="+mn-ea"/>
                          <a:cs typeface="+mn-cs"/>
                        </a:rPr>
                        <a:t>$10,770 </a:t>
                      </a:r>
                    </a:p>
                  </a:txBody>
                  <a:tcPr marL="79538" marR="79538" marT="79538" marB="39769">
                    <a:solidFill>
                      <a:srgbClr val="E7E9EE"/>
                    </a:solidFill>
                  </a:tcPr>
                </a:tc>
                <a:extLst>
                  <a:ext uri="{0D108BD9-81ED-4DB2-BD59-A6C34878D82A}">
                    <a16:rowId xmlns:a16="http://schemas.microsoft.com/office/drawing/2014/main" val="4198327738"/>
                  </a:ext>
                </a:extLst>
              </a:tr>
            </a:tbl>
          </a:graphicData>
        </a:graphic>
      </p:graphicFrame>
      <p:sp>
        <p:nvSpPr>
          <p:cNvPr id="5" name="TextBox 4">
            <a:extLst>
              <a:ext uri="{FF2B5EF4-FFF2-40B4-BE49-F238E27FC236}">
                <a16:creationId xmlns:a16="http://schemas.microsoft.com/office/drawing/2014/main" id="{7722D68E-1696-A25F-ED1D-7036048B7D69}"/>
              </a:ext>
            </a:extLst>
          </p:cNvPr>
          <p:cNvSpPr txBox="1"/>
          <p:nvPr/>
        </p:nvSpPr>
        <p:spPr>
          <a:xfrm>
            <a:off x="6641560" y="3736733"/>
            <a:ext cx="5027200" cy="1890736"/>
          </a:xfrm>
          <a:prstGeom prst="roundRect">
            <a:avLst>
              <a:gd name="adj" fmla="val 5318"/>
            </a:avLst>
          </a:prstGeom>
          <a:noFill/>
          <a:ln w="9525">
            <a:solidFill>
              <a:schemeClr val="bg1">
                <a:lumMod val="75000"/>
              </a:schemeClr>
            </a:solidFill>
          </a:ln>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202020"/>
                </a:solidFill>
                <a:effectLst/>
                <a:uLnTx/>
                <a:uFillTx/>
                <a:latin typeface="Arial" panose="020B0604020202020204"/>
                <a:ea typeface="+mn-ea"/>
                <a:cs typeface="+mn-cs"/>
              </a:rPr>
              <a:t>Scenario B</a:t>
            </a: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 if </a:t>
            </a:r>
            <a:r>
              <a:rPr lang="en-CA" sz="1400" dirty="0"/>
              <a:t>the CT142 true-ups </a:t>
            </a: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recorded in </a:t>
            </a:r>
            <a:r>
              <a:rPr kumimoji="0" lang="en-CA" sz="1400" b="1" i="0" u="sng" strike="noStrike" kern="1200" cap="none" spc="0" normalizeH="0" baseline="0" noProof="0" dirty="0">
                <a:ln>
                  <a:noFill/>
                </a:ln>
                <a:solidFill>
                  <a:srgbClr val="202020"/>
                </a:solidFill>
                <a:effectLst/>
                <a:uLnTx/>
                <a:uFillTx/>
                <a:latin typeface="Arial" panose="020B0604020202020204"/>
                <a:ea typeface="+mn-ea"/>
                <a:cs typeface="+mn-cs"/>
              </a:rPr>
              <a:t>2025</a:t>
            </a: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 GL, then: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Reconciling item/ principal adjustment:</a:t>
            </a:r>
          </a:p>
          <a:p>
            <a:pPr marL="401638" marR="0" lvl="1" indent="-228600" fontAlgn="auto">
              <a:lnSpc>
                <a:spcPct val="90000"/>
              </a:lnSpc>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a:t>
            </a:r>
            <a:r>
              <a:rPr lang="en-CA" sz="1400" dirty="0"/>
              <a:t>10,770 in the 2024 Workform and the 2024 DVA Continuity Schedule</a:t>
            </a:r>
          </a:p>
          <a:p>
            <a:pPr marL="401638" marR="0" lvl="1" indent="-228600" fontAlgn="auto">
              <a:lnSpc>
                <a:spcPct val="90000"/>
              </a:lnSpc>
              <a:buClrTx/>
              <a:buSzTx/>
              <a:buFont typeface="Arial" panose="020B0604020202020204" pitchFamily="34" charset="0"/>
              <a:buChar char="•"/>
              <a:tabLst/>
              <a:defRPr/>
            </a:pPr>
            <a:r>
              <a:rPr lang="en-CA" sz="1400" dirty="0"/>
              <a:t>Reversal in the 2025 Workform and the 2025 DVA Continuity Schedule</a:t>
            </a:r>
          </a:p>
          <a:p>
            <a:pPr marL="457200" marR="0" lvl="1" indent="0" algn="l" defTabSz="914400" rtl="0" eaLnBrk="1" fontAlgn="auto" latinLnBrk="0" hangingPunct="1">
              <a:lnSpc>
                <a:spcPct val="9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554D48C-0CCB-0F7E-3347-AFBE12CECCE4}"/>
              </a:ext>
            </a:extLst>
          </p:cNvPr>
          <p:cNvSpPr txBox="1"/>
          <p:nvPr/>
        </p:nvSpPr>
        <p:spPr>
          <a:xfrm>
            <a:off x="952498" y="1249746"/>
            <a:ext cx="10363202" cy="646331"/>
          </a:xfrm>
          <a:prstGeom prst="rect">
            <a:avLst/>
          </a:prstGeom>
          <a:noFill/>
        </p:spPr>
        <p:txBody>
          <a:bodyPr wrap="square">
            <a:spAutoFit/>
          </a:bodyPr>
          <a:lstStyle/>
          <a:p>
            <a:pPr lvl="0">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In January 2025, the distributor submitted an RPP consumption </a:t>
            </a:r>
            <a:r>
              <a:rPr lang="en-US" dirty="0">
                <a:solidFill>
                  <a:srgbClr val="000000"/>
                </a:solidFill>
              </a:rPr>
              <a:t>adjustment</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in December 2024. This adjustment (CT142) was reflected in the IESO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February 2025 </a:t>
            </a:r>
            <a:r>
              <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rPr>
              <a:t>invoice (current year).</a:t>
            </a:r>
          </a:p>
        </p:txBody>
      </p:sp>
    </p:spTree>
    <p:extLst>
      <p:ext uri="{BB962C8B-B14F-4D97-AF65-F5344CB8AC3E}">
        <p14:creationId xmlns:p14="http://schemas.microsoft.com/office/powerpoint/2010/main" val="1289082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EC6E5-499D-7308-2441-76585D495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8FF3B-E6B9-F706-311F-0E778985C45E}"/>
              </a:ext>
            </a:extLst>
          </p:cNvPr>
          <p:cNvSpPr>
            <a:spLocks noGrp="1"/>
          </p:cNvSpPr>
          <p:nvPr>
            <p:ph type="title"/>
          </p:nvPr>
        </p:nvSpPr>
        <p:spPr/>
        <p:txBody>
          <a:bodyPr/>
          <a:lstStyle/>
          <a:p>
            <a:r>
              <a:rPr lang="en-CA" sz="2800" dirty="0"/>
              <a:t>IESO Settlement Adjustments – Decision Tree</a:t>
            </a:r>
            <a:endParaRPr lang="en-US" sz="2800" dirty="0"/>
          </a:p>
        </p:txBody>
      </p:sp>
      <p:sp>
        <p:nvSpPr>
          <p:cNvPr id="3" name="Date Placeholder 2">
            <a:extLst>
              <a:ext uri="{FF2B5EF4-FFF2-40B4-BE49-F238E27FC236}">
                <a16:creationId xmlns:a16="http://schemas.microsoft.com/office/drawing/2014/main" id="{5EBAF047-FCD8-B9F3-90D5-926CE984A2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0795BEB-F855-A70F-9F02-484AC18A9E2D}"/>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227D2776-3D29-CF85-64C1-0B9EE85FE030}"/>
              </a:ext>
            </a:extLst>
          </p:cNvPr>
          <p:cNvSpPr/>
          <p:nvPr/>
        </p:nvSpPr>
        <p:spPr>
          <a:xfrm>
            <a:off x="509235" y="2742966"/>
            <a:ext cx="2108429" cy="1770991"/>
          </a:xfrm>
          <a:prstGeom prst="roundRect">
            <a:avLst>
              <a:gd name="adj" fmla="val 926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CA" sz="1600" b="0" i="0" u="none" kern="1200" cap="none" spc="0" normalizeH="0" baseline="0" noProof="0" dirty="0">
                <a:ln>
                  <a:noFill/>
                </a:ln>
                <a:solidFill>
                  <a:srgbClr val="202020"/>
                </a:solidFill>
                <a:effectLst/>
                <a:uLnTx/>
                <a:uFillTx/>
                <a:latin typeface="Arial" panose="020B0604020202020204"/>
                <a:ea typeface="+mn-ea"/>
                <a:cs typeface="+mn-cs"/>
              </a:rPr>
              <a:t>Settlement adjustment </a:t>
            </a:r>
            <a:r>
              <a:rPr kumimoji="0" lang="en-CA" sz="1600" b="0" i="0" u="sng" kern="1200" cap="none" spc="0" normalizeH="0" baseline="0" noProof="0" dirty="0">
                <a:ln>
                  <a:noFill/>
                </a:ln>
                <a:solidFill>
                  <a:srgbClr val="202020"/>
                </a:solidFill>
                <a:effectLst/>
                <a:uLnTx/>
                <a:uFillTx/>
                <a:latin typeface="Arial" panose="020B0604020202020204"/>
                <a:ea typeface="+mn-ea"/>
                <a:cs typeface="+mn-cs"/>
              </a:rPr>
              <a:t>within</a:t>
            </a:r>
            <a:r>
              <a:rPr kumimoji="0" lang="en-CA" sz="1600" b="0" i="0" u="none" kern="1200" cap="none" spc="0" normalizeH="0" baseline="0" noProof="0" dirty="0">
                <a:ln>
                  <a:noFill/>
                </a:ln>
                <a:solidFill>
                  <a:srgbClr val="202020"/>
                </a:solidFill>
                <a:effectLst/>
                <a:uLnTx/>
                <a:uFillTx/>
                <a:latin typeface="Arial" panose="020B0604020202020204"/>
                <a:ea typeface="+mn-ea"/>
                <a:cs typeface="+mn-cs"/>
              </a:rPr>
              <a:t> two-year period? </a:t>
            </a:r>
            <a:endParaRPr kumimoji="0" lang="en-US" sz="1600" b="0" i="0" u="none" kern="1200" cap="none" spc="0" normalizeH="0" baseline="0" noProof="0" dirty="0">
              <a:ln>
                <a:noFill/>
              </a:ln>
              <a:solidFill>
                <a:srgbClr val="202020"/>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A4F5AAF5-F51A-0389-0C89-BFB1C75AA062}"/>
              </a:ext>
            </a:extLst>
          </p:cNvPr>
          <p:cNvCxnSpPr>
            <a:cxnSpLocks/>
            <a:stCxn id="7" idx="3"/>
            <a:endCxn id="14" idx="1"/>
          </p:cNvCxnSpPr>
          <p:nvPr/>
        </p:nvCxnSpPr>
        <p:spPr>
          <a:xfrm flipV="1">
            <a:off x="2617664" y="2459539"/>
            <a:ext cx="736343" cy="1168923"/>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E346E3-5BD1-3C21-6F27-0D6EE55642C3}"/>
              </a:ext>
            </a:extLst>
          </p:cNvPr>
          <p:cNvCxnSpPr>
            <a:cxnSpLocks/>
            <a:stCxn id="7" idx="3"/>
            <a:endCxn id="24" idx="1"/>
          </p:cNvCxnSpPr>
          <p:nvPr/>
        </p:nvCxnSpPr>
        <p:spPr>
          <a:xfrm>
            <a:off x="2617664" y="3628462"/>
            <a:ext cx="736343" cy="770082"/>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31A45A-7856-0C1D-A826-DE55AE9112BB}"/>
              </a:ext>
            </a:extLst>
          </p:cNvPr>
          <p:cNvSpPr txBox="1"/>
          <p:nvPr/>
        </p:nvSpPr>
        <p:spPr>
          <a:xfrm>
            <a:off x="2722552" y="2441662"/>
            <a:ext cx="47756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Arial" panose="020B0604020202020204"/>
                <a:ea typeface="+mn-ea"/>
                <a:cs typeface="+mn-cs"/>
              </a:rPr>
              <a:t>Yes</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F366936-E5C9-7D6F-DA46-DAC478D96C5D}"/>
              </a:ext>
            </a:extLst>
          </p:cNvPr>
          <p:cNvSpPr txBox="1"/>
          <p:nvPr/>
        </p:nvSpPr>
        <p:spPr>
          <a:xfrm>
            <a:off x="2754387" y="4244368"/>
            <a:ext cx="41389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Arial" panose="020B0604020202020204"/>
                <a:ea typeface="+mn-ea"/>
                <a:cs typeface="+mn-cs"/>
              </a:rPr>
              <a:t>No</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8729D1DE-588C-1AB9-B53C-92EDE8F25C4D}"/>
              </a:ext>
            </a:extLst>
          </p:cNvPr>
          <p:cNvSpPr/>
          <p:nvPr/>
        </p:nvSpPr>
        <p:spPr>
          <a:xfrm>
            <a:off x="3354007" y="1574043"/>
            <a:ext cx="2103120" cy="1770992"/>
          </a:xfrm>
          <a:prstGeom prst="roundRect">
            <a:avLst>
              <a:gd name="adj" fmla="val 764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rPr>
              <a:t>Commodity Accounts Disposed on a Final Basis?</a:t>
            </a:r>
            <a:endPar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cxnSp>
        <p:nvCxnSpPr>
          <p:cNvPr id="15" name="Straight Arrow Connector 14">
            <a:extLst>
              <a:ext uri="{FF2B5EF4-FFF2-40B4-BE49-F238E27FC236}">
                <a16:creationId xmlns:a16="http://schemas.microsoft.com/office/drawing/2014/main" id="{7E7F65BB-48C5-829C-38A3-BF0D1DE50096}"/>
              </a:ext>
            </a:extLst>
          </p:cNvPr>
          <p:cNvCxnSpPr>
            <a:cxnSpLocks/>
            <a:stCxn id="24" idx="3"/>
            <a:endCxn id="20" idx="1"/>
          </p:cNvCxnSpPr>
          <p:nvPr/>
        </p:nvCxnSpPr>
        <p:spPr>
          <a:xfrm>
            <a:off x="5457127" y="4398544"/>
            <a:ext cx="850787" cy="690333"/>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40E9C1-86E3-B132-C4FD-79057B713181}"/>
              </a:ext>
            </a:extLst>
          </p:cNvPr>
          <p:cNvCxnSpPr>
            <a:cxnSpLocks/>
            <a:stCxn id="24" idx="3"/>
            <a:endCxn id="21" idx="1"/>
          </p:cNvCxnSpPr>
          <p:nvPr/>
        </p:nvCxnSpPr>
        <p:spPr>
          <a:xfrm flipV="1">
            <a:off x="5457127" y="4084965"/>
            <a:ext cx="850787" cy="313579"/>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7D696E1-95E3-8422-0F1A-E511DCB58A49}"/>
              </a:ext>
            </a:extLst>
          </p:cNvPr>
          <p:cNvSpPr txBox="1"/>
          <p:nvPr/>
        </p:nvSpPr>
        <p:spPr>
          <a:xfrm>
            <a:off x="5536470" y="3874394"/>
            <a:ext cx="4796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2"/>
                </a:solidFill>
                <a:latin typeface="Arial" panose="020B0604020202020204"/>
              </a:rPr>
              <a:t>Yes</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BF853C56-4DA6-EDDA-AF3F-DC6CFC2A2088}"/>
              </a:ext>
            </a:extLst>
          </p:cNvPr>
          <p:cNvSpPr txBox="1"/>
          <p:nvPr/>
        </p:nvSpPr>
        <p:spPr>
          <a:xfrm>
            <a:off x="5558122" y="4658799"/>
            <a:ext cx="41389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2"/>
                </a:solidFill>
                <a:latin typeface="Arial" panose="020B0604020202020204"/>
              </a:rPr>
              <a:t>No</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20" name="Rectangle: Rounded Corners 19">
            <a:extLst>
              <a:ext uri="{FF2B5EF4-FFF2-40B4-BE49-F238E27FC236}">
                <a16:creationId xmlns:a16="http://schemas.microsoft.com/office/drawing/2014/main" id="{6AE911F2-BD2B-4D43-255A-50D8180FEBF1}"/>
              </a:ext>
            </a:extLst>
          </p:cNvPr>
          <p:cNvSpPr/>
          <p:nvPr/>
        </p:nvSpPr>
        <p:spPr>
          <a:xfrm>
            <a:off x="6307914" y="4636124"/>
            <a:ext cx="4937760" cy="905506"/>
          </a:xfrm>
          <a:prstGeom prst="roundRect">
            <a:avLst>
              <a:gd name="adj" fmla="val 624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400050" marR="0" lvl="0" indent="-400050" defTabSz="914400" rtl="0" eaLnBrk="1" fontAlgn="auto" latinLnBrk="0" hangingPunct="1">
              <a:lnSpc>
                <a:spcPct val="100000"/>
              </a:lnSpc>
              <a:spcBef>
                <a:spcPts val="0"/>
              </a:spcBef>
              <a:spcAft>
                <a:spcPts val="0"/>
              </a:spcAft>
              <a:buClrTx/>
              <a:buSzTx/>
              <a:buFont typeface="+mj-lt"/>
              <a:buAutoNum type="romanLcPeriod"/>
              <a:tabLst/>
              <a:defRPr/>
            </a:pPr>
            <a:r>
              <a:rPr lang="en-US" sz="1200" dirty="0">
                <a:solidFill>
                  <a:srgbClr val="000000"/>
                </a:solidFill>
                <a:latin typeface="Arial" panose="020B0604020202020204"/>
              </a:rPr>
              <a:t>May</a:t>
            </a:r>
            <a:r>
              <a:rPr kumimoji="0" lang="en-US" sz="1200" b="0" i="0" u="none" kern="1200" cap="none" spc="0" normalizeH="0" baseline="0" noProof="0" dirty="0">
                <a:ln>
                  <a:noFill/>
                </a:ln>
                <a:solidFill>
                  <a:srgbClr val="FFFFFF"/>
                </a:solidFill>
                <a:effectLst/>
                <a:uLnTx/>
                <a:uFillTx/>
                <a:latin typeface="Arial" panose="020B0604020202020204"/>
                <a:ea typeface="+mn-ea"/>
                <a:cs typeface="+mn-cs"/>
              </a:rPr>
              <a:t> </a:t>
            </a:r>
            <a:r>
              <a:rPr lang="en-US" sz="1200" dirty="0">
                <a:solidFill>
                  <a:schemeClr val="tx1"/>
                </a:solidFill>
                <a:latin typeface="Arial" panose="020B0604020202020204"/>
              </a:rPr>
              <a:t>seek OEB order to grant exception, if applicable.</a:t>
            </a:r>
            <a:endParaRPr kumimoji="0" lang="en-US" sz="1200" b="0" i="0" u="none" kern="1200" cap="none" spc="0" normalizeH="0" baseline="0" noProof="0" dirty="0">
              <a:ln>
                <a:noFill/>
              </a:ln>
              <a:solidFill>
                <a:srgbClr val="FFFFFF"/>
              </a:solidFill>
              <a:effectLst/>
              <a:uLnTx/>
              <a:uFillTx/>
              <a:latin typeface="Arial" panose="020B0604020202020204"/>
              <a:ea typeface="+mn-ea"/>
              <a:cs typeface="+mn-cs"/>
            </a:endParaRPr>
          </a:p>
          <a:p>
            <a:pPr marL="400050" marR="0" lvl="0" indent="-400050" defTabSz="914400" rtl="0" eaLnBrk="1" fontAlgn="auto" latinLnBrk="0" hangingPunct="1">
              <a:lnSpc>
                <a:spcPct val="100000"/>
              </a:lnSpc>
              <a:spcBef>
                <a:spcPts val="0"/>
              </a:spcBef>
              <a:spcAft>
                <a:spcPts val="0"/>
              </a:spcAft>
              <a:buClrTx/>
              <a:buSzTx/>
              <a:buFont typeface="+mj-lt"/>
              <a:buAutoNum type="romanLcPeriod"/>
              <a:tabLst/>
              <a:defRPr/>
            </a:pP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Add principal adjustment(s) to DVA Continuity Schedule</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400050" marR="0" lvl="0" indent="-400050" defTabSz="914400" rtl="0" eaLnBrk="1" fontAlgn="auto" latinLnBrk="0" hangingPunct="1">
              <a:lnSpc>
                <a:spcPct val="100000"/>
              </a:lnSpc>
              <a:spcBef>
                <a:spcPts val="0"/>
              </a:spcBef>
              <a:spcAft>
                <a:spcPts val="0"/>
              </a:spcAft>
              <a:buClrTx/>
              <a:buSzTx/>
              <a:buFont typeface="+mj-lt"/>
              <a:buAutoNum type="romanLcPeriod"/>
              <a:tabLst/>
              <a:defRPr/>
            </a:pP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Add reconciling item(s) to </a:t>
            </a:r>
            <a:r>
              <a:rPr lang="en-US" sz="1200" u="sng" dirty="0">
                <a:solidFill>
                  <a:srgbClr val="000000"/>
                </a:solidFill>
                <a:latin typeface="Arial" panose="020B0604020202020204"/>
              </a:rPr>
              <a:t>Commodity Accounts</a:t>
            </a: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 Workform,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i.e. eliminate impact from reasonability test</a:t>
            </a:r>
            <a:endParaRPr kumimoji="0" lang="en-US" sz="9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848393FC-9FA2-6470-4CEC-EEA839BF1299}"/>
              </a:ext>
            </a:extLst>
          </p:cNvPr>
          <p:cNvSpPr/>
          <p:nvPr/>
        </p:nvSpPr>
        <p:spPr>
          <a:xfrm>
            <a:off x="6307914" y="3641992"/>
            <a:ext cx="4937760" cy="885945"/>
          </a:xfrm>
          <a:prstGeom prst="roundRect">
            <a:avLst>
              <a:gd name="adj" fmla="val 1031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400050" marR="0" lvl="0" indent="-400050" defTabSz="914400" rtl="0" eaLnBrk="1" fontAlgn="base" latinLnBrk="0" hangingPunct="1">
              <a:lnSpc>
                <a:spcPts val="135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Same steps as </a:t>
            </a:r>
            <a:r>
              <a:rPr lang="en-US" sz="1200" dirty="0">
                <a:solidFill>
                  <a:srgbClr val="000000"/>
                </a:solidFill>
                <a:latin typeface="Arial" panose="020B0604020202020204"/>
              </a:rPr>
              <a:t>below</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AND</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00050" marR="0" lvl="0" indent="-400050" defTabSz="914400" rtl="0" eaLnBrk="1" fontAlgn="base" latinLnBrk="0" hangingPunct="1">
              <a:lnSpc>
                <a:spcPts val="135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Potential Rate Retroactivity Issue: </a:t>
            </a: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the distributor should disclose the adjustments and address the potential rate retroactivity issue</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2DA1519E-67A1-9175-6181-F01C3DA108AF}"/>
              </a:ext>
            </a:extLst>
          </p:cNvPr>
          <p:cNvSpPr/>
          <p:nvPr/>
        </p:nvSpPr>
        <p:spPr>
          <a:xfrm>
            <a:off x="6307914" y="2656733"/>
            <a:ext cx="4937760" cy="53094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400050" marR="0" lvl="0" indent="-400050" defTabSz="914400" rtl="0" eaLnBrk="1" fontAlgn="auto" latinLnBrk="0" hangingPunct="1">
              <a:lnSpc>
                <a:spcPct val="100000"/>
              </a:lnSpc>
              <a:spcBef>
                <a:spcPts val="0"/>
              </a:spcBef>
              <a:spcAft>
                <a:spcPts val="0"/>
              </a:spcAft>
              <a:buClrTx/>
              <a:buSzTx/>
              <a:buFont typeface="+mj-lt"/>
              <a:buAutoNum type="romanLcPeriod"/>
              <a:tabLst/>
              <a:defRPr/>
            </a:pP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Submit</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the settlement adjustment to the IESO.</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t>
            </a:r>
            <a:endParaRPr lang="en-US" sz="1200" dirty="0">
              <a:solidFill>
                <a:srgbClr val="FFFFFF"/>
              </a:solidFill>
              <a:latin typeface="Arial" panose="020B0604020202020204"/>
            </a:endParaRPr>
          </a:p>
          <a:p>
            <a:pPr marL="400050" marR="0" lvl="0" indent="-400050" defTabSz="914400" rtl="0" eaLnBrk="1" fontAlgn="auto" latinLnBrk="0" hangingPunct="1">
              <a:lnSpc>
                <a:spcPct val="10000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Record the adjustments </a:t>
            </a: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per OEB Accounting Guidance</a:t>
            </a: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4" name="Rectangle: Rounded Corners 23">
            <a:extLst>
              <a:ext uri="{FF2B5EF4-FFF2-40B4-BE49-F238E27FC236}">
                <a16:creationId xmlns:a16="http://schemas.microsoft.com/office/drawing/2014/main" id="{5376A844-B030-5FC3-95E3-35838A4FB9A9}"/>
              </a:ext>
            </a:extLst>
          </p:cNvPr>
          <p:cNvSpPr/>
          <p:nvPr/>
        </p:nvSpPr>
        <p:spPr>
          <a:xfrm>
            <a:off x="3354007" y="3513048"/>
            <a:ext cx="2103120" cy="1770992"/>
          </a:xfrm>
          <a:prstGeom prst="roundRect">
            <a:avLst>
              <a:gd name="adj" fmla="val 83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CA" sz="1400" dirty="0">
                <a:solidFill>
                  <a:srgbClr val="202020"/>
                </a:solidFill>
              </a:rPr>
              <a:t>Commodity Accounts Disposed on a Final Basis?</a:t>
            </a:r>
            <a:endParaRPr lang="en-US" sz="1400" dirty="0">
              <a:solidFill>
                <a:srgbClr val="202020"/>
              </a:solidFill>
            </a:endParaRPr>
          </a:p>
        </p:txBody>
      </p:sp>
      <p:cxnSp>
        <p:nvCxnSpPr>
          <p:cNvPr id="25" name="Straight Arrow Connector 24">
            <a:extLst>
              <a:ext uri="{FF2B5EF4-FFF2-40B4-BE49-F238E27FC236}">
                <a16:creationId xmlns:a16="http://schemas.microsoft.com/office/drawing/2014/main" id="{33C1060E-74AF-4546-19B7-A6E202C0C9C0}"/>
              </a:ext>
            </a:extLst>
          </p:cNvPr>
          <p:cNvCxnSpPr>
            <a:cxnSpLocks/>
            <a:stCxn id="14" idx="3"/>
            <a:endCxn id="23" idx="1"/>
          </p:cNvCxnSpPr>
          <p:nvPr/>
        </p:nvCxnSpPr>
        <p:spPr>
          <a:xfrm>
            <a:off x="5457127" y="2459539"/>
            <a:ext cx="850787" cy="462666"/>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11FFF4-7171-CB04-F0E7-4C14FE75B26E}"/>
              </a:ext>
            </a:extLst>
          </p:cNvPr>
          <p:cNvCxnSpPr>
            <a:cxnSpLocks/>
            <a:stCxn id="14" idx="3"/>
            <a:endCxn id="30" idx="1"/>
          </p:cNvCxnSpPr>
          <p:nvPr/>
        </p:nvCxnSpPr>
        <p:spPr>
          <a:xfrm flipV="1">
            <a:off x="5457127" y="2077471"/>
            <a:ext cx="850787" cy="382068"/>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E2CF0B7-62FC-E2DA-C477-6C13D105E40A}"/>
              </a:ext>
            </a:extLst>
          </p:cNvPr>
          <p:cNvSpPr txBox="1"/>
          <p:nvPr/>
        </p:nvSpPr>
        <p:spPr>
          <a:xfrm>
            <a:off x="5526286" y="1922178"/>
            <a:ext cx="47756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2"/>
                </a:solidFill>
                <a:latin typeface="Arial" panose="020B0604020202020204"/>
              </a:rPr>
              <a:t>Yes</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68A7766A-00FD-13C1-52F7-6E496F45F7F3}"/>
              </a:ext>
            </a:extLst>
          </p:cNvPr>
          <p:cNvSpPr txBox="1"/>
          <p:nvPr/>
        </p:nvSpPr>
        <p:spPr>
          <a:xfrm>
            <a:off x="5558122" y="2776200"/>
            <a:ext cx="41389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2"/>
                </a:solidFill>
                <a:latin typeface="Arial" panose="020B0604020202020204"/>
              </a:rPr>
              <a:t>No</a:t>
            </a: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30" name="Rectangle: Rounded Corners 29">
            <a:extLst>
              <a:ext uri="{FF2B5EF4-FFF2-40B4-BE49-F238E27FC236}">
                <a16:creationId xmlns:a16="http://schemas.microsoft.com/office/drawing/2014/main" id="{647AF200-41C3-3A7A-D2E3-0122ACBF624B}"/>
              </a:ext>
            </a:extLst>
          </p:cNvPr>
          <p:cNvSpPr/>
          <p:nvPr/>
        </p:nvSpPr>
        <p:spPr>
          <a:xfrm>
            <a:off x="6307914" y="1627183"/>
            <a:ext cx="4937760" cy="90057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400050" marR="0" lvl="0" indent="-400050" defTabSz="914400" rtl="0" eaLnBrk="1" fontAlgn="auto" latinLnBrk="0" hangingPunct="1">
              <a:lnSpc>
                <a:spcPct val="100000"/>
              </a:lnSpc>
              <a:spcBef>
                <a:spcPts val="0"/>
              </a:spcBef>
              <a:spcAft>
                <a:spcPts val="0"/>
              </a:spcAft>
              <a:buClrTx/>
              <a:buSzTx/>
              <a:buFont typeface="+mj-lt"/>
              <a:buAutoNum type="romanLcPeriod"/>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Same steps as </a:t>
            </a:r>
            <a:r>
              <a:rPr lang="en-US" sz="1200" dirty="0">
                <a:solidFill>
                  <a:srgbClr val="000000"/>
                </a:solidFill>
                <a:latin typeface="Arial" panose="020B0604020202020204"/>
              </a:rPr>
              <a:t>below</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sng" strike="noStrike" kern="1200" cap="none" spc="0" normalizeH="0" baseline="0" noProof="0" dirty="0">
                <a:ln>
                  <a:noFill/>
                </a:ln>
                <a:solidFill>
                  <a:srgbClr val="000000"/>
                </a:solidFill>
                <a:effectLst/>
                <a:uLnTx/>
                <a:uFillTx/>
                <a:latin typeface="Arial" panose="020B0604020202020204"/>
                <a:ea typeface="+mn-ea"/>
                <a:cs typeface="+mn-cs"/>
              </a:rPr>
              <a:t>AND</a:t>
            </a:r>
          </a:p>
          <a:p>
            <a:pPr marL="400050" indent="-400050">
              <a:buFont typeface="+mj-lt"/>
              <a:buAutoNum type="romanLcPeriod"/>
              <a:defRPr/>
            </a:pPr>
            <a:r>
              <a:rPr kumimoji="0" lang="en-US" sz="1200" b="0" i="0" u="none" kern="1200" cap="none" spc="0" normalizeH="0" baseline="0" noProof="0" dirty="0">
                <a:ln>
                  <a:noFill/>
                </a:ln>
                <a:solidFill>
                  <a:srgbClr val="000000"/>
                </a:solidFill>
                <a:effectLst/>
                <a:uLnTx/>
                <a:uFillTx/>
                <a:latin typeface="Arial" panose="020B0604020202020204"/>
                <a:ea typeface="+mn-ea"/>
                <a:cs typeface="+mn-cs"/>
              </a:rPr>
              <a:t>Potential Rate Retroactivity Issue: </a:t>
            </a:r>
            <a:r>
              <a:rPr kumimoji="0" lang="en-US" sz="1200" b="0" i="0" u="sng" kern="1200" cap="none" spc="0" normalizeH="0" baseline="0" noProof="0" dirty="0">
                <a:ln>
                  <a:noFill/>
                </a:ln>
                <a:solidFill>
                  <a:srgbClr val="000000"/>
                </a:solidFill>
                <a:effectLst/>
                <a:uLnTx/>
                <a:uFillTx/>
                <a:latin typeface="Arial" panose="020B0604020202020204"/>
                <a:ea typeface="+mn-ea"/>
                <a:cs typeface="+mn-cs"/>
              </a:rPr>
              <a:t>the distributor should disclose the adjustments and address the potential rate retroactivity issue</a:t>
            </a:r>
            <a:r>
              <a:rPr kumimoji="0" lang="en-US" sz="1200" b="0" i="0" u="none" kern="1200" cap="none" spc="0" normalizeH="0" baseline="0" noProof="0" dirty="0">
                <a:ln>
                  <a:noFill/>
                </a:ln>
                <a:solidFill>
                  <a:srgbClr val="000000"/>
                </a:solidFill>
                <a:effectLst/>
                <a:uLnTx/>
                <a:uFillTx/>
                <a:latin typeface="Arial" panose="020B0604020202020204"/>
                <a:ea typeface="+mn-ea"/>
                <a:cs typeface="+mn-cs"/>
              </a:rPr>
              <a:t>.  </a:t>
            </a:r>
            <a:endParaRPr kumimoji="0" lang="en-US" sz="1200" b="0" i="0" u="none" kern="1200" cap="none" spc="0" normalizeH="0" baseline="0" noProof="0" dirty="0">
              <a:ln>
                <a:noFill/>
              </a:ln>
              <a:solidFill>
                <a:srgbClr val="FFFFFF"/>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cxnSp>
        <p:nvCxnSpPr>
          <p:cNvPr id="44" name="Straight Connector 43">
            <a:extLst>
              <a:ext uri="{FF2B5EF4-FFF2-40B4-BE49-F238E27FC236}">
                <a16:creationId xmlns:a16="http://schemas.microsoft.com/office/drawing/2014/main" id="{B73F7379-8359-4997-30FC-60EDAD585D5C}"/>
              </a:ext>
            </a:extLst>
          </p:cNvPr>
          <p:cNvCxnSpPr>
            <a:cxnSpLocks/>
          </p:cNvCxnSpPr>
          <p:nvPr/>
        </p:nvCxnSpPr>
        <p:spPr>
          <a:xfrm>
            <a:off x="940663" y="1110090"/>
            <a:ext cx="1015086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434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2C39B-7444-739B-2D2A-0A975C1EBDF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6120829-4942-DC5F-B035-3195392CB9A0}"/>
              </a:ext>
            </a:extLst>
          </p:cNvPr>
          <p:cNvSpPr/>
          <p:nvPr/>
        </p:nvSpPr>
        <p:spPr>
          <a:xfrm>
            <a:off x="923246" y="4505960"/>
            <a:ext cx="10430554" cy="1178560"/>
          </a:xfrm>
          <a:prstGeom prst="rect">
            <a:avLst/>
          </a:prstGeom>
          <a:solidFill>
            <a:schemeClr val="tx2">
              <a:lumMod val="20000"/>
              <a:lumOff val="80000"/>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Title 18">
            <a:extLst>
              <a:ext uri="{FF2B5EF4-FFF2-40B4-BE49-F238E27FC236}">
                <a16:creationId xmlns:a16="http://schemas.microsoft.com/office/drawing/2014/main" id="{825A377B-A1A6-E12E-4A10-499239AD8C8C}"/>
              </a:ext>
            </a:extLst>
          </p:cNvPr>
          <p:cNvSpPr>
            <a:spLocks noGrp="1"/>
          </p:cNvSpPr>
          <p:nvPr>
            <p:ph type="title"/>
          </p:nvPr>
        </p:nvSpPr>
        <p:spPr>
          <a:xfrm>
            <a:off x="838200" y="365125"/>
            <a:ext cx="10515600" cy="726955"/>
          </a:xfrm>
        </p:spPr>
        <p:txBody>
          <a:bodyPr vert="horz" lIns="91440" tIns="45720" rIns="91440" bIns="45720" rtlCol="0" anchor="ctr">
            <a:normAutofit/>
          </a:bodyPr>
          <a:lstStyle/>
          <a:p>
            <a:r>
              <a:rPr lang="en-CA" sz="2800" dirty="0"/>
              <a:t>Illustrative Example - IESO Settlement Adjustments  </a:t>
            </a:r>
          </a:p>
        </p:txBody>
      </p:sp>
      <p:sp>
        <p:nvSpPr>
          <p:cNvPr id="3" name="Date Placeholder 2">
            <a:extLst>
              <a:ext uri="{FF2B5EF4-FFF2-40B4-BE49-F238E27FC236}">
                <a16:creationId xmlns:a16="http://schemas.microsoft.com/office/drawing/2014/main" id="{99C97DD6-02DE-1648-7346-F385AA53620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C7FEABE1-9EDB-F453-BD01-DB2A85A3CAE1}"/>
              </a:ext>
            </a:extLst>
          </p:cNvPr>
          <p:cNvSpPr>
            <a:spLocks noGrp="1"/>
          </p:cNvSpPr>
          <p:nvPr>
            <p:ph type="sldNum" sz="quarter" idx="12"/>
          </p:nvPr>
        </p:nvSpPr>
        <p:spPr>
          <a:xfrm>
            <a:off x="4724400" y="6356350"/>
            <a:ext cx="27432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24</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5DCF6F2A-4408-820B-B348-C5D2C72E03E7}"/>
              </a:ext>
            </a:extLst>
          </p:cNvPr>
          <p:cNvSpPr txBox="1"/>
          <p:nvPr/>
        </p:nvSpPr>
        <p:spPr>
          <a:xfrm>
            <a:off x="923246" y="1289686"/>
            <a:ext cx="10515599"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January 2025, Utility ABC identified a submission error for May 2021, where Class A consumption was understated in the IESO submission. As a result, the Class B GA charge (CT 148) on May 2021 IESO invoice was overstated, since GA costs were incorrectly allocated to Utility ABC. </a:t>
            </a:r>
            <a:endPar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47A28A0-80D0-03C3-3070-8DB62442C5CB}"/>
              </a:ext>
            </a:extLst>
          </p:cNvPr>
          <p:cNvGraphicFramePr>
            <a:graphicFrameLocks noGrp="1"/>
          </p:cNvGraphicFramePr>
          <p:nvPr/>
        </p:nvGraphicFramePr>
        <p:xfrm>
          <a:off x="2621280" y="2452933"/>
          <a:ext cx="7381240" cy="1381197"/>
        </p:xfrm>
        <a:graphic>
          <a:graphicData uri="http://schemas.openxmlformats.org/drawingml/2006/table">
            <a:tbl>
              <a:tblPr/>
              <a:tblGrid>
                <a:gridCol w="4927600">
                  <a:extLst>
                    <a:ext uri="{9D8B030D-6E8A-4147-A177-3AD203B41FA5}">
                      <a16:colId xmlns:a16="http://schemas.microsoft.com/office/drawing/2014/main" val="3468853419"/>
                    </a:ext>
                  </a:extLst>
                </a:gridCol>
                <a:gridCol w="2453640">
                  <a:extLst>
                    <a:ext uri="{9D8B030D-6E8A-4147-A177-3AD203B41FA5}">
                      <a16:colId xmlns:a16="http://schemas.microsoft.com/office/drawing/2014/main" val="2907334980"/>
                    </a:ext>
                  </a:extLst>
                </a:gridCol>
              </a:tblGrid>
              <a:tr h="283917">
                <a:tc>
                  <a:txBody>
                    <a:bodyPr/>
                    <a:lstStyle/>
                    <a:p>
                      <a:pPr marL="0" algn="l" defTabSz="914400" rtl="0" eaLnBrk="1" fontAlgn="base" latinLnBrk="0" hangingPunct="1">
                        <a:lnSpc>
                          <a:spcPts val="1200"/>
                        </a:lnSpc>
                        <a:buNone/>
                      </a:pPr>
                      <a:r>
                        <a:rPr lang="en-US" sz="1200" b="1" u="none" kern="1200" dirty="0">
                          <a:solidFill>
                            <a:schemeClr val="lt1"/>
                          </a:solidFill>
                          <a:effectLst/>
                          <a:latin typeface="+mn-lt"/>
                          <a:ea typeface="+mn-ea"/>
                          <a:cs typeface="+mn-cs"/>
                        </a:rPr>
                        <a:t>Description </a:t>
                      </a:r>
                    </a:p>
                  </a:txBody>
                  <a:tcP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rgbClr val="0070C0"/>
                    </a:solidFill>
                  </a:tcPr>
                </a:tc>
                <a:tc>
                  <a:txBody>
                    <a:bodyPr/>
                    <a:lstStyle/>
                    <a:p>
                      <a:pPr marL="0" algn="l" defTabSz="914400" rtl="0" eaLnBrk="1" fontAlgn="base" latinLnBrk="0" hangingPunct="1">
                        <a:lnSpc>
                          <a:spcPts val="1200"/>
                        </a:lnSpc>
                        <a:buNone/>
                      </a:pPr>
                      <a:r>
                        <a:rPr lang="en-US" sz="1200" b="1" u="none" kern="1200" dirty="0">
                          <a:solidFill>
                            <a:schemeClr val="lt1"/>
                          </a:solidFill>
                          <a:effectLst/>
                          <a:latin typeface="+mn-lt"/>
                          <a:ea typeface="+mn-ea"/>
                          <a:cs typeface="+mn-cs"/>
                        </a:rPr>
                        <a:t>Value </a:t>
                      </a:r>
                    </a:p>
                  </a:txBody>
                  <a:tcP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rgbClr val="0070C0"/>
                    </a:solidFill>
                  </a:tcPr>
                </a:tc>
                <a:extLst>
                  <a:ext uri="{0D108BD9-81ED-4DB2-BD59-A6C34878D82A}">
                    <a16:rowId xmlns:a16="http://schemas.microsoft.com/office/drawing/2014/main" val="38898868"/>
                  </a:ext>
                </a:extLst>
              </a:tr>
              <a:tr h="365760">
                <a:tc>
                  <a:txBody>
                    <a:bodyPr/>
                    <a:lstStyle/>
                    <a:p>
                      <a:pPr marL="0" algn="l" defTabSz="914400" rtl="0" eaLnBrk="1" fontAlgn="base" latinLnBrk="0" hangingPunct="1">
                        <a:lnSpc>
                          <a:spcPts val="1200"/>
                        </a:lnSpc>
                        <a:buNone/>
                      </a:pPr>
                      <a:r>
                        <a:rPr lang="en-US" sz="1200" b="0" u="none" kern="1200" dirty="0">
                          <a:solidFill>
                            <a:schemeClr val="tx1"/>
                          </a:solidFill>
                          <a:effectLst/>
                          <a:latin typeface="+mn-lt"/>
                          <a:ea typeface="+mn-ea"/>
                          <a:cs typeface="+mn-cs"/>
                        </a:rPr>
                        <a:t>Overstated Class B GA (CT 148) (shown on May 2021 IESO Invoice) </a:t>
                      </a:r>
                    </a:p>
                  </a:txBody>
                  <a:tcPr anchor="ct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200"/>
                        </a:lnSpc>
                        <a:buNone/>
                      </a:pPr>
                      <a:r>
                        <a:rPr lang="en-US" sz="1200" b="0" u="none" kern="1200" dirty="0">
                          <a:solidFill>
                            <a:schemeClr val="tx1"/>
                          </a:solidFill>
                          <a:effectLst/>
                          <a:latin typeface="+mn-lt"/>
                          <a:ea typeface="+mn-ea"/>
                          <a:cs typeface="+mn-cs"/>
                        </a:rPr>
                        <a:t>$346,261 </a:t>
                      </a:r>
                    </a:p>
                  </a:txBody>
                  <a:tcPr anchor="ct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2814393606"/>
                  </a:ext>
                </a:extLst>
              </a:tr>
              <a:tr h="365760">
                <a:tc>
                  <a:txBody>
                    <a:bodyPr/>
                    <a:lstStyle/>
                    <a:p>
                      <a:pPr marL="0" algn="l" defTabSz="914400" rtl="0" eaLnBrk="1" fontAlgn="base" latinLnBrk="0" hangingPunct="1">
                        <a:lnSpc>
                          <a:spcPts val="1200"/>
                        </a:lnSpc>
                        <a:buNone/>
                      </a:pPr>
                      <a:r>
                        <a:rPr lang="en-US" sz="1200" b="0" u="none" kern="1200" dirty="0">
                          <a:solidFill>
                            <a:schemeClr val="tx1"/>
                          </a:solidFill>
                          <a:effectLst/>
                          <a:latin typeface="+mn-lt"/>
                          <a:ea typeface="+mn-ea"/>
                          <a:cs typeface="+mn-cs"/>
                        </a:rPr>
                        <a:t>RPP share – 60%  </a:t>
                      </a:r>
                    </a:p>
                  </a:txBody>
                  <a:tcPr anchor="ct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200"/>
                        </a:lnSpc>
                        <a:buNone/>
                      </a:pPr>
                      <a:r>
                        <a:rPr lang="en-US" sz="1200" b="0" u="none" kern="1200" dirty="0">
                          <a:solidFill>
                            <a:schemeClr val="tx1"/>
                          </a:solidFill>
                          <a:effectLst/>
                          <a:latin typeface="+mn-lt"/>
                          <a:ea typeface="+mn-ea"/>
                          <a:cs typeface="+mn-cs"/>
                        </a:rPr>
                        <a:t>$207,757 </a:t>
                      </a:r>
                    </a:p>
                  </a:txBody>
                  <a:tcPr anchor="ct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2082753282"/>
                  </a:ext>
                </a:extLst>
              </a:tr>
              <a:tr h="365760">
                <a:tc>
                  <a:txBody>
                    <a:bodyPr/>
                    <a:lstStyle/>
                    <a:p>
                      <a:pPr marL="0" algn="l" defTabSz="914400" rtl="0" eaLnBrk="1" fontAlgn="base" latinLnBrk="0" hangingPunct="1">
                        <a:lnSpc>
                          <a:spcPts val="1200"/>
                        </a:lnSpc>
                        <a:buNone/>
                      </a:pPr>
                      <a:r>
                        <a:rPr lang="en-US" sz="1200" b="0" u="none" kern="1200" dirty="0">
                          <a:solidFill>
                            <a:schemeClr val="tx1"/>
                          </a:solidFill>
                          <a:effectLst/>
                          <a:latin typeface="+mn-lt"/>
                          <a:ea typeface="+mn-ea"/>
                          <a:cs typeface="+mn-cs"/>
                        </a:rPr>
                        <a:t>Non-RPP Class B share – 40% </a:t>
                      </a:r>
                    </a:p>
                  </a:txBody>
                  <a:tcPr anchor="ct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200"/>
                        </a:lnSpc>
                        <a:buNone/>
                      </a:pPr>
                      <a:r>
                        <a:rPr lang="en-US" sz="1200" b="0" u="none" kern="1200" dirty="0">
                          <a:solidFill>
                            <a:schemeClr val="tx1"/>
                          </a:solidFill>
                          <a:effectLst/>
                          <a:latin typeface="+mn-lt"/>
                          <a:ea typeface="+mn-ea"/>
                          <a:cs typeface="+mn-cs"/>
                        </a:rPr>
                        <a:t>$138,505 </a:t>
                      </a:r>
                    </a:p>
                  </a:txBody>
                  <a:tcPr anchor="ctr">
                    <a:lnL w="9525" cap="flat" cmpd="sng" algn="ctr">
                      <a:solidFill>
                        <a:srgbClr val="B4C6E7"/>
                      </a:solidFill>
                      <a:prstDash val="solid"/>
                      <a:round/>
                      <a:headEnd type="none" w="med" len="med"/>
                      <a:tailEnd type="none" w="med" len="med"/>
                    </a:lnL>
                    <a:lnR w="9525" cap="flat" cmpd="sng" algn="ctr">
                      <a:solidFill>
                        <a:srgbClr val="B4C6E7"/>
                      </a:solidFill>
                      <a:prstDash val="solid"/>
                      <a:round/>
                      <a:headEnd type="none" w="med" len="med"/>
                      <a:tailEnd type="none" w="med" len="med"/>
                    </a:lnR>
                    <a:lnT w="9525" cap="flat" cmpd="sng" algn="ctr">
                      <a:solidFill>
                        <a:srgbClr val="B4C6E7"/>
                      </a:solidFill>
                      <a:prstDash val="solid"/>
                      <a:round/>
                      <a:headEnd type="none" w="med" len="med"/>
                      <a:tailEnd type="none" w="med" len="med"/>
                    </a:lnT>
                    <a:lnB w="9525"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661157296"/>
                  </a:ext>
                </a:extLst>
              </a:tr>
            </a:tbl>
          </a:graphicData>
        </a:graphic>
      </p:graphicFrame>
      <p:sp>
        <p:nvSpPr>
          <p:cNvPr id="9" name="TextBox 8">
            <a:extLst>
              <a:ext uri="{FF2B5EF4-FFF2-40B4-BE49-F238E27FC236}">
                <a16:creationId xmlns:a16="http://schemas.microsoft.com/office/drawing/2014/main" id="{A5AFA3A2-F30D-BC81-F12E-81E10B8036A4}"/>
              </a:ext>
            </a:extLst>
          </p:cNvPr>
          <p:cNvSpPr txBox="1"/>
          <p:nvPr/>
        </p:nvSpPr>
        <p:spPr>
          <a:xfrm>
            <a:off x="4327188" y="4108877"/>
            <a:ext cx="3537625" cy="289182"/>
          </a:xfrm>
          <a:prstGeom prst="rect">
            <a:avLst/>
          </a:prstGeom>
          <a:noFill/>
        </p:spPr>
        <p:txBody>
          <a:bodyPr wrap="square">
            <a:spAutoFit/>
          </a:bodyPr>
          <a:lstStyle/>
          <a:p>
            <a:pPr marL="0" marR="0" lvl="0" indent="0" algn="ctr" defTabSz="914400" rtl="0" eaLnBrk="1" fontAlgn="base" latinLnBrk="0" hangingPunct="1">
              <a:lnSpc>
                <a:spcPts val="1457"/>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adjustments required are:  </a:t>
            </a:r>
          </a:p>
        </p:txBody>
      </p:sp>
      <p:sp>
        <p:nvSpPr>
          <p:cNvPr id="6" name="TextBox 5">
            <a:extLst>
              <a:ext uri="{FF2B5EF4-FFF2-40B4-BE49-F238E27FC236}">
                <a16:creationId xmlns:a16="http://schemas.microsoft.com/office/drawing/2014/main" id="{60CBC25E-BD6A-D1E0-AFF2-3EF44891867F}"/>
              </a:ext>
            </a:extLst>
          </p:cNvPr>
          <p:cNvSpPr txBox="1"/>
          <p:nvPr/>
        </p:nvSpPr>
        <p:spPr>
          <a:xfrm>
            <a:off x="5671820" y="4642419"/>
            <a:ext cx="5402580" cy="874598"/>
          </a:xfrm>
          <a:prstGeom prst="rect">
            <a:avLst/>
          </a:prstGeom>
          <a:noFill/>
        </p:spPr>
        <p:txBody>
          <a:bodyPr wrap="square">
            <a:spAutoFit/>
          </a:bodyPr>
          <a:lstStyle/>
          <a:p>
            <a:pPr algn="l" rtl="0" fontAlgn="base">
              <a:lnSpc>
                <a:spcPts val="1457"/>
              </a:lnSpc>
              <a:spcAft>
                <a:spcPts val="800"/>
              </a:spcAft>
              <a:buNone/>
            </a:pPr>
            <a:r>
              <a:rPr lang="en-US" sz="1400" b="1" i="0" dirty="0">
                <a:solidFill>
                  <a:srgbClr val="000000"/>
                </a:solidFill>
                <a:effectLst/>
                <a:latin typeface="Arial" panose="020B0604020202020204" pitchFamily="34" charset="0"/>
              </a:rPr>
              <a:t>Principal Adjustment:</a:t>
            </a:r>
            <a:r>
              <a:rPr lang="en-US" sz="1400" b="0" i="0" dirty="0">
                <a:solidFill>
                  <a:srgbClr val="000000"/>
                </a:solidFill>
                <a:effectLst/>
                <a:latin typeface="Arial" panose="020B0604020202020204" pitchFamily="34" charset="0"/>
              </a:rPr>
              <a:t> </a:t>
            </a:r>
            <a:endParaRPr lang="en-US" sz="1400" b="0" i="0" dirty="0">
              <a:solidFill>
                <a:srgbClr val="000000"/>
              </a:solidFill>
              <a:effectLst/>
              <a:latin typeface="Segoe UI" panose="020B0502040204020203" pitchFamily="34" charset="0"/>
            </a:endParaRPr>
          </a:p>
          <a:p>
            <a:pPr marL="0" indent="0" algn="l" rtl="0" fontAlgn="base">
              <a:lnSpc>
                <a:spcPts val="1457"/>
              </a:lnSpc>
              <a:spcAft>
                <a:spcPts val="800"/>
              </a:spcAft>
              <a:buNone/>
            </a:pPr>
            <a:r>
              <a:rPr lang="en-US" sz="1400" dirty="0">
                <a:solidFill>
                  <a:srgbClr val="000000"/>
                </a:solidFill>
                <a:latin typeface="Arial" panose="020B0604020202020204" pitchFamily="34" charset="0"/>
              </a:rPr>
              <a:t>Account 1588 - </a:t>
            </a:r>
            <a:r>
              <a:rPr lang="en-US" sz="1400" b="0" i="0" dirty="0">
                <a:solidFill>
                  <a:srgbClr val="000000"/>
                </a:solidFill>
                <a:effectLst/>
                <a:latin typeface="Arial" panose="020B0604020202020204" pitchFamily="34" charset="0"/>
              </a:rPr>
              <a:t>($207,757) in the 2021 DVA Continuity Schedule </a:t>
            </a:r>
          </a:p>
          <a:p>
            <a:pPr marL="0" indent="0" algn="l" rtl="0" fontAlgn="base">
              <a:lnSpc>
                <a:spcPts val="1457"/>
              </a:lnSpc>
              <a:spcAft>
                <a:spcPts val="800"/>
              </a:spcAft>
              <a:buNone/>
            </a:pPr>
            <a:r>
              <a:rPr lang="en-US" sz="1400" dirty="0">
                <a:solidFill>
                  <a:srgbClr val="000000"/>
                </a:solidFill>
                <a:latin typeface="Arial" panose="020B0604020202020204" pitchFamily="34" charset="0"/>
              </a:rPr>
              <a:t>Account 1589 - </a:t>
            </a:r>
            <a:r>
              <a:rPr lang="en-US" sz="1400" b="0" i="0" dirty="0">
                <a:solidFill>
                  <a:srgbClr val="000000"/>
                </a:solidFill>
                <a:effectLst/>
                <a:latin typeface="Arial" panose="020B0604020202020204" pitchFamily="34" charset="0"/>
              </a:rPr>
              <a:t>($138,505) in the 2021 DVA Continuity Schedule </a:t>
            </a:r>
            <a:endParaRPr lang="en-US" sz="1400" b="0" i="0" dirty="0">
              <a:solidFill>
                <a:srgbClr val="000000"/>
              </a:solidFill>
              <a:effectLst/>
              <a:latin typeface="Segoe UI" panose="020B0502040204020203" pitchFamily="34" charset="0"/>
            </a:endParaRPr>
          </a:p>
        </p:txBody>
      </p:sp>
      <p:sp>
        <p:nvSpPr>
          <p:cNvPr id="10" name="TextBox 9">
            <a:extLst>
              <a:ext uri="{FF2B5EF4-FFF2-40B4-BE49-F238E27FC236}">
                <a16:creationId xmlns:a16="http://schemas.microsoft.com/office/drawing/2014/main" id="{700C3250-D2EF-439E-2764-DDF99AB8EAF1}"/>
              </a:ext>
            </a:extLst>
          </p:cNvPr>
          <p:cNvSpPr txBox="1"/>
          <p:nvPr/>
        </p:nvSpPr>
        <p:spPr>
          <a:xfrm>
            <a:off x="1234440" y="4642419"/>
            <a:ext cx="4282440" cy="879087"/>
          </a:xfrm>
          <a:prstGeom prst="rect">
            <a:avLst/>
          </a:prstGeom>
          <a:noFill/>
        </p:spPr>
        <p:txBody>
          <a:bodyPr wrap="square">
            <a:spAutoFit/>
          </a:bodyPr>
          <a:lstStyle/>
          <a:p>
            <a:pPr algn="l" rtl="0" fontAlgn="base">
              <a:lnSpc>
                <a:spcPts val="1457"/>
              </a:lnSpc>
              <a:spcAft>
                <a:spcPts val="800"/>
              </a:spcAft>
              <a:buNone/>
            </a:pPr>
            <a:r>
              <a:rPr lang="en-US" sz="1400" b="1" i="0" dirty="0">
                <a:solidFill>
                  <a:srgbClr val="000000"/>
                </a:solidFill>
                <a:effectLst/>
                <a:latin typeface="Arial" panose="020B0604020202020204" pitchFamily="34" charset="0"/>
              </a:rPr>
              <a:t>Reconciling Item:</a:t>
            </a:r>
            <a:r>
              <a:rPr lang="en-US" sz="1400" b="0" i="0" dirty="0">
                <a:solidFill>
                  <a:srgbClr val="000000"/>
                </a:solidFill>
                <a:effectLst/>
                <a:latin typeface="Arial" panose="020B0604020202020204" pitchFamily="34" charset="0"/>
              </a:rPr>
              <a:t> </a:t>
            </a:r>
            <a:endParaRPr lang="en-US" sz="1400" b="0" i="0" dirty="0">
              <a:solidFill>
                <a:srgbClr val="000000"/>
              </a:solidFill>
              <a:effectLst/>
              <a:latin typeface="Segoe UI" panose="020B0502040204020203" pitchFamily="34" charset="0"/>
            </a:endParaRPr>
          </a:p>
          <a:p>
            <a:pPr marL="0" indent="0" algn="l" rtl="0" fontAlgn="base">
              <a:lnSpc>
                <a:spcPts val="1457"/>
              </a:lnSpc>
              <a:spcAft>
                <a:spcPts val="800"/>
              </a:spcAft>
              <a:buNone/>
            </a:pPr>
            <a:r>
              <a:rPr lang="en-US" sz="1400" b="0" i="0" dirty="0">
                <a:solidFill>
                  <a:srgbClr val="000000"/>
                </a:solidFill>
                <a:effectLst/>
                <a:latin typeface="Arial" panose="020B0604020202020204" pitchFamily="34" charset="0"/>
              </a:rPr>
              <a:t>Account 1588 - ($207,757) in the 2021 Workform</a:t>
            </a:r>
          </a:p>
          <a:p>
            <a:pPr algn="l" rtl="0" fontAlgn="base">
              <a:lnSpc>
                <a:spcPts val="1457"/>
              </a:lnSpc>
              <a:spcAft>
                <a:spcPts val="800"/>
              </a:spcAft>
              <a:buNone/>
            </a:pPr>
            <a:r>
              <a:rPr lang="en-US" sz="1400" b="0" i="0" dirty="0">
                <a:solidFill>
                  <a:srgbClr val="000000"/>
                </a:solidFill>
                <a:effectLst/>
                <a:latin typeface="Arial" panose="020B0604020202020204" pitchFamily="34" charset="0"/>
              </a:rPr>
              <a:t>Account 1589 - ($138,505) in the 2021 Workform</a:t>
            </a:r>
          </a:p>
        </p:txBody>
      </p:sp>
    </p:spTree>
    <p:extLst>
      <p:ext uri="{BB962C8B-B14F-4D97-AF65-F5344CB8AC3E}">
        <p14:creationId xmlns:p14="http://schemas.microsoft.com/office/powerpoint/2010/main" val="1545495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68940-58F5-DBD5-3387-07B11912CD9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DBD84D6-67C7-4C1F-1C9C-305BE2C74C16}"/>
              </a:ext>
            </a:extLst>
          </p:cNvPr>
          <p:cNvSpPr/>
          <p:nvPr/>
        </p:nvSpPr>
        <p:spPr>
          <a:xfrm>
            <a:off x="0" y="0"/>
            <a:ext cx="12192000" cy="6858000"/>
          </a:xfrm>
          <a:prstGeom prst="rect">
            <a:avLst/>
          </a:prstGeom>
          <a:solidFill>
            <a:srgbClr val="018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EDB9D060-D322-5C82-725D-72230828B901}"/>
              </a:ext>
            </a:extLst>
          </p:cNvPr>
          <p:cNvSpPr/>
          <p:nvPr/>
        </p:nvSpPr>
        <p:spPr>
          <a:xfrm>
            <a:off x="6558455" y="0"/>
            <a:ext cx="5648841" cy="6880860"/>
          </a:xfrm>
          <a:custGeom>
            <a:avLst/>
            <a:gdLst>
              <a:gd name="connsiteX0" fmla="*/ 2404093 w 7590046"/>
              <a:gd name="connsiteY0" fmla="*/ 0 h 6858000"/>
              <a:gd name="connsiteX1" fmla="*/ 7590046 w 7590046"/>
              <a:gd name="connsiteY1" fmla="*/ 0 h 6858000"/>
              <a:gd name="connsiteX2" fmla="*/ 7590046 w 7590046"/>
              <a:gd name="connsiteY2" fmla="*/ 685800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0" fmla="*/ 2404093 w 7590046"/>
              <a:gd name="connsiteY0" fmla="*/ 0 h 6858000"/>
              <a:gd name="connsiteX1" fmla="*/ 7590046 w 7590046"/>
              <a:gd name="connsiteY1" fmla="*/ 0 h 6858000"/>
              <a:gd name="connsiteX2" fmla="*/ 3519799 w 7590046"/>
              <a:gd name="connsiteY2" fmla="*/ 670941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7" fmla="*/ 2404093 w 7590046"/>
              <a:gd name="connsiteY7" fmla="*/ 0 h 6858000"/>
              <a:gd name="connsiteX0" fmla="*/ 2404093 w 7590046"/>
              <a:gd name="connsiteY0" fmla="*/ 0 h 6880860"/>
              <a:gd name="connsiteX1" fmla="*/ 7590046 w 7590046"/>
              <a:gd name="connsiteY1" fmla="*/ 0 h 6880860"/>
              <a:gd name="connsiteX2" fmla="*/ 6496743 w 7590046"/>
              <a:gd name="connsiteY2" fmla="*/ 6880860 h 6880860"/>
              <a:gd name="connsiteX3" fmla="*/ 338057 w 7590046"/>
              <a:gd name="connsiteY3" fmla="*/ 6858000 h 6880860"/>
              <a:gd name="connsiteX4" fmla="*/ 274493 w 7590046"/>
              <a:gd name="connsiteY4" fmla="*/ 6670144 h 6880860"/>
              <a:gd name="connsiteX5" fmla="*/ 0 w 7590046"/>
              <a:gd name="connsiteY5" fmla="*/ 4854544 h 6880860"/>
              <a:gd name="connsiteX6" fmla="*/ 2221848 w 7590046"/>
              <a:gd name="connsiteY6" fmla="*/ 143217 h 6880860"/>
              <a:gd name="connsiteX7" fmla="*/ 2404093 w 7590046"/>
              <a:gd name="connsiteY7" fmla="*/ 0 h 6880860"/>
              <a:gd name="connsiteX0" fmla="*/ 2404093 w 6509916"/>
              <a:gd name="connsiteY0" fmla="*/ 0 h 6880860"/>
              <a:gd name="connsiteX1" fmla="*/ 6509916 w 6509916"/>
              <a:gd name="connsiteY1" fmla="*/ 0 h 6880860"/>
              <a:gd name="connsiteX2" fmla="*/ 6496743 w 6509916"/>
              <a:gd name="connsiteY2" fmla="*/ 6880860 h 6880860"/>
              <a:gd name="connsiteX3" fmla="*/ 338057 w 6509916"/>
              <a:gd name="connsiteY3" fmla="*/ 6858000 h 6880860"/>
              <a:gd name="connsiteX4" fmla="*/ 274493 w 6509916"/>
              <a:gd name="connsiteY4" fmla="*/ 6670144 h 6880860"/>
              <a:gd name="connsiteX5" fmla="*/ 0 w 6509916"/>
              <a:gd name="connsiteY5" fmla="*/ 4854544 h 6880860"/>
              <a:gd name="connsiteX6" fmla="*/ 2221848 w 6509916"/>
              <a:gd name="connsiteY6" fmla="*/ 143217 h 6880860"/>
              <a:gd name="connsiteX7" fmla="*/ 2404093 w 6509916"/>
              <a:gd name="connsiteY7"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16" h="6880860">
                <a:moveTo>
                  <a:pt x="2404093" y="0"/>
                </a:moveTo>
                <a:lnTo>
                  <a:pt x="6509916" y="0"/>
                </a:lnTo>
                <a:lnTo>
                  <a:pt x="6496743" y="688086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4" name="TextBox 13">
            <a:extLst>
              <a:ext uri="{FF2B5EF4-FFF2-40B4-BE49-F238E27FC236}">
                <a16:creationId xmlns:a16="http://schemas.microsoft.com/office/drawing/2014/main" id="{5623BBB4-E083-6071-7087-F205AF3152CD}"/>
              </a:ext>
            </a:extLst>
          </p:cNvPr>
          <p:cNvSpPr txBox="1"/>
          <p:nvPr/>
        </p:nvSpPr>
        <p:spPr>
          <a:xfrm>
            <a:off x="956455" y="2367171"/>
            <a:ext cx="9821135" cy="707886"/>
          </a:xfrm>
          <a:prstGeom prst="rect">
            <a:avLst/>
          </a:prstGeom>
          <a:noFill/>
        </p:spPr>
        <p:txBody>
          <a:bodyPr wrap="square">
            <a:spAutoFit/>
          </a:bodyPr>
          <a:lstStyle/>
          <a:p>
            <a:pPr marR="0" lvl="0">
              <a:spcBef>
                <a:spcPts val="0"/>
              </a:spcBef>
              <a:spcAft>
                <a:spcPts val="0"/>
              </a:spcAft>
            </a:pPr>
            <a:r>
              <a:rPr lang="en-CA" sz="4000" b="1" dirty="0">
                <a:solidFill>
                  <a:schemeClr val="bg1"/>
                </a:solidFill>
              </a:rPr>
              <a:t>Staff Observation of Common Mistakes</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Date Placeholder 1">
            <a:extLst>
              <a:ext uri="{FF2B5EF4-FFF2-40B4-BE49-F238E27FC236}">
                <a16:creationId xmlns:a16="http://schemas.microsoft.com/office/drawing/2014/main" id="{61600DD9-0713-8144-D313-12C711C9F0DD}"/>
              </a:ext>
            </a:extLst>
          </p:cNvPr>
          <p:cNvSpPr>
            <a:spLocks noGrp="1"/>
          </p:cNvSpPr>
          <p:nvPr>
            <p:ph type="dt" sz="half" idx="10"/>
          </p:nvPr>
        </p:nvSpPr>
        <p:spPr/>
        <p:txBody>
          <a:bodyPr/>
          <a:lstStyle/>
          <a:p>
            <a:r>
              <a:rPr lang="en-CA" dirty="0"/>
              <a:t>May 27, 2025</a:t>
            </a:r>
          </a:p>
        </p:txBody>
      </p:sp>
      <p:sp>
        <p:nvSpPr>
          <p:cNvPr id="3" name="Slide Number Placeholder 2">
            <a:extLst>
              <a:ext uri="{FF2B5EF4-FFF2-40B4-BE49-F238E27FC236}">
                <a16:creationId xmlns:a16="http://schemas.microsoft.com/office/drawing/2014/main" id="{E2DE8527-AF62-EEE2-BEEC-14358A287598}"/>
              </a:ext>
            </a:extLst>
          </p:cNvPr>
          <p:cNvSpPr>
            <a:spLocks noGrp="1"/>
          </p:cNvSpPr>
          <p:nvPr>
            <p:ph type="sldNum" sz="quarter" idx="12"/>
          </p:nvPr>
        </p:nvSpPr>
        <p:spPr/>
        <p:txBody>
          <a:bodyPr/>
          <a:lstStyle/>
          <a:p>
            <a:fld id="{DD94CC85-C21C-4909-ABF8-7FE93C0F9AC1}" type="slidenum">
              <a:rPr lang="en-CA" smtClean="0"/>
              <a:t>25</a:t>
            </a:fld>
            <a:endParaRPr lang="en-CA" dirty="0"/>
          </a:p>
        </p:txBody>
      </p:sp>
    </p:spTree>
    <p:extLst>
      <p:ext uri="{BB962C8B-B14F-4D97-AF65-F5344CB8AC3E}">
        <p14:creationId xmlns:p14="http://schemas.microsoft.com/office/powerpoint/2010/main" val="300083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68D5-E4B7-E61D-EA60-C593F8AE1B3B}"/>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5CDA83D0-6A03-3B6A-6F9D-FEAE88966069}"/>
              </a:ext>
            </a:extLst>
          </p:cNvPr>
          <p:cNvSpPr>
            <a:spLocks noGrp="1"/>
          </p:cNvSpPr>
          <p:nvPr>
            <p:ph type="title"/>
          </p:nvPr>
        </p:nvSpPr>
        <p:spPr/>
        <p:txBody>
          <a:bodyPr/>
          <a:lstStyle/>
          <a:p>
            <a:r>
              <a:rPr lang="en-CA" sz="2800" dirty="0"/>
              <a:t>Summary of Common Mistakes</a:t>
            </a:r>
          </a:p>
        </p:txBody>
      </p:sp>
      <p:sp>
        <p:nvSpPr>
          <p:cNvPr id="3" name="Date Placeholder 2">
            <a:extLst>
              <a:ext uri="{FF2B5EF4-FFF2-40B4-BE49-F238E27FC236}">
                <a16:creationId xmlns:a16="http://schemas.microsoft.com/office/drawing/2014/main" id="{49DF93FA-BDA8-0919-72E5-EF85D2A23B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4" name="Slide Number Placeholder 3">
            <a:extLst>
              <a:ext uri="{FF2B5EF4-FFF2-40B4-BE49-F238E27FC236}">
                <a16:creationId xmlns:a16="http://schemas.microsoft.com/office/drawing/2014/main" id="{EF1F1FC7-0B9D-D1D4-465B-9FFC0F1DFEE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1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CA" sz="11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7B155AF5-24A0-F70D-F116-9A2122B86369}"/>
              </a:ext>
            </a:extLst>
          </p:cNvPr>
          <p:cNvSpPr/>
          <p:nvPr/>
        </p:nvSpPr>
        <p:spPr>
          <a:xfrm>
            <a:off x="882649" y="2794000"/>
            <a:ext cx="3273425"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Line Loss Difference &amp; Impact on Account 1588</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Rate Retroactivity Issue</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Account 1592 Sub-account CCA Changes &amp; Smoothing Mechanism</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Recording Non-utility revenue/expense</a:t>
            </a:r>
          </a:p>
        </p:txBody>
      </p:sp>
      <p:sp>
        <p:nvSpPr>
          <p:cNvPr id="26" name="Rectangle: Rounded Corners 25">
            <a:extLst>
              <a:ext uri="{FF2B5EF4-FFF2-40B4-BE49-F238E27FC236}">
                <a16:creationId xmlns:a16="http://schemas.microsoft.com/office/drawing/2014/main" id="{C11422DA-357A-8DA3-6E8C-8B3B3EF586BE}"/>
              </a:ext>
            </a:extLst>
          </p:cNvPr>
          <p:cNvSpPr/>
          <p:nvPr/>
        </p:nvSpPr>
        <p:spPr>
          <a:xfrm>
            <a:off x="882649" y="1812746"/>
            <a:ext cx="3273425" cy="726955"/>
          </a:xfrm>
          <a:prstGeom prst="roundRect">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Rate Application</a:t>
            </a:r>
          </a:p>
        </p:txBody>
      </p:sp>
      <p:sp>
        <p:nvSpPr>
          <p:cNvPr id="23" name="Rectangle 22">
            <a:extLst>
              <a:ext uri="{FF2B5EF4-FFF2-40B4-BE49-F238E27FC236}">
                <a16:creationId xmlns:a16="http://schemas.microsoft.com/office/drawing/2014/main" id="{13C3088C-E00D-32F7-C454-8594C8DD2B79}"/>
              </a:ext>
            </a:extLst>
          </p:cNvPr>
          <p:cNvSpPr/>
          <p:nvPr/>
        </p:nvSpPr>
        <p:spPr>
          <a:xfrm>
            <a:off x="4459288" y="2794000"/>
            <a:ext cx="3273425"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Mismatching balances</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Issues noted in Account 1595</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endParaRPr kumimoji="0" lang="en-CA" sz="14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8" name="Rectangle: Rounded Corners 27">
            <a:extLst>
              <a:ext uri="{FF2B5EF4-FFF2-40B4-BE49-F238E27FC236}">
                <a16:creationId xmlns:a16="http://schemas.microsoft.com/office/drawing/2014/main" id="{6A82A6AB-A64C-FA0C-6E45-DCD36039BEF3}"/>
              </a:ext>
            </a:extLst>
          </p:cNvPr>
          <p:cNvSpPr/>
          <p:nvPr/>
        </p:nvSpPr>
        <p:spPr>
          <a:xfrm>
            <a:off x="4459287" y="1812746"/>
            <a:ext cx="3273425" cy="726955"/>
          </a:xfrm>
          <a:prstGeom prst="roundRect">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DVA Continuity</a:t>
            </a:r>
          </a:p>
        </p:txBody>
      </p:sp>
      <p:sp>
        <p:nvSpPr>
          <p:cNvPr id="24" name="Rectangle 23">
            <a:extLst>
              <a:ext uri="{FF2B5EF4-FFF2-40B4-BE49-F238E27FC236}">
                <a16:creationId xmlns:a16="http://schemas.microsoft.com/office/drawing/2014/main" id="{F805AF62-16B5-76B9-D895-1CEE54F28510}"/>
              </a:ext>
            </a:extLst>
          </p:cNvPr>
          <p:cNvSpPr/>
          <p:nvPr/>
        </p:nvSpPr>
        <p:spPr>
          <a:xfrm>
            <a:off x="8035927" y="2794000"/>
            <a:ext cx="3273425"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GA Tab</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Account 1588 Reasonability</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en-CA" sz="1600" b="0" i="0" u="none" strike="noStrike" kern="1200" cap="none" spc="0" normalizeH="0" baseline="0" noProof="0" dirty="0">
                <a:ln>
                  <a:noFill/>
                </a:ln>
                <a:solidFill>
                  <a:srgbClr val="202020"/>
                </a:solidFill>
                <a:effectLst/>
                <a:uLnTx/>
                <a:uFillTx/>
                <a:latin typeface="Arial" panose="020B0604020202020204"/>
                <a:ea typeface="+mn-ea"/>
                <a:cs typeface="+mn-cs"/>
              </a:rPr>
              <a:t>Principal Adjustments</a:t>
            </a:r>
          </a:p>
        </p:txBody>
      </p:sp>
      <p:sp>
        <p:nvSpPr>
          <p:cNvPr id="29" name="Rectangle: Rounded Corners 28">
            <a:extLst>
              <a:ext uri="{FF2B5EF4-FFF2-40B4-BE49-F238E27FC236}">
                <a16:creationId xmlns:a16="http://schemas.microsoft.com/office/drawing/2014/main" id="{826C21CF-9528-94D5-46C6-785AA8F7788B}"/>
              </a:ext>
            </a:extLst>
          </p:cNvPr>
          <p:cNvSpPr/>
          <p:nvPr/>
        </p:nvSpPr>
        <p:spPr>
          <a:xfrm>
            <a:off x="8035926" y="1812746"/>
            <a:ext cx="3273425" cy="726955"/>
          </a:xfrm>
          <a:prstGeom prst="roundRect">
            <a:avLst>
              <a:gd name="adj"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a:ea typeface="+mn-ea"/>
                <a:cs typeface="+mn-cs"/>
              </a:rPr>
              <a:t>GA (Commodity Accounts) Analysis Workform</a:t>
            </a:r>
          </a:p>
        </p:txBody>
      </p:sp>
      <p:cxnSp>
        <p:nvCxnSpPr>
          <p:cNvPr id="5" name="Straight Connector 4">
            <a:extLst>
              <a:ext uri="{FF2B5EF4-FFF2-40B4-BE49-F238E27FC236}">
                <a16:creationId xmlns:a16="http://schemas.microsoft.com/office/drawing/2014/main" id="{6065351D-CC0F-38FE-13FF-F3AB5CFF91B9}"/>
              </a:ext>
            </a:extLst>
          </p:cNvPr>
          <p:cNvCxnSpPr>
            <a:cxnSpLocks/>
          </p:cNvCxnSpPr>
          <p:nvPr/>
        </p:nvCxnSpPr>
        <p:spPr>
          <a:xfrm>
            <a:off x="4307681" y="2794000"/>
            <a:ext cx="0" cy="264668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C8E425B-5B9F-F6A5-3642-662F2D961C01}"/>
              </a:ext>
            </a:extLst>
          </p:cNvPr>
          <p:cNvCxnSpPr>
            <a:cxnSpLocks/>
          </p:cNvCxnSpPr>
          <p:nvPr/>
        </p:nvCxnSpPr>
        <p:spPr>
          <a:xfrm>
            <a:off x="7884320" y="2794000"/>
            <a:ext cx="0" cy="264668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1FF7-395A-D549-FF42-99DB22EBAF57}"/>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519B4C81-D41B-DCA5-087B-8FED0A7D8994}"/>
              </a:ext>
            </a:extLst>
          </p:cNvPr>
          <p:cNvSpPr>
            <a:spLocks noGrp="1"/>
          </p:cNvSpPr>
          <p:nvPr>
            <p:ph type="title"/>
          </p:nvPr>
        </p:nvSpPr>
        <p:spPr>
          <a:xfrm>
            <a:off x="838200" y="365125"/>
            <a:ext cx="10850880" cy="726955"/>
          </a:xfrm>
        </p:spPr>
        <p:txBody>
          <a:bodyPr>
            <a:noAutofit/>
          </a:bodyPr>
          <a:lstStyle/>
          <a:p>
            <a:r>
              <a:rPr lang="en-US" sz="2400" dirty="0"/>
              <a:t>Significant Line Loss Difference contributing to Large Balance in Account 1588</a:t>
            </a:r>
            <a:r>
              <a:rPr lang="en-CA" sz="2400" dirty="0"/>
              <a:t> </a:t>
            </a:r>
          </a:p>
        </p:txBody>
      </p:sp>
      <p:sp>
        <p:nvSpPr>
          <p:cNvPr id="4" name="Date Placeholder 3">
            <a:extLst>
              <a:ext uri="{FF2B5EF4-FFF2-40B4-BE49-F238E27FC236}">
                <a16:creationId xmlns:a16="http://schemas.microsoft.com/office/drawing/2014/main" id="{F489E809-3C3F-A598-E4F0-B108DA1117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B1B3C438-D244-0D49-148B-1BDC2FEBDDD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 name="Content Placeholder 6">
            <a:extLst>
              <a:ext uri="{FF2B5EF4-FFF2-40B4-BE49-F238E27FC236}">
                <a16:creationId xmlns:a16="http://schemas.microsoft.com/office/drawing/2014/main" id="{2E6BC045-DACF-957D-3F62-D74A2FB2D90D}"/>
              </a:ext>
            </a:extLst>
          </p:cNvPr>
          <p:cNvSpPr txBox="1">
            <a:spLocks/>
          </p:cNvSpPr>
          <p:nvPr/>
        </p:nvSpPr>
        <p:spPr>
          <a:xfrm>
            <a:off x="1019547" y="2079461"/>
            <a:ext cx="10152905" cy="3432538"/>
          </a:xfrm>
          <a:prstGeom prst="rect">
            <a:avLst/>
          </a:prstGeom>
          <a:noFill/>
          <a:effectLst/>
        </p:spPr>
        <p:txBody>
          <a:bodyPr vert="horz" lIns="91440" tIns="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dirty="0">
                <a:solidFill>
                  <a:srgbClr val="0070C0"/>
                </a:solidFill>
                <a:latin typeface="Arial" panose="020B0604020202020204"/>
              </a:rPr>
              <a:t>OEB Policy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rPr>
              <a:t>The distributors propose the loss factors in their cost-based applications. As per Section 2.8.8 Loss Adjustment Factors of Chapter 2 Filing Requirements, the distributors must document the proposed Supply Facilities Loss Factor, distribution and total loss factors for the test year.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dirty="0">
                <a:solidFill>
                  <a:srgbClr val="0070C0"/>
                </a:solidFill>
                <a:latin typeface="Arial" panose="020B0604020202020204"/>
              </a:rPr>
              <a:t>Requirements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rPr>
              <a:t>The distributor should correctly forecast the reasonable line loss factors in the cost-based applications. If there is a significant difference between the approved and actual line loss factors, the distributor needs to quantify the impact of the difference and include the quantification in the Account 1588 table of the Commodity Variance Account Workform.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rPr>
              <a:t>In several IRM applications, OEB Staff notes that the panels had ordered the distributors with such issue to investigate the reasons behind the significantly higher line losses.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200" b="0" i="0" u="none"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 name="Text Placeholder 36">
            <a:extLst>
              <a:ext uri="{FF2B5EF4-FFF2-40B4-BE49-F238E27FC236}">
                <a16:creationId xmlns:a16="http://schemas.microsoft.com/office/drawing/2014/main" id="{74E90A0F-4CED-184E-A970-6284F87C129C}"/>
              </a:ext>
            </a:extLst>
          </p:cNvPr>
          <p:cNvSpPr txBox="1">
            <a:spLocks/>
          </p:cNvSpPr>
          <p:nvPr/>
        </p:nvSpPr>
        <p:spPr>
          <a:xfrm>
            <a:off x="914400" y="1209477"/>
            <a:ext cx="10477500" cy="726954"/>
          </a:xfrm>
          <a:prstGeom prst="roundRect">
            <a:avLst>
              <a:gd name="adj" fmla="val 50000"/>
            </a:avLst>
          </a:prstGeom>
          <a:solidFill>
            <a:schemeClr val="tx2"/>
          </a:solidFill>
        </p:spPr>
        <p:txBody>
          <a:bodyPr anchor="ctr" anchorCtr="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indent="0">
              <a:spcAft>
                <a:spcPts val="0"/>
              </a:spcAft>
              <a:buNone/>
            </a:pPr>
            <a:r>
              <a:rPr lang="en-CA" sz="1400" b="1" dirty="0">
                <a:solidFill>
                  <a:schemeClr val="bg1"/>
                </a:solidFill>
              </a:rPr>
              <a:t>Observation 1</a:t>
            </a:r>
            <a:r>
              <a:rPr lang="en-CA" sz="1400" dirty="0">
                <a:solidFill>
                  <a:schemeClr val="bg1"/>
                </a:solidFill>
              </a:rPr>
              <a:t>: </a:t>
            </a:r>
            <a:r>
              <a:rPr lang="en-US" sz="1400" b="0" kern="1200" dirty="0">
                <a:solidFill>
                  <a:schemeClr val="bg1"/>
                </a:solidFill>
                <a:effectLst/>
                <a:latin typeface="+mn-lt"/>
                <a:ea typeface="+mn-ea"/>
                <a:cs typeface="+mn-cs"/>
              </a:rPr>
              <a:t>Some distributors explained that a large balance (greater than 1% of Cost of Power reported) in Account 1588 has resulted from significant differences between its approved and actual line loss factors. </a:t>
            </a:r>
            <a:endParaRPr lang="en-CA" sz="1400" b="0" dirty="0">
              <a:solidFill>
                <a:schemeClr val="bg1"/>
              </a:solidFill>
            </a:endParaRPr>
          </a:p>
        </p:txBody>
      </p:sp>
      <p:pic>
        <p:nvPicPr>
          <p:cNvPr id="10" name="Graphic 9" descr="Flag with solid fill">
            <a:extLst>
              <a:ext uri="{FF2B5EF4-FFF2-40B4-BE49-F238E27FC236}">
                <a16:creationId xmlns:a16="http://schemas.microsoft.com/office/drawing/2014/main" id="{C5216212-3C4C-E538-0BC0-0B39E647C7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538" y="2079461"/>
            <a:ext cx="301009" cy="301009"/>
          </a:xfrm>
          <a:prstGeom prst="rect">
            <a:avLst/>
          </a:prstGeom>
        </p:spPr>
      </p:pic>
    </p:spTree>
    <p:extLst>
      <p:ext uri="{BB962C8B-B14F-4D97-AF65-F5344CB8AC3E}">
        <p14:creationId xmlns:p14="http://schemas.microsoft.com/office/powerpoint/2010/main" val="385009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B773C-BEF2-741A-9CF1-744A483144B1}"/>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D0F8EDA2-848A-9FAE-BAA7-011A610D8A1D}"/>
              </a:ext>
            </a:extLst>
          </p:cNvPr>
          <p:cNvSpPr>
            <a:spLocks noGrp="1"/>
          </p:cNvSpPr>
          <p:nvPr>
            <p:ph type="title"/>
          </p:nvPr>
        </p:nvSpPr>
        <p:spPr/>
        <p:txBody>
          <a:bodyPr>
            <a:normAutofit fontScale="90000"/>
          </a:bodyPr>
          <a:lstStyle/>
          <a:p>
            <a:br>
              <a:rPr lang="en-CA" dirty="0"/>
            </a:br>
            <a:r>
              <a:rPr lang="en-US" sz="2700" kern="100" dirty="0">
                <a:effectLst/>
                <a:ea typeface="Aptos" panose="020B0004020202020204" pitchFamily="34" charset="0"/>
                <a:cs typeface="Times New Roman" panose="02020603050405020304" pitchFamily="18" charset="0"/>
              </a:rPr>
              <a:t>Rate Retroactivity Issue Identified from the Rate Application Process</a:t>
            </a:r>
            <a:br>
              <a:rPr lang="en-US" sz="3200" b="0" i="0" kern="1200" dirty="0">
                <a:solidFill>
                  <a:schemeClr val="dk1"/>
                </a:solidFill>
                <a:effectLst/>
                <a:latin typeface="+mn-lt"/>
                <a:ea typeface="+mn-ea"/>
                <a:cs typeface="+mn-cs"/>
              </a:rPr>
            </a:br>
            <a:r>
              <a:rPr lang="en-CA" dirty="0"/>
              <a:t> </a:t>
            </a:r>
          </a:p>
        </p:txBody>
      </p:sp>
      <p:sp>
        <p:nvSpPr>
          <p:cNvPr id="4" name="Date Placeholder 3">
            <a:extLst>
              <a:ext uri="{FF2B5EF4-FFF2-40B4-BE49-F238E27FC236}">
                <a16:creationId xmlns:a16="http://schemas.microsoft.com/office/drawing/2014/main" id="{B5AB8C04-3AC6-9608-B9BE-F4ADDBA9E0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1FC14F45-B724-A013-4B3B-71F19E59858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 name="Content Placeholder 6">
            <a:extLst>
              <a:ext uri="{FF2B5EF4-FFF2-40B4-BE49-F238E27FC236}">
                <a16:creationId xmlns:a16="http://schemas.microsoft.com/office/drawing/2014/main" id="{1E74BF3F-85A4-7E4F-6AB5-40F839B5537A}"/>
              </a:ext>
            </a:extLst>
          </p:cNvPr>
          <p:cNvSpPr txBox="1">
            <a:spLocks/>
          </p:cNvSpPr>
          <p:nvPr/>
        </p:nvSpPr>
        <p:spPr>
          <a:xfrm>
            <a:off x="914400" y="2058167"/>
            <a:ext cx="6083099" cy="3831270"/>
          </a:xfrm>
          <a:prstGeom prst="rect">
            <a:avLst/>
          </a:prstGeom>
          <a:noFill/>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1" strike="noStrike" kern="1200" cap="none" spc="0" normalizeH="0" baseline="0" noProof="0" dirty="0">
                <a:ln>
                  <a:noFill/>
                </a:ln>
                <a:solidFill>
                  <a:srgbClr val="0070C0"/>
                </a:solidFill>
                <a:effectLst/>
                <a:uLnTx/>
                <a:uFillTx/>
                <a:latin typeface="Arial" panose="020B0604020202020204"/>
                <a:ea typeface="+mn-ea"/>
                <a:cs typeface="+mn-cs"/>
              </a:rPr>
              <a:t>OEB Policy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On October 31, 2019, the OEB issued a letter providing an approach to address accounting or other errors regarding the retroactive adjustments in pass-through DVAs. The letter states that “the OEB expects electricity distributors to disclose errors that have been discovered in their accounting records and to record </a:t>
            </a:r>
            <a:r>
              <a:rPr kumimoji="0" lang="en-US" sz="1400" b="1" i="0"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correcting adjustments to the affected accounts in the year in which the error is discovered</a:t>
            </a:r>
            <a:r>
              <a:rPr kumimoji="0" lang="en-US" sz="1400" b="0" i="0"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  </a:t>
            </a: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The distributors are also expected to disclose such adjustments in the rate</a:t>
            </a:r>
            <a:r>
              <a:rPr kumimoji="0" lang="en-US" sz="1400" b="0" i="0" u="none" strike="noStrike" kern="1200" cap="none" spc="0" normalizeH="0" baseline="0" noProof="0" dirty="0">
                <a:ln>
                  <a:noFill/>
                </a:ln>
                <a:solidFill>
                  <a:srgbClr val="20202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applications.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0070C0"/>
                </a:solidFill>
                <a:latin typeface="Arial" panose="020B0604020202020204"/>
              </a:rPr>
              <a:t>Requirement</a:t>
            </a:r>
            <a:endParaRPr kumimoji="0" lang="en-US" sz="1600" b="1" i="1"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Whenever the rate-retroactivity issues arise during the rate application, the distributor should provide the supplemental evidence to address the requirements stated in the October 31, 2019 OEB letter.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00" dirty="0">
              <a:solidFill>
                <a:srgbClr val="202020"/>
              </a:solidFill>
              <a:latin typeface="Arial" panose="020B0604020202020204"/>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00" dirty="0">
                <a:solidFill>
                  <a:srgbClr val="202020"/>
                </a:solidFill>
                <a:latin typeface="Arial" panose="020B0604020202020204"/>
                <a:cs typeface="Times New Roman" panose="02020603050405020304" pitchFamily="18" charset="0"/>
              </a:rPr>
              <a:t>(Note: </a:t>
            </a:r>
            <a:r>
              <a:rPr kumimoji="0" lang="en-US" sz="1400" b="0" i="0" u="none" strike="noStrike" kern="100" cap="none" spc="0" normalizeH="0" baseline="0" noProof="0" dirty="0">
                <a:ln>
                  <a:noFill/>
                </a:ln>
                <a:solidFill>
                  <a:srgbClr val="202020"/>
                </a:solidFill>
                <a:uLnTx/>
                <a:uFillTx/>
                <a:latin typeface="Arial" panose="020B0604020202020204"/>
                <a:ea typeface="+mn-ea"/>
                <a:cs typeface="Times New Roman" panose="02020603050405020304" pitchFamily="18" charset="0"/>
              </a:rPr>
              <a:t>I</a:t>
            </a:r>
            <a:r>
              <a:rPr lang="en-US" sz="1400" dirty="0">
                <a:effectLst/>
              </a:rPr>
              <a:t>t is up to the OEB to determine whether it will allow the retroactive adjustments.)</a:t>
            </a:r>
            <a:endPar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 typeface="Arial" panose="020B0604020202020204" pitchFamily="34" charset="0"/>
              <a:buNone/>
              <a:tabLst/>
              <a:defRPr/>
            </a:pPr>
            <a:endParaRPr lang="en-US" sz="1200" kern="100" dirty="0">
              <a:solidFill>
                <a:srgbClr val="202020"/>
              </a:solidFill>
              <a:latin typeface="Arial" panose="020B0604020202020204"/>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478AC2B7-AC72-F4FC-0368-B258B8645BB8}"/>
              </a:ext>
            </a:extLst>
          </p:cNvPr>
          <p:cNvPicPr>
            <a:picLocks noChangeAspect="1"/>
          </p:cNvPicPr>
          <p:nvPr/>
        </p:nvPicPr>
        <p:blipFill>
          <a:blip r:embed="rId3"/>
          <a:stretch>
            <a:fillRect/>
          </a:stretch>
        </p:blipFill>
        <p:spPr>
          <a:xfrm rot="813195">
            <a:off x="8541192" y="2814384"/>
            <a:ext cx="2389493" cy="296668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56DFB60-D75A-2118-E7F2-5DDDE4E01205}"/>
              </a:ext>
            </a:extLst>
          </p:cNvPr>
          <p:cNvPicPr>
            <a:picLocks noChangeAspect="1"/>
          </p:cNvPicPr>
          <p:nvPr/>
        </p:nvPicPr>
        <p:blipFill>
          <a:blip r:embed="rId4"/>
          <a:stretch>
            <a:fillRect/>
          </a:stretch>
        </p:blipFill>
        <p:spPr>
          <a:xfrm>
            <a:off x="7552906" y="2511359"/>
            <a:ext cx="2703562" cy="3302088"/>
          </a:xfrm>
          <a:prstGeom prst="rect">
            <a:avLst/>
          </a:prstGeom>
          <a:ln>
            <a:solidFill>
              <a:schemeClr val="bg1"/>
            </a:solidFill>
          </a:ln>
          <a:effectLst>
            <a:outerShdw blurRad="50800" dist="38100" dir="2700000" algn="tl" rotWithShape="0">
              <a:prstClr val="black">
                <a:alpha val="40000"/>
              </a:prstClr>
            </a:outerShdw>
          </a:effectLst>
        </p:spPr>
      </p:pic>
      <p:sp>
        <p:nvSpPr>
          <p:cNvPr id="8" name="Text Placeholder 36">
            <a:extLst>
              <a:ext uri="{FF2B5EF4-FFF2-40B4-BE49-F238E27FC236}">
                <a16:creationId xmlns:a16="http://schemas.microsoft.com/office/drawing/2014/main" id="{3D7D29E6-64A3-D32A-EEF4-2B06FF36B7C4}"/>
              </a:ext>
            </a:extLst>
          </p:cNvPr>
          <p:cNvSpPr txBox="1">
            <a:spLocks/>
          </p:cNvSpPr>
          <p:nvPr/>
        </p:nvSpPr>
        <p:spPr>
          <a:xfrm>
            <a:off x="914400" y="1209476"/>
            <a:ext cx="10477500" cy="848691"/>
          </a:xfrm>
          <a:prstGeom prst="roundRect">
            <a:avLst>
              <a:gd name="adj" fmla="val 50000"/>
            </a:avLst>
          </a:prstGeom>
          <a:solidFill>
            <a:schemeClr val="tx2"/>
          </a:solidFill>
        </p:spPr>
        <p:txBody>
          <a:bodyPr anchor="ctr" anchorCtr="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400" b="1" dirty="0">
                <a:solidFill>
                  <a:schemeClr val="bg1"/>
                </a:solidFill>
              </a:rPr>
              <a:t>Observation 2</a:t>
            </a:r>
            <a:r>
              <a:rPr lang="en-CA" sz="1400" dirty="0">
                <a:solidFill>
                  <a:schemeClr val="bg1"/>
                </a:solidFill>
              </a:rPr>
              <a:t>: </a:t>
            </a:r>
            <a:r>
              <a:rPr lang="en-US" sz="1400" b="0" kern="1200" dirty="0">
                <a:solidFill>
                  <a:schemeClr val="lt1"/>
                </a:solidFill>
                <a:effectLst/>
                <a:latin typeface="+mn-lt"/>
                <a:ea typeface="+mn-ea"/>
                <a:cs typeface="+mn-cs"/>
              </a:rPr>
              <a:t>Rate retroactivity may arise from the rate application process based on the questions asked by OEB staff.  For example, the distributors may include the prior-period adjustment into the opening balance of a DVA that has already been disposed of on a final basis in the last rate proceeding. </a:t>
            </a:r>
            <a:endParaRPr lang="en-CA" sz="1400" b="0" dirty="0">
              <a:solidFill>
                <a:schemeClr val="bg1"/>
              </a:solidFill>
              <a:latin typeface="+mn-lt"/>
            </a:endParaRPr>
          </a:p>
        </p:txBody>
      </p:sp>
      <p:pic>
        <p:nvPicPr>
          <p:cNvPr id="12" name="Graphic 11" descr="Flag with solid fill">
            <a:extLst>
              <a:ext uri="{FF2B5EF4-FFF2-40B4-BE49-F238E27FC236}">
                <a16:creationId xmlns:a16="http://schemas.microsoft.com/office/drawing/2014/main" id="{4B6475A0-669E-3349-9DFC-E0DA1D26C5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391" y="2175364"/>
            <a:ext cx="301009" cy="301009"/>
          </a:xfrm>
          <a:prstGeom prst="rect">
            <a:avLst/>
          </a:prstGeom>
        </p:spPr>
      </p:pic>
    </p:spTree>
    <p:extLst>
      <p:ext uri="{BB962C8B-B14F-4D97-AF65-F5344CB8AC3E}">
        <p14:creationId xmlns:p14="http://schemas.microsoft.com/office/powerpoint/2010/main" val="284959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8C7A1-8682-2C85-7BFA-21D8A1DBCE9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A6BEC7F-DBDD-01C6-D168-67CBFA0BCF64}"/>
              </a:ext>
            </a:extLst>
          </p:cNvPr>
          <p:cNvSpPr/>
          <p:nvPr/>
        </p:nvSpPr>
        <p:spPr>
          <a:xfrm>
            <a:off x="7902482" y="2103120"/>
            <a:ext cx="3469432" cy="3916680"/>
          </a:xfrm>
          <a:prstGeom prst="rect">
            <a:avLst/>
          </a:prstGeom>
          <a:solidFill>
            <a:schemeClr val="bg1">
              <a:lumMod val="95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itle 32">
            <a:extLst>
              <a:ext uri="{FF2B5EF4-FFF2-40B4-BE49-F238E27FC236}">
                <a16:creationId xmlns:a16="http://schemas.microsoft.com/office/drawing/2014/main" id="{5319A6A2-37FB-3959-D0B7-1D6D125636CD}"/>
              </a:ext>
            </a:extLst>
          </p:cNvPr>
          <p:cNvSpPr>
            <a:spLocks noGrp="1"/>
          </p:cNvSpPr>
          <p:nvPr>
            <p:ph type="title"/>
          </p:nvPr>
        </p:nvSpPr>
        <p:spPr/>
        <p:txBody>
          <a:bodyPr>
            <a:noAutofit/>
          </a:bodyPr>
          <a:lstStyle/>
          <a:p>
            <a:r>
              <a:rPr lang="en-US" sz="2400" dirty="0"/>
              <a:t>Account 1592 Sub-account CCA Changes &amp; Smoothing Mechanism</a:t>
            </a:r>
            <a:r>
              <a:rPr lang="en-CA" sz="2400" dirty="0"/>
              <a:t> </a:t>
            </a:r>
          </a:p>
        </p:txBody>
      </p:sp>
      <p:sp>
        <p:nvSpPr>
          <p:cNvPr id="4" name="Date Placeholder 3">
            <a:extLst>
              <a:ext uri="{FF2B5EF4-FFF2-40B4-BE49-F238E27FC236}">
                <a16:creationId xmlns:a16="http://schemas.microsoft.com/office/drawing/2014/main" id="{140F803E-4D77-2105-C42A-D67879BB8E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C466BD0C-8D59-3123-E2EE-F649418B43C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 name="Content Placeholder 6">
            <a:extLst>
              <a:ext uri="{FF2B5EF4-FFF2-40B4-BE49-F238E27FC236}">
                <a16:creationId xmlns:a16="http://schemas.microsoft.com/office/drawing/2014/main" id="{3B8C080C-9AF1-396C-FE0B-DD81ED5B8812}"/>
              </a:ext>
            </a:extLst>
          </p:cNvPr>
          <p:cNvSpPr txBox="1">
            <a:spLocks/>
          </p:cNvSpPr>
          <p:nvPr/>
        </p:nvSpPr>
        <p:spPr>
          <a:xfrm>
            <a:off x="916082" y="2247208"/>
            <a:ext cx="6500822" cy="1251456"/>
          </a:xfrm>
          <a:prstGeom prst="rect">
            <a:avLst/>
          </a:prstGeom>
          <a:noFill/>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0070C0"/>
                </a:solidFill>
                <a:latin typeface="Arial" panose="020B0604020202020204"/>
              </a:rPr>
              <a:t>OEB Policy </a:t>
            </a:r>
          </a:p>
          <a:p>
            <a:pPr marL="0" marR="0" lvl="0" indent="-228600" algn="l" defTabSz="914400" rtl="0" eaLnBrk="1" fontAlgn="auto" latinLnBrk="0" hangingPunct="1">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rPr>
              <a:t>The Accelerated Incentive Investment Program (AIIP) is still in effect until 2027. As a result, the CCA change sub-account under Account 1592 needs to be used for the cost-based applications for the rate years until 2027. </a:t>
            </a:r>
          </a:p>
          <a:p>
            <a:pPr marL="0" marR="0" lvl="0" indent="-228600" algn="l" defTabSz="914400" rtl="0" eaLnBrk="1" fontAlgn="auto" latinLnBrk="0" hangingPunct="1">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rPr>
              <a:t>Chapter 2 of Filing Requirements states that: </a:t>
            </a:r>
            <a:endParaRPr kumimoji="0" lang="en-US" sz="1400" b="0" i="1" u="sng"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1207FB4-0750-00B3-4343-9147911D01E0}"/>
              </a:ext>
            </a:extLst>
          </p:cNvPr>
          <p:cNvPicPr>
            <a:picLocks noChangeAspect="1"/>
          </p:cNvPicPr>
          <p:nvPr/>
        </p:nvPicPr>
        <p:blipFill>
          <a:blip r:embed="rId3"/>
          <a:stretch>
            <a:fillRect/>
          </a:stretch>
        </p:blipFill>
        <p:spPr>
          <a:xfrm>
            <a:off x="7951741" y="2601787"/>
            <a:ext cx="3370914" cy="932423"/>
          </a:xfrm>
          <a:prstGeom prst="rect">
            <a:avLst/>
          </a:prstGeom>
        </p:spPr>
      </p:pic>
      <p:sp>
        <p:nvSpPr>
          <p:cNvPr id="13" name="Rectangle 12">
            <a:extLst>
              <a:ext uri="{FF2B5EF4-FFF2-40B4-BE49-F238E27FC236}">
                <a16:creationId xmlns:a16="http://schemas.microsoft.com/office/drawing/2014/main" id="{E2EB2402-2382-AD8B-8080-788634F57AF0}"/>
              </a:ext>
            </a:extLst>
          </p:cNvPr>
          <p:cNvSpPr/>
          <p:nvPr/>
        </p:nvSpPr>
        <p:spPr>
          <a:xfrm>
            <a:off x="8437320" y="2186243"/>
            <a:ext cx="2399757" cy="34759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rPr>
              <a:t>Rebasing period for 2025~2029 and applying AIIP</a:t>
            </a:r>
          </a:p>
        </p:txBody>
      </p:sp>
      <p:cxnSp>
        <p:nvCxnSpPr>
          <p:cNvPr id="9" name="Straight Arrow Connector 8">
            <a:extLst>
              <a:ext uri="{FF2B5EF4-FFF2-40B4-BE49-F238E27FC236}">
                <a16:creationId xmlns:a16="http://schemas.microsoft.com/office/drawing/2014/main" id="{3F8AA9A6-665D-1699-57E2-9C71842BF5CD}"/>
              </a:ext>
            </a:extLst>
          </p:cNvPr>
          <p:cNvCxnSpPr>
            <a:cxnSpLocks/>
          </p:cNvCxnSpPr>
          <p:nvPr/>
        </p:nvCxnSpPr>
        <p:spPr>
          <a:xfrm flipH="1">
            <a:off x="10628787" y="3544874"/>
            <a:ext cx="416580" cy="62996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67977F6-F263-6C36-0952-889E06EA4E25}"/>
              </a:ext>
            </a:extLst>
          </p:cNvPr>
          <p:cNvPicPr>
            <a:picLocks noChangeAspect="1"/>
          </p:cNvPicPr>
          <p:nvPr/>
        </p:nvPicPr>
        <p:blipFill>
          <a:blip r:embed="rId4"/>
          <a:stretch>
            <a:fillRect/>
          </a:stretch>
        </p:blipFill>
        <p:spPr>
          <a:xfrm>
            <a:off x="8726756" y="3692444"/>
            <a:ext cx="1820885" cy="2088596"/>
          </a:xfrm>
          <a:prstGeom prst="rect">
            <a:avLst/>
          </a:prstGeom>
        </p:spPr>
      </p:pic>
      <p:sp>
        <p:nvSpPr>
          <p:cNvPr id="16" name="TextBox 15">
            <a:extLst>
              <a:ext uri="{FF2B5EF4-FFF2-40B4-BE49-F238E27FC236}">
                <a16:creationId xmlns:a16="http://schemas.microsoft.com/office/drawing/2014/main" id="{1121D1A3-2C7A-5A28-FFF2-A8ECECCE2546}"/>
              </a:ext>
            </a:extLst>
          </p:cNvPr>
          <p:cNvSpPr txBox="1"/>
          <p:nvPr/>
        </p:nvSpPr>
        <p:spPr>
          <a:xfrm>
            <a:off x="916081" y="4468653"/>
            <a:ext cx="703565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0070C0"/>
                </a:solidFill>
                <a:latin typeface="Arial" panose="020B0604020202020204"/>
              </a:rPr>
              <a:t>Requirements</a:t>
            </a:r>
            <a:endParaRPr lang="en-US" b="1" dirty="0">
              <a:solidFill>
                <a:srgbClr val="0070C0"/>
              </a:solidFill>
              <a:latin typeface="Arial" panose="020B0604020202020204"/>
            </a:endParaRPr>
          </a:p>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The distributor should provide the calculation of the smoothing mechanism as part of the pre-filed evidence. In addition, the calculation should be done correctly. </a:t>
            </a:r>
          </a:p>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Smooth the tax impacts over the five-year IRM term. </a:t>
            </a:r>
          </a:p>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If PILs is not smoothed over the IRM term, Account 1592 would generally be expected to be used since the AIIP will be phased out starting in 2024. </a:t>
            </a:r>
            <a:endPar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4AC6D6C5-56DF-2883-C2DF-B58041ADA55D}"/>
              </a:ext>
            </a:extLst>
          </p:cNvPr>
          <p:cNvSpPr txBox="1"/>
          <p:nvPr/>
        </p:nvSpPr>
        <p:spPr>
          <a:xfrm>
            <a:off x="916082" y="3544874"/>
            <a:ext cx="6734398" cy="92377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200" b="0" i="1" u="sng"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rPr>
              <a:t>“</a:t>
            </a:r>
            <a:r>
              <a:rPr kumimoji="0" lang="en-US" sz="1200" b="0" i="1" strike="noStrike" kern="100" cap="none" spc="0" normalizeH="0" baseline="0" noProof="0" dirty="0">
                <a:ln>
                  <a:noFill/>
                </a:ln>
                <a:solidFill>
                  <a:srgbClr val="202020"/>
                </a:solidFill>
                <a:effectLst/>
                <a:uLnTx/>
                <a:uFillTx/>
                <a:latin typeface="Arial" panose="020B0604020202020204"/>
                <a:ea typeface="Aptos" panose="020B0004020202020204" pitchFamily="34" charset="0"/>
                <a:cs typeface="Times New Roman" panose="02020603050405020304" pitchFamily="18" charset="0"/>
              </a:rPr>
              <a:t>Distributors may propose a mechanism to smooth the tax impacts over the five-year IRM term. The OEB will assess a distributor’s smoothing proposal on a case-by-case basis. If the OEB approves the smoothing proposal, the distributor’s use of (or access to) Account 1592 will no longer be applicable.”</a:t>
            </a:r>
          </a:p>
        </p:txBody>
      </p:sp>
      <p:sp>
        <p:nvSpPr>
          <p:cNvPr id="20" name="Text Placeholder 36">
            <a:extLst>
              <a:ext uri="{FF2B5EF4-FFF2-40B4-BE49-F238E27FC236}">
                <a16:creationId xmlns:a16="http://schemas.microsoft.com/office/drawing/2014/main" id="{62C6B5BF-EC0A-44DF-F77D-FF33F0AEAC2C}"/>
              </a:ext>
            </a:extLst>
          </p:cNvPr>
          <p:cNvSpPr txBox="1">
            <a:spLocks/>
          </p:cNvSpPr>
          <p:nvPr/>
        </p:nvSpPr>
        <p:spPr>
          <a:xfrm>
            <a:off x="914400" y="1209476"/>
            <a:ext cx="10477500" cy="848691"/>
          </a:xfrm>
          <a:prstGeom prst="roundRect">
            <a:avLst>
              <a:gd name="adj" fmla="val 50000"/>
            </a:avLst>
          </a:prstGeom>
          <a:solidFill>
            <a:schemeClr val="tx2"/>
          </a:solidFill>
        </p:spPr>
        <p:txBody>
          <a:bodyPr anchor="ctr" anchorCtr="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400" b="1" dirty="0">
                <a:solidFill>
                  <a:schemeClr val="bg1"/>
                </a:solidFill>
              </a:rPr>
              <a:t>Observation 3</a:t>
            </a:r>
            <a:r>
              <a:rPr lang="en-CA" sz="1400" dirty="0">
                <a:solidFill>
                  <a:schemeClr val="bg1"/>
                </a:solidFill>
              </a:rPr>
              <a:t>: </a:t>
            </a:r>
            <a:r>
              <a:rPr lang="en-US" sz="1400" b="0" kern="1200" dirty="0">
                <a:solidFill>
                  <a:schemeClr val="lt1"/>
                </a:solidFill>
                <a:effectLst/>
                <a:latin typeface="+mn-lt"/>
                <a:ea typeface="+mn-ea"/>
                <a:cs typeface="+mn-cs"/>
              </a:rPr>
              <a:t>Some distributors either did not provide the smoothing calculation as part of the pre-filed evidence in the cost-based applications or did not calculate the smoothing mechanism correctly. </a:t>
            </a:r>
            <a:endParaRPr lang="en-CA" sz="1400" b="0" dirty="0">
              <a:solidFill>
                <a:schemeClr val="bg1"/>
              </a:solidFill>
              <a:latin typeface="+mn-lt"/>
            </a:endParaRPr>
          </a:p>
        </p:txBody>
      </p:sp>
      <p:pic>
        <p:nvPicPr>
          <p:cNvPr id="25" name="Graphic 24" descr="Flag with solid fill">
            <a:extLst>
              <a:ext uri="{FF2B5EF4-FFF2-40B4-BE49-F238E27FC236}">
                <a16:creationId xmlns:a16="http://schemas.microsoft.com/office/drawing/2014/main" id="{204B6035-A00B-F3B4-7B4E-62AF301D6D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391" y="2328853"/>
            <a:ext cx="301009" cy="301009"/>
          </a:xfrm>
          <a:prstGeom prst="rect">
            <a:avLst/>
          </a:prstGeom>
        </p:spPr>
      </p:pic>
    </p:spTree>
    <p:extLst>
      <p:ext uri="{BB962C8B-B14F-4D97-AF65-F5344CB8AC3E}">
        <p14:creationId xmlns:p14="http://schemas.microsoft.com/office/powerpoint/2010/main" val="224217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A3DD3-ED21-3439-486B-B797354F3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8AE1D-C5F6-302F-A828-88557B5967D5}"/>
              </a:ext>
            </a:extLst>
          </p:cNvPr>
          <p:cNvSpPr>
            <a:spLocks noGrp="1"/>
          </p:cNvSpPr>
          <p:nvPr>
            <p:ph type="title"/>
          </p:nvPr>
        </p:nvSpPr>
        <p:spPr>
          <a:xfrm>
            <a:off x="838199" y="365125"/>
            <a:ext cx="10735235" cy="726955"/>
          </a:xfrm>
        </p:spPr>
        <p:txBody>
          <a:bodyPr/>
          <a:lstStyle/>
          <a:p>
            <a:r>
              <a:rPr lang="en-US" dirty="0"/>
              <a:t>Agenda</a:t>
            </a:r>
          </a:p>
        </p:txBody>
      </p:sp>
      <p:sp>
        <p:nvSpPr>
          <p:cNvPr id="3" name="Date Placeholder 2">
            <a:extLst>
              <a:ext uri="{FF2B5EF4-FFF2-40B4-BE49-F238E27FC236}">
                <a16:creationId xmlns:a16="http://schemas.microsoft.com/office/drawing/2014/main" id="{3D8DC643-9680-5BFC-89BA-3F1BCEE24D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4" name="Slide Number Placeholder 3">
            <a:extLst>
              <a:ext uri="{FF2B5EF4-FFF2-40B4-BE49-F238E27FC236}">
                <a16:creationId xmlns:a16="http://schemas.microsoft.com/office/drawing/2014/main" id="{E7B2D79F-70BC-6ACE-DB7B-22DC7757A28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1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CA" sz="11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pic>
        <p:nvPicPr>
          <p:cNvPr id="5" name="Picture 4" descr="An icon representing settings connected to various individuals in colored circles.">
            <a:extLst>
              <a:ext uri="{FF2B5EF4-FFF2-40B4-BE49-F238E27FC236}">
                <a16:creationId xmlns:a16="http://schemas.microsoft.com/office/drawing/2014/main" id="{B2FACB38-E2C6-86EB-BEA6-D7F6A9E96A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8083" y="2133325"/>
            <a:ext cx="2875476" cy="3055371"/>
          </a:xfrm>
          <a:prstGeom prst="rect">
            <a:avLst/>
          </a:prstGeom>
        </p:spPr>
      </p:pic>
      <p:cxnSp>
        <p:nvCxnSpPr>
          <p:cNvPr id="22" name="Straight Connector 21">
            <a:extLst>
              <a:ext uri="{FF2B5EF4-FFF2-40B4-BE49-F238E27FC236}">
                <a16:creationId xmlns:a16="http://schemas.microsoft.com/office/drawing/2014/main" id="{807BBDF0-4E9E-487B-0E21-036F04CA69F5}"/>
              </a:ext>
            </a:extLst>
          </p:cNvPr>
          <p:cNvCxnSpPr>
            <a:cxnSpLocks/>
          </p:cNvCxnSpPr>
          <p:nvPr/>
        </p:nvCxnSpPr>
        <p:spPr>
          <a:xfrm>
            <a:off x="3881120" y="2039041"/>
            <a:ext cx="7498080" cy="0"/>
          </a:xfrm>
          <a:prstGeom prst="line">
            <a:avLst/>
          </a:prstGeom>
          <a:noFill/>
          <a:ln w="6350" cap="flat" cmpd="sng" algn="ctr">
            <a:solidFill>
              <a:srgbClr val="0076A9"/>
            </a:solidFill>
            <a:prstDash val="solid"/>
            <a:miter lim="800000"/>
          </a:ln>
          <a:effectLst/>
        </p:spPr>
      </p:cxnSp>
      <p:cxnSp>
        <p:nvCxnSpPr>
          <p:cNvPr id="23" name="Straight Connector 22">
            <a:extLst>
              <a:ext uri="{FF2B5EF4-FFF2-40B4-BE49-F238E27FC236}">
                <a16:creationId xmlns:a16="http://schemas.microsoft.com/office/drawing/2014/main" id="{4D000B86-C53A-EC79-A2AA-512643B18A7A}"/>
              </a:ext>
            </a:extLst>
          </p:cNvPr>
          <p:cNvCxnSpPr>
            <a:cxnSpLocks/>
          </p:cNvCxnSpPr>
          <p:nvPr/>
        </p:nvCxnSpPr>
        <p:spPr>
          <a:xfrm>
            <a:off x="3881120" y="2808996"/>
            <a:ext cx="7498080" cy="0"/>
          </a:xfrm>
          <a:prstGeom prst="line">
            <a:avLst/>
          </a:prstGeom>
          <a:noFill/>
          <a:ln w="6350" cap="flat" cmpd="sng" algn="ctr">
            <a:solidFill>
              <a:srgbClr val="0076A9"/>
            </a:solidFill>
            <a:prstDash val="solid"/>
            <a:miter lim="800000"/>
          </a:ln>
          <a:effectLst/>
        </p:spPr>
      </p:cxnSp>
      <p:cxnSp>
        <p:nvCxnSpPr>
          <p:cNvPr id="24" name="Straight Connector 23">
            <a:extLst>
              <a:ext uri="{FF2B5EF4-FFF2-40B4-BE49-F238E27FC236}">
                <a16:creationId xmlns:a16="http://schemas.microsoft.com/office/drawing/2014/main" id="{37B1B343-5E79-6BB4-DDD1-99F63F327789}"/>
              </a:ext>
            </a:extLst>
          </p:cNvPr>
          <p:cNvCxnSpPr>
            <a:cxnSpLocks/>
          </p:cNvCxnSpPr>
          <p:nvPr/>
        </p:nvCxnSpPr>
        <p:spPr>
          <a:xfrm>
            <a:off x="3881120" y="3725696"/>
            <a:ext cx="7498080" cy="0"/>
          </a:xfrm>
          <a:prstGeom prst="line">
            <a:avLst/>
          </a:prstGeom>
          <a:noFill/>
          <a:ln w="6350" cap="flat" cmpd="sng" algn="ctr">
            <a:solidFill>
              <a:srgbClr val="0076A9"/>
            </a:solidFill>
            <a:prstDash val="solid"/>
            <a:miter lim="800000"/>
          </a:ln>
          <a:effectLst/>
        </p:spPr>
      </p:cxnSp>
      <p:cxnSp>
        <p:nvCxnSpPr>
          <p:cNvPr id="25" name="Straight Connector 24">
            <a:extLst>
              <a:ext uri="{FF2B5EF4-FFF2-40B4-BE49-F238E27FC236}">
                <a16:creationId xmlns:a16="http://schemas.microsoft.com/office/drawing/2014/main" id="{9D841EF3-5DFE-FC40-3A2D-10BD5904F9AB}"/>
              </a:ext>
            </a:extLst>
          </p:cNvPr>
          <p:cNvCxnSpPr>
            <a:cxnSpLocks/>
          </p:cNvCxnSpPr>
          <p:nvPr/>
        </p:nvCxnSpPr>
        <p:spPr>
          <a:xfrm>
            <a:off x="3943836" y="4642396"/>
            <a:ext cx="7498080" cy="0"/>
          </a:xfrm>
          <a:prstGeom prst="line">
            <a:avLst/>
          </a:prstGeom>
          <a:noFill/>
          <a:ln w="6350" cap="flat" cmpd="sng" algn="ctr">
            <a:solidFill>
              <a:srgbClr val="0076A9"/>
            </a:solidFill>
            <a:prstDash val="solid"/>
            <a:miter lim="800000"/>
          </a:ln>
          <a:effectLst/>
        </p:spPr>
      </p:cxnSp>
      <p:cxnSp>
        <p:nvCxnSpPr>
          <p:cNvPr id="26" name="Straight Connector 25">
            <a:extLst>
              <a:ext uri="{FF2B5EF4-FFF2-40B4-BE49-F238E27FC236}">
                <a16:creationId xmlns:a16="http://schemas.microsoft.com/office/drawing/2014/main" id="{EB315869-4603-1054-D68B-465C9DB9B87D}"/>
              </a:ext>
            </a:extLst>
          </p:cNvPr>
          <p:cNvCxnSpPr>
            <a:cxnSpLocks/>
          </p:cNvCxnSpPr>
          <p:nvPr/>
        </p:nvCxnSpPr>
        <p:spPr>
          <a:xfrm>
            <a:off x="3943836" y="5412351"/>
            <a:ext cx="7498080" cy="0"/>
          </a:xfrm>
          <a:prstGeom prst="line">
            <a:avLst/>
          </a:prstGeom>
          <a:noFill/>
          <a:ln w="6350" cap="flat" cmpd="sng" algn="ctr">
            <a:solidFill>
              <a:srgbClr val="0076A9"/>
            </a:solidFill>
            <a:prstDash val="solid"/>
            <a:miter lim="800000"/>
          </a:ln>
          <a:effectLst/>
        </p:spPr>
      </p:cxnSp>
      <p:grpSp>
        <p:nvGrpSpPr>
          <p:cNvPr id="43" name="Group 42">
            <a:extLst>
              <a:ext uri="{FF2B5EF4-FFF2-40B4-BE49-F238E27FC236}">
                <a16:creationId xmlns:a16="http://schemas.microsoft.com/office/drawing/2014/main" id="{AA3413ED-26E5-CE21-0172-B2E4D483D1E8}"/>
              </a:ext>
            </a:extLst>
          </p:cNvPr>
          <p:cNvGrpSpPr/>
          <p:nvPr/>
        </p:nvGrpSpPr>
        <p:grpSpPr>
          <a:xfrm>
            <a:off x="3789775" y="5504944"/>
            <a:ext cx="5146485" cy="584775"/>
            <a:chOff x="3789775" y="5504944"/>
            <a:chExt cx="5146485" cy="584775"/>
          </a:xfrm>
        </p:grpSpPr>
        <p:sp>
          <p:nvSpPr>
            <p:cNvPr id="19" name="TextBox 18">
              <a:extLst>
                <a:ext uri="{FF2B5EF4-FFF2-40B4-BE49-F238E27FC236}">
                  <a16:creationId xmlns:a16="http://schemas.microsoft.com/office/drawing/2014/main" id="{C98C823C-0D6F-D55E-CE7C-089BCAE09E84}"/>
                </a:ext>
              </a:extLst>
            </p:cNvPr>
            <p:cNvSpPr txBox="1"/>
            <p:nvPr/>
          </p:nvSpPr>
          <p:spPr>
            <a:xfrm>
              <a:off x="4689603" y="5597277"/>
              <a:ext cx="4246657"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41"/>
                  </a:solidFill>
                  <a:effectLst/>
                  <a:uLnTx/>
                  <a:uFillTx/>
                  <a:latin typeface="Arial"/>
                  <a:ea typeface="+mn-ea"/>
                  <a:cs typeface="Arial"/>
                </a:rPr>
                <a:t>Q&amp;A</a:t>
              </a:r>
            </a:p>
          </p:txBody>
        </p:sp>
        <p:sp>
          <p:nvSpPr>
            <p:cNvPr id="21" name="Rectangle 20">
              <a:extLst>
                <a:ext uri="{FF2B5EF4-FFF2-40B4-BE49-F238E27FC236}">
                  <a16:creationId xmlns:a16="http://schemas.microsoft.com/office/drawing/2014/main" id="{EEF2E497-FA5C-91C9-E856-11ECA9F32ACC}"/>
                </a:ext>
              </a:extLst>
            </p:cNvPr>
            <p:cNvSpPr/>
            <p:nvPr/>
          </p:nvSpPr>
          <p:spPr>
            <a:xfrm>
              <a:off x="3789775" y="5504944"/>
              <a:ext cx="1005840" cy="584775"/>
            </a:xfrm>
            <a:prstGeom prst="rect">
              <a:avLst/>
            </a:prstGeom>
          </p:spPr>
          <p:txBody>
            <a:bodyPr wrap="square" anchor="ctr" anchorCtr="0">
              <a:spAutoFit/>
            </a:bodyPr>
            <a:lstStyle/>
            <a:p>
              <a:pPr marL="0" marR="0" lvl="0" indent="0" algn="l" defTabSz="914400" rtl="0" eaLnBrk="1" fontAlgn="auto" latinLnBrk="0" hangingPunct="1">
                <a:spcBef>
                  <a:spcPts val="0"/>
                </a:spcBef>
                <a:spcAft>
                  <a:spcPts val="0"/>
                </a:spcAft>
                <a:buClr>
                  <a:srgbClr val="0076AD"/>
                </a:buClr>
                <a:buSzTx/>
                <a:buFontTx/>
                <a:buNone/>
                <a:tabLst/>
                <a:defRPr/>
              </a:pPr>
              <a:r>
                <a:rPr kumimoji="0" lang="en-US" sz="32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06</a:t>
              </a:r>
              <a:endParaRPr kumimoji="0" lang="en-US" sz="3200" b="1"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p:txBody>
        </p:sp>
      </p:grpSp>
      <p:grpSp>
        <p:nvGrpSpPr>
          <p:cNvPr id="38" name="Group 37">
            <a:extLst>
              <a:ext uri="{FF2B5EF4-FFF2-40B4-BE49-F238E27FC236}">
                <a16:creationId xmlns:a16="http://schemas.microsoft.com/office/drawing/2014/main" id="{0719438E-A5B3-A36F-F87D-A8341C88E7C5}"/>
              </a:ext>
            </a:extLst>
          </p:cNvPr>
          <p:cNvGrpSpPr/>
          <p:nvPr/>
        </p:nvGrpSpPr>
        <p:grpSpPr>
          <a:xfrm>
            <a:off x="3772669" y="1361676"/>
            <a:ext cx="7606531" cy="584775"/>
            <a:chOff x="3772669" y="1361676"/>
            <a:chExt cx="7606531" cy="584775"/>
          </a:xfrm>
        </p:grpSpPr>
        <p:sp>
          <p:nvSpPr>
            <p:cNvPr id="7" name="TextBox 6">
              <a:extLst>
                <a:ext uri="{FF2B5EF4-FFF2-40B4-BE49-F238E27FC236}">
                  <a16:creationId xmlns:a16="http://schemas.microsoft.com/office/drawing/2014/main" id="{8F63E722-AB12-73C0-CA02-A3FDBE7578F4}"/>
                </a:ext>
              </a:extLst>
            </p:cNvPr>
            <p:cNvSpPr txBox="1"/>
            <p:nvPr/>
          </p:nvSpPr>
          <p:spPr>
            <a:xfrm>
              <a:off x="4689603" y="1454009"/>
              <a:ext cx="4754880" cy="40011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Welcome/Land Acknowledgement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99ED9083-3DA4-B663-A70C-DD30AE3A8132}"/>
                </a:ext>
              </a:extLst>
            </p:cNvPr>
            <p:cNvSpPr/>
            <p:nvPr/>
          </p:nvSpPr>
          <p:spPr>
            <a:xfrm>
              <a:off x="3772669" y="1361676"/>
              <a:ext cx="1005840" cy="584775"/>
            </a:xfrm>
            <a:prstGeom prst="rect">
              <a:avLst/>
            </a:prstGeom>
          </p:spPr>
          <p:txBody>
            <a:bodyPr wrap="square" anchor="ctr" anchorCtr="0">
              <a:spAutoFit/>
            </a:bodyPr>
            <a:lstStyle/>
            <a:p>
              <a:pPr marL="0" marR="0" lvl="0" indent="0" algn="l" defTabSz="914400" rtl="0" eaLnBrk="1" fontAlgn="auto" latinLnBrk="0" hangingPunct="1">
                <a:spcBef>
                  <a:spcPts val="0"/>
                </a:spcBef>
                <a:spcAft>
                  <a:spcPts val="0"/>
                </a:spcAft>
                <a:buClr>
                  <a:srgbClr val="0076AD"/>
                </a:buClr>
                <a:buSzTx/>
                <a:buFontTx/>
                <a:buNone/>
                <a:tabLst/>
                <a:defRPr/>
              </a:pPr>
              <a:r>
                <a:rPr kumimoji="0" lang="en-US" sz="32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01</a:t>
              </a:r>
              <a:endParaRPr kumimoji="0" lang="en-US" sz="3200" b="1"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4CF85B3-E919-3EB3-11C5-23E7A758701C}"/>
                </a:ext>
              </a:extLst>
            </p:cNvPr>
            <p:cNvSpPr txBox="1"/>
            <p:nvPr/>
          </p:nvSpPr>
          <p:spPr>
            <a:xfrm>
              <a:off x="9789923" y="1484787"/>
              <a:ext cx="1589277" cy="338554"/>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Tina Li</a:t>
              </a:r>
            </a:p>
          </p:txBody>
        </p:sp>
      </p:grpSp>
      <p:grpSp>
        <p:nvGrpSpPr>
          <p:cNvPr id="42" name="Group 41">
            <a:extLst>
              <a:ext uri="{FF2B5EF4-FFF2-40B4-BE49-F238E27FC236}">
                <a16:creationId xmlns:a16="http://schemas.microsoft.com/office/drawing/2014/main" id="{D099D822-C348-C1F8-202B-728945A77580}"/>
              </a:ext>
            </a:extLst>
          </p:cNvPr>
          <p:cNvGrpSpPr/>
          <p:nvPr/>
        </p:nvGrpSpPr>
        <p:grpSpPr>
          <a:xfrm>
            <a:off x="3795113" y="4734986"/>
            <a:ext cx="7584087" cy="584775"/>
            <a:chOff x="3795113" y="4753873"/>
            <a:chExt cx="7584087" cy="584775"/>
          </a:xfrm>
        </p:grpSpPr>
        <p:sp>
          <p:nvSpPr>
            <p:cNvPr id="15" name="TextBox 14">
              <a:extLst>
                <a:ext uri="{FF2B5EF4-FFF2-40B4-BE49-F238E27FC236}">
                  <a16:creationId xmlns:a16="http://schemas.microsoft.com/office/drawing/2014/main" id="{D882B9FE-BFDE-167D-AA07-1247DF8A16D0}"/>
                </a:ext>
              </a:extLst>
            </p:cNvPr>
            <p:cNvSpPr txBox="1"/>
            <p:nvPr/>
          </p:nvSpPr>
          <p:spPr>
            <a:xfrm>
              <a:off x="4689603" y="4846206"/>
              <a:ext cx="4754880" cy="40011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Staff Observation of Common Mistakes</a:t>
              </a:r>
            </a:p>
          </p:txBody>
        </p:sp>
        <p:sp>
          <p:nvSpPr>
            <p:cNvPr id="17" name="Rectangle 16">
              <a:extLst>
                <a:ext uri="{FF2B5EF4-FFF2-40B4-BE49-F238E27FC236}">
                  <a16:creationId xmlns:a16="http://schemas.microsoft.com/office/drawing/2014/main" id="{EF4C8770-D5B0-5081-524E-F4059E8F09E6}"/>
                </a:ext>
              </a:extLst>
            </p:cNvPr>
            <p:cNvSpPr/>
            <p:nvPr/>
          </p:nvSpPr>
          <p:spPr>
            <a:xfrm>
              <a:off x="3795113" y="4753873"/>
              <a:ext cx="1005840" cy="584775"/>
            </a:xfrm>
            <a:prstGeom prst="rect">
              <a:avLst/>
            </a:prstGeom>
          </p:spPr>
          <p:txBody>
            <a:bodyPr wrap="square" anchor="ctr" anchorCtr="0">
              <a:spAutoFit/>
            </a:bodyPr>
            <a:lstStyle/>
            <a:p>
              <a:pPr marL="0" marR="0" lvl="0" indent="0" algn="l" defTabSz="914400" rtl="0" eaLnBrk="1" fontAlgn="auto" latinLnBrk="0" hangingPunct="1">
                <a:spcBef>
                  <a:spcPts val="0"/>
                </a:spcBef>
                <a:spcAft>
                  <a:spcPts val="0"/>
                </a:spcAft>
                <a:buClr>
                  <a:srgbClr val="0076AD"/>
                </a:buClr>
                <a:buSzTx/>
                <a:buFontTx/>
                <a:buNone/>
                <a:tabLst/>
                <a:defRPr/>
              </a:pPr>
              <a:r>
                <a:rPr kumimoji="0" lang="en-US" sz="32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05</a:t>
              </a:r>
              <a:endParaRPr kumimoji="0" lang="en-US" sz="3200" b="1"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9C1F42E5-6B39-71B7-D715-A4E30E33544D}"/>
                </a:ext>
              </a:extLst>
            </p:cNvPr>
            <p:cNvSpPr txBox="1"/>
            <p:nvPr/>
          </p:nvSpPr>
          <p:spPr>
            <a:xfrm>
              <a:off x="9789923" y="4876984"/>
              <a:ext cx="1589277" cy="338554"/>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Pauline Shen</a:t>
              </a:r>
              <a:endParaRPr kumimoji="0" lang="en-US" sz="1600" b="0" i="0" u="none" strike="noStrike" kern="1200" cap="none" spc="0" normalizeH="0" baseline="0" noProof="0" dirty="0">
                <a:ln>
                  <a:noFill/>
                </a:ln>
                <a:solidFill>
                  <a:srgbClr val="0076A9"/>
                </a:solidFill>
                <a:effectLst/>
                <a:uLnTx/>
                <a:uFillTx/>
                <a:latin typeface="Arial" panose="020B0604020202020204" pitchFamily="34" charset="0"/>
                <a:ea typeface="+mn-ea"/>
                <a:cs typeface="Arial" panose="020B0604020202020204" pitchFamily="34" charset="0"/>
              </a:endParaRPr>
            </a:p>
          </p:txBody>
        </p:sp>
      </p:grpSp>
      <p:grpSp>
        <p:nvGrpSpPr>
          <p:cNvPr id="40" name="Group 39">
            <a:extLst>
              <a:ext uri="{FF2B5EF4-FFF2-40B4-BE49-F238E27FC236}">
                <a16:creationId xmlns:a16="http://schemas.microsoft.com/office/drawing/2014/main" id="{49668D78-F3D2-CEFD-4C14-CB5681A49CA1}"/>
              </a:ext>
            </a:extLst>
          </p:cNvPr>
          <p:cNvGrpSpPr/>
          <p:nvPr/>
        </p:nvGrpSpPr>
        <p:grpSpPr>
          <a:xfrm>
            <a:off x="3772670" y="2901586"/>
            <a:ext cx="7606530" cy="731520"/>
            <a:chOff x="3772670" y="3178357"/>
            <a:chExt cx="7606530" cy="731520"/>
          </a:xfrm>
        </p:grpSpPr>
        <p:sp>
          <p:nvSpPr>
            <p:cNvPr id="12" name="Rectangle 11">
              <a:extLst>
                <a:ext uri="{FF2B5EF4-FFF2-40B4-BE49-F238E27FC236}">
                  <a16:creationId xmlns:a16="http://schemas.microsoft.com/office/drawing/2014/main" id="{EE616F1D-C39C-729B-1A66-A0E28D804D4D}"/>
                </a:ext>
              </a:extLst>
            </p:cNvPr>
            <p:cNvSpPr/>
            <p:nvPr/>
          </p:nvSpPr>
          <p:spPr>
            <a:xfrm>
              <a:off x="3772670" y="3251729"/>
              <a:ext cx="1005840" cy="584775"/>
            </a:xfrm>
            <a:prstGeom prst="rect">
              <a:avLst/>
            </a:prstGeom>
          </p:spPr>
          <p:txBody>
            <a:bodyPr wrap="square" anchor="ctr" anchorCtr="0">
              <a:spAutoFit/>
            </a:bodyPr>
            <a:lstStyle/>
            <a:p>
              <a:pPr marL="0" marR="0" lvl="0" indent="0" algn="l" defTabSz="914400" rtl="0" eaLnBrk="1" fontAlgn="auto" latinLnBrk="0" hangingPunct="1">
                <a:spcBef>
                  <a:spcPts val="0"/>
                </a:spcBef>
                <a:spcAft>
                  <a:spcPts val="0"/>
                </a:spcAft>
                <a:buClr>
                  <a:srgbClr val="0076AD"/>
                </a:buClr>
                <a:buSzTx/>
                <a:buFontTx/>
                <a:buNone/>
                <a:tabLst/>
                <a:defRPr/>
              </a:pPr>
              <a:r>
                <a:rPr kumimoji="0" lang="en-US" sz="32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03</a:t>
              </a:r>
              <a:endParaRPr kumimoji="0" lang="en-US" sz="3200" b="1"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E23A87-1BCB-C7BC-9627-B7564F2AB5EB}"/>
                </a:ext>
              </a:extLst>
            </p:cNvPr>
            <p:cNvSpPr txBox="1"/>
            <p:nvPr/>
          </p:nvSpPr>
          <p:spPr>
            <a:xfrm>
              <a:off x="4689603" y="3178357"/>
              <a:ext cx="4754880" cy="73152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The IESO Two-year Regulation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404041"/>
                  </a:solidFill>
                  <a:latin typeface="Arial" panose="020B0604020202020204" pitchFamily="34" charset="0"/>
                  <a:cs typeface="Arial" panose="020B0604020202020204" pitchFamily="34" charset="0"/>
                </a:rPr>
                <a:t>i</a:t>
              </a:r>
              <a:r>
                <a:rPr kumimoji="0" lang="en-US" sz="20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ts Impact on the Commodity Accounts</a:t>
              </a:r>
            </a:p>
          </p:txBody>
        </p:sp>
        <p:sp>
          <p:nvSpPr>
            <p:cNvPr id="29" name="TextBox 28">
              <a:extLst>
                <a:ext uri="{FF2B5EF4-FFF2-40B4-BE49-F238E27FC236}">
                  <a16:creationId xmlns:a16="http://schemas.microsoft.com/office/drawing/2014/main" id="{921DB3C8-C052-310A-1B46-A9E085401E3E}"/>
                </a:ext>
              </a:extLst>
            </p:cNvPr>
            <p:cNvSpPr txBox="1"/>
            <p:nvPr/>
          </p:nvSpPr>
          <p:spPr>
            <a:xfrm>
              <a:off x="9789923" y="3374840"/>
              <a:ext cx="1589277" cy="338554"/>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Tina Li</a:t>
              </a:r>
              <a:endParaRPr kumimoji="0" lang="en-US" sz="1600" b="0" i="0" u="none" strike="noStrike" kern="1200" cap="none" spc="0" normalizeH="0" baseline="0" noProof="0" dirty="0">
                <a:ln>
                  <a:noFill/>
                </a:ln>
                <a:solidFill>
                  <a:srgbClr val="0076A9"/>
                </a:solidFill>
                <a:effectLst/>
                <a:uLnTx/>
                <a:uFillTx/>
                <a:latin typeface="Arial" panose="020B0604020202020204" pitchFamily="34" charset="0"/>
                <a:ea typeface="+mn-ea"/>
                <a:cs typeface="Arial" panose="020B0604020202020204" pitchFamily="34" charset="0"/>
              </a:endParaRPr>
            </a:p>
          </p:txBody>
        </p:sp>
      </p:grpSp>
      <p:grpSp>
        <p:nvGrpSpPr>
          <p:cNvPr id="39" name="Group 38">
            <a:extLst>
              <a:ext uri="{FF2B5EF4-FFF2-40B4-BE49-F238E27FC236}">
                <a16:creationId xmlns:a16="http://schemas.microsoft.com/office/drawing/2014/main" id="{44C03088-9EFC-2B15-5A41-C8322AB919BA}"/>
              </a:ext>
            </a:extLst>
          </p:cNvPr>
          <p:cNvGrpSpPr/>
          <p:nvPr/>
        </p:nvGrpSpPr>
        <p:grpSpPr>
          <a:xfrm>
            <a:off x="3772668" y="2131631"/>
            <a:ext cx="7606532" cy="584775"/>
            <a:chOff x="3772668" y="2112748"/>
            <a:chExt cx="7606532" cy="584775"/>
          </a:xfrm>
        </p:grpSpPr>
        <p:sp>
          <p:nvSpPr>
            <p:cNvPr id="11" name="Rectangle 10">
              <a:extLst>
                <a:ext uri="{FF2B5EF4-FFF2-40B4-BE49-F238E27FC236}">
                  <a16:creationId xmlns:a16="http://schemas.microsoft.com/office/drawing/2014/main" id="{EF51F9A4-90B9-2E5D-C663-168A63E433C5}"/>
                </a:ext>
              </a:extLst>
            </p:cNvPr>
            <p:cNvSpPr/>
            <p:nvPr/>
          </p:nvSpPr>
          <p:spPr>
            <a:xfrm>
              <a:off x="3772668" y="2112748"/>
              <a:ext cx="1005840" cy="584775"/>
            </a:xfrm>
            <a:prstGeom prst="rect">
              <a:avLst/>
            </a:prstGeom>
          </p:spPr>
          <p:txBody>
            <a:bodyPr wrap="square" anchor="ctr" anchorCtr="0">
              <a:spAutoFit/>
            </a:bodyPr>
            <a:lstStyle/>
            <a:p>
              <a:pPr marL="0" marR="0" lvl="0" indent="0" algn="l" defTabSz="914400" rtl="0" eaLnBrk="1" fontAlgn="auto" latinLnBrk="0" hangingPunct="1">
                <a:spcBef>
                  <a:spcPts val="0"/>
                </a:spcBef>
                <a:spcAft>
                  <a:spcPts val="0"/>
                </a:spcAft>
                <a:buClr>
                  <a:srgbClr val="0076AD"/>
                </a:buClr>
                <a:buSzTx/>
                <a:buFontTx/>
                <a:buNone/>
                <a:tabLst/>
                <a:defRPr/>
              </a:pPr>
              <a:r>
                <a:rPr kumimoji="0" lang="en-US" sz="32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02</a:t>
              </a:r>
              <a:endParaRPr kumimoji="0" lang="en-US" sz="3200" b="1"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A3BF4AA6-B341-8650-D364-C41BF187CAE5}"/>
                </a:ext>
              </a:extLst>
            </p:cNvPr>
            <p:cNvSpPr txBox="1"/>
            <p:nvPr/>
          </p:nvSpPr>
          <p:spPr>
            <a:xfrm>
              <a:off x="4689603" y="2205081"/>
              <a:ext cx="4754880" cy="40011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MRP Accounting Guidance Updates</a:t>
              </a:r>
            </a:p>
          </p:txBody>
        </p:sp>
        <p:sp>
          <p:nvSpPr>
            <p:cNvPr id="30" name="TextBox 29">
              <a:extLst>
                <a:ext uri="{FF2B5EF4-FFF2-40B4-BE49-F238E27FC236}">
                  <a16:creationId xmlns:a16="http://schemas.microsoft.com/office/drawing/2014/main" id="{A8A17AB8-9912-91AE-0C5D-FD3AB936103D}"/>
                </a:ext>
              </a:extLst>
            </p:cNvPr>
            <p:cNvSpPr txBox="1"/>
            <p:nvPr/>
          </p:nvSpPr>
          <p:spPr>
            <a:xfrm>
              <a:off x="9789923" y="2235859"/>
              <a:ext cx="1589277" cy="338554"/>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Helena Wang</a:t>
              </a:r>
              <a:endParaRPr kumimoji="0" lang="en-US" sz="1600" b="0" i="0" u="none" strike="noStrike" kern="1200" cap="none" spc="0" normalizeH="0" baseline="0" noProof="0" dirty="0">
                <a:ln>
                  <a:noFill/>
                </a:ln>
                <a:solidFill>
                  <a:srgbClr val="0076A9"/>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9D742A34-4920-B957-5189-631653756DD8}"/>
              </a:ext>
            </a:extLst>
          </p:cNvPr>
          <p:cNvGrpSpPr/>
          <p:nvPr/>
        </p:nvGrpSpPr>
        <p:grpSpPr>
          <a:xfrm>
            <a:off x="3778274" y="3818286"/>
            <a:ext cx="7600926" cy="731520"/>
            <a:chOff x="3778274" y="3929429"/>
            <a:chExt cx="7600926" cy="731520"/>
          </a:xfrm>
        </p:grpSpPr>
        <p:sp>
          <p:nvSpPr>
            <p:cNvPr id="13" name="Rectangle 12">
              <a:extLst>
                <a:ext uri="{FF2B5EF4-FFF2-40B4-BE49-F238E27FC236}">
                  <a16:creationId xmlns:a16="http://schemas.microsoft.com/office/drawing/2014/main" id="{BC02A489-18A3-C7A4-9B78-1B5AFEEF4B1A}"/>
                </a:ext>
              </a:extLst>
            </p:cNvPr>
            <p:cNvSpPr/>
            <p:nvPr/>
          </p:nvSpPr>
          <p:spPr>
            <a:xfrm>
              <a:off x="3778274" y="4002801"/>
              <a:ext cx="1005840" cy="584775"/>
            </a:xfrm>
            <a:prstGeom prst="rect">
              <a:avLst/>
            </a:prstGeom>
          </p:spPr>
          <p:txBody>
            <a:bodyPr wrap="square" anchor="ctr" anchorCtr="0">
              <a:spAutoFit/>
            </a:bodyPr>
            <a:lstStyle/>
            <a:p>
              <a:pPr marL="0" marR="0" lvl="0" indent="0" algn="l" defTabSz="914400" rtl="0" eaLnBrk="1" fontAlgn="auto" latinLnBrk="0" hangingPunct="1">
                <a:spcBef>
                  <a:spcPts val="0"/>
                </a:spcBef>
                <a:spcAft>
                  <a:spcPts val="0"/>
                </a:spcAft>
                <a:buClr>
                  <a:srgbClr val="0076AD"/>
                </a:buClr>
                <a:buSzTx/>
                <a:buFontTx/>
                <a:buNone/>
                <a:tabLst/>
                <a:defRPr/>
              </a:pPr>
              <a:r>
                <a:rPr kumimoji="0" lang="en-US" sz="32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04</a:t>
              </a:r>
              <a:endParaRPr kumimoji="0" lang="en-US" sz="3200" b="1"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A66849AD-8BC7-AB49-7704-61897A3ED485}"/>
                </a:ext>
              </a:extLst>
            </p:cNvPr>
            <p:cNvSpPr txBox="1"/>
            <p:nvPr/>
          </p:nvSpPr>
          <p:spPr>
            <a:xfrm>
              <a:off x="4689603" y="3929429"/>
              <a:ext cx="4754880" cy="73152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Commodity Accounts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Workform Updates</a:t>
              </a:r>
            </a:p>
          </p:txBody>
        </p:sp>
        <p:sp>
          <p:nvSpPr>
            <p:cNvPr id="31" name="TextBox 30">
              <a:extLst>
                <a:ext uri="{FF2B5EF4-FFF2-40B4-BE49-F238E27FC236}">
                  <a16:creationId xmlns:a16="http://schemas.microsoft.com/office/drawing/2014/main" id="{3AA76F90-1AAF-9983-D5F0-1DE852134381}"/>
                </a:ext>
              </a:extLst>
            </p:cNvPr>
            <p:cNvSpPr txBox="1"/>
            <p:nvPr/>
          </p:nvSpPr>
          <p:spPr>
            <a:xfrm>
              <a:off x="9789923" y="4125912"/>
              <a:ext cx="1589277" cy="338554"/>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Arial" panose="020B0604020202020204" pitchFamily="34" charset="0"/>
                  <a:ea typeface="+mn-ea"/>
                  <a:cs typeface="Arial" panose="020B0604020202020204" pitchFamily="34" charset="0"/>
                </a:rPr>
                <a:t>Helena Wang</a:t>
              </a:r>
            </a:p>
          </p:txBody>
        </p:sp>
      </p:grpSp>
    </p:spTree>
    <p:extLst>
      <p:ext uri="{BB962C8B-B14F-4D97-AF65-F5344CB8AC3E}">
        <p14:creationId xmlns:p14="http://schemas.microsoft.com/office/powerpoint/2010/main" val="382723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FD20-EED2-3EA0-453D-0D177A16E599}"/>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B80378EE-CF5C-D079-454D-AB54F181C704}"/>
              </a:ext>
            </a:extLst>
          </p:cNvPr>
          <p:cNvSpPr>
            <a:spLocks noGrp="1"/>
          </p:cNvSpPr>
          <p:nvPr>
            <p:ph type="title"/>
          </p:nvPr>
        </p:nvSpPr>
        <p:spPr/>
        <p:txBody>
          <a:bodyPr>
            <a:normAutofit/>
          </a:bodyPr>
          <a:lstStyle/>
          <a:p>
            <a:r>
              <a:rPr lang="en-US" sz="2800" dirty="0"/>
              <a:t>Non-utility Revenue/Expense</a:t>
            </a:r>
            <a:endParaRPr lang="en-CA" sz="2800" dirty="0"/>
          </a:p>
        </p:txBody>
      </p:sp>
      <p:sp>
        <p:nvSpPr>
          <p:cNvPr id="4" name="Date Placeholder 3">
            <a:extLst>
              <a:ext uri="{FF2B5EF4-FFF2-40B4-BE49-F238E27FC236}">
                <a16:creationId xmlns:a16="http://schemas.microsoft.com/office/drawing/2014/main" id="{190EC512-67C7-2880-672F-87866204BC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CB992361-6690-8082-A659-8E50E166D7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7" name="Content Placeholder 6">
            <a:extLst>
              <a:ext uri="{FF2B5EF4-FFF2-40B4-BE49-F238E27FC236}">
                <a16:creationId xmlns:a16="http://schemas.microsoft.com/office/drawing/2014/main" id="{273790AC-8DE4-3765-5F56-AB570A1E2E1A}"/>
              </a:ext>
            </a:extLst>
          </p:cNvPr>
          <p:cNvSpPr txBox="1">
            <a:spLocks/>
          </p:cNvSpPr>
          <p:nvPr/>
        </p:nvSpPr>
        <p:spPr>
          <a:xfrm>
            <a:off x="914400" y="2214523"/>
            <a:ext cx="10439400" cy="2894190"/>
          </a:xfrm>
          <a:prstGeom prst="rect">
            <a:avLst/>
          </a:prstGeom>
          <a:noFill/>
          <a:effectLst>
            <a:innerShdw blurRad="63500" dist="50800" dir="18900000">
              <a:prstClr val="black">
                <a:alpha val="50000"/>
              </a:prstClr>
            </a:innerShdw>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dirty="0">
                <a:solidFill>
                  <a:srgbClr val="0070C0"/>
                </a:solidFill>
                <a:latin typeface="Arial" panose="020B0604020202020204"/>
              </a:rPr>
              <a:t>OEB Policy: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Chapter 2 of Filing Requirements states that: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1" strike="noStrike" kern="1200" cap="none" spc="0" normalizeH="0" baseline="0" noProof="0" dirty="0">
                <a:ln>
                  <a:noFill/>
                </a:ln>
                <a:solidFill>
                  <a:srgbClr val="202020"/>
                </a:solidFill>
                <a:effectLst/>
                <a:uLnTx/>
                <a:uFillTx/>
                <a:latin typeface="Arial" panose="020B0604020202020204"/>
                <a:ea typeface="+mn-ea"/>
                <a:cs typeface="+mn-cs"/>
              </a:rPr>
              <a:t>“If distributors engage in activities that fall within the parameters set out in sections 71(2), (3) or (4) of the Act, those non-distribution activities must be accounted for separately from distribution activities to assist the OEB in ensuring that costs related to these non-distribution activities are not included in rates”.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400" b="0" i="1" strike="noStrike" kern="1200" cap="none" spc="0" normalizeH="0" baseline="0" noProof="0" dirty="0">
              <a:ln>
                <a:noFill/>
              </a:ln>
              <a:solidFill>
                <a:srgbClr val="2020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dirty="0">
                <a:solidFill>
                  <a:srgbClr val="0070C0"/>
                </a:solidFill>
                <a:latin typeface="Arial" panose="020B0604020202020204"/>
              </a:rPr>
              <a:t>Requirements: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Per Accounting Procedures Handbook (APH) issued in January 2012</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Non-utility revenue should be recorded in Account 4375 Revenues from Non Rate-Regulated Utility Operations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Non-utility expenses should be recorded in Account 4380 Expenses of Non Rate-Regulated Utility Operations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Non-utility revenue/expense should be included in other </a:t>
            </a:r>
            <a:r>
              <a:rPr lang="en-US" sz="1400" kern="100" dirty="0">
                <a:solidFill>
                  <a:srgbClr val="202020"/>
                </a:solidFill>
                <a:latin typeface="Arial" panose="020B0604020202020204"/>
                <a:cs typeface="Times New Roman" panose="02020603050405020304" pitchFamily="18" charset="0"/>
              </a:rPr>
              <a:t>o</a:t>
            </a: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perating </a:t>
            </a:r>
            <a:r>
              <a:rPr lang="en-US" sz="1400" kern="100" dirty="0">
                <a:solidFill>
                  <a:srgbClr val="202020"/>
                </a:solidFill>
                <a:latin typeface="Arial" panose="020B0604020202020204"/>
                <a:cs typeface="Times New Roman" panose="02020603050405020304" pitchFamily="18" charset="0"/>
              </a:rPr>
              <a:t>r</a:t>
            </a: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evenue and be excluded </a:t>
            </a:r>
            <a:r>
              <a:rPr lang="en-US" sz="1400" kern="100" dirty="0">
                <a:solidFill>
                  <a:srgbClr val="202020"/>
                </a:solidFill>
                <a:latin typeface="Arial" panose="020B0604020202020204"/>
                <a:cs typeface="Times New Roman" panose="02020603050405020304" pitchFamily="18" charset="0"/>
              </a:rPr>
              <a:t>from base </a:t>
            </a:r>
            <a:r>
              <a:rPr kumimoji="0" lang="en-US" sz="1400" b="0" i="0" u="none" strike="noStrike" kern="100" cap="none" spc="0" normalizeH="0" baseline="0" noProof="0" dirty="0">
                <a:ln>
                  <a:noFill/>
                </a:ln>
                <a:solidFill>
                  <a:srgbClr val="202020"/>
                </a:solidFill>
                <a:effectLst/>
                <a:uLnTx/>
                <a:uFillTx/>
                <a:latin typeface="Arial" panose="020B0604020202020204"/>
                <a:ea typeface="+mn-ea"/>
                <a:cs typeface="Times New Roman" panose="02020603050405020304" pitchFamily="18" charset="0"/>
              </a:rPr>
              <a:t>revenue requirement</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 name="Text Placeholder 36">
            <a:extLst>
              <a:ext uri="{FF2B5EF4-FFF2-40B4-BE49-F238E27FC236}">
                <a16:creationId xmlns:a16="http://schemas.microsoft.com/office/drawing/2014/main" id="{48A79652-6C74-657B-F701-53C0A1BD35F7}"/>
              </a:ext>
            </a:extLst>
          </p:cNvPr>
          <p:cNvSpPr txBox="1">
            <a:spLocks/>
          </p:cNvSpPr>
          <p:nvPr/>
        </p:nvSpPr>
        <p:spPr>
          <a:xfrm>
            <a:off x="914400" y="1209476"/>
            <a:ext cx="10477500" cy="848691"/>
          </a:xfrm>
          <a:prstGeom prst="roundRect">
            <a:avLst>
              <a:gd name="adj" fmla="val 50000"/>
            </a:avLst>
          </a:prstGeom>
          <a:solidFill>
            <a:schemeClr val="tx2"/>
          </a:solidFill>
        </p:spPr>
        <p:txBody>
          <a:bodyPr anchor="ctr" anchorCtr="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400" b="1" dirty="0">
                <a:solidFill>
                  <a:schemeClr val="bg1"/>
                </a:solidFill>
              </a:rPr>
              <a:t>Observation 4</a:t>
            </a:r>
            <a:r>
              <a:rPr lang="en-CA" sz="1400" dirty="0">
                <a:solidFill>
                  <a:schemeClr val="bg1"/>
                </a:solidFill>
              </a:rPr>
              <a:t>: Some distributors include n</a:t>
            </a:r>
            <a:r>
              <a:rPr lang="en-CA" sz="1400" b="0" dirty="0">
                <a:solidFill>
                  <a:schemeClr val="bg1"/>
                </a:solidFill>
              </a:rPr>
              <a:t>on-utility revenue/expense in the revenue requirement, resulting in overstated revenue requirement and understated other </a:t>
            </a:r>
            <a:r>
              <a:rPr lang="en-CA" sz="1400" dirty="0">
                <a:solidFill>
                  <a:schemeClr val="bg1"/>
                </a:solidFill>
              </a:rPr>
              <a:t>o</a:t>
            </a:r>
            <a:r>
              <a:rPr lang="en-CA" sz="1400" b="0" dirty="0">
                <a:solidFill>
                  <a:schemeClr val="bg1"/>
                </a:solidFill>
              </a:rPr>
              <a:t>perating </a:t>
            </a:r>
            <a:r>
              <a:rPr lang="en-CA" sz="1400" dirty="0">
                <a:solidFill>
                  <a:schemeClr val="bg1"/>
                </a:solidFill>
              </a:rPr>
              <a:t>r</a:t>
            </a:r>
            <a:r>
              <a:rPr lang="en-CA" sz="1400" b="0" dirty="0">
                <a:solidFill>
                  <a:schemeClr val="bg1"/>
                </a:solidFill>
              </a:rPr>
              <a:t>evenue</a:t>
            </a:r>
            <a:r>
              <a:rPr lang="en-US" sz="1400" b="0" kern="1200" dirty="0">
                <a:solidFill>
                  <a:schemeClr val="lt1"/>
                </a:solidFill>
                <a:effectLst/>
                <a:latin typeface="+mn-lt"/>
                <a:ea typeface="+mn-ea"/>
                <a:cs typeface="+mn-cs"/>
              </a:rPr>
              <a:t>. </a:t>
            </a:r>
            <a:endParaRPr lang="en-CA" sz="1400" b="0" dirty="0">
              <a:solidFill>
                <a:schemeClr val="bg1"/>
              </a:solidFill>
              <a:latin typeface="+mn-lt"/>
            </a:endParaRPr>
          </a:p>
        </p:txBody>
      </p:sp>
      <p:pic>
        <p:nvPicPr>
          <p:cNvPr id="12" name="Graphic 11" descr="Flag with solid fill">
            <a:extLst>
              <a:ext uri="{FF2B5EF4-FFF2-40B4-BE49-F238E27FC236}">
                <a16:creationId xmlns:a16="http://schemas.microsoft.com/office/drawing/2014/main" id="{FB27A6A8-9969-50B2-1B6F-4E3C1905AA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391" y="2297436"/>
            <a:ext cx="301009" cy="301009"/>
          </a:xfrm>
          <a:prstGeom prst="rect">
            <a:avLst/>
          </a:prstGeom>
        </p:spPr>
      </p:pic>
    </p:spTree>
    <p:extLst>
      <p:ext uri="{BB962C8B-B14F-4D97-AF65-F5344CB8AC3E}">
        <p14:creationId xmlns:p14="http://schemas.microsoft.com/office/powerpoint/2010/main" val="1794208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2227-2C9A-C0D5-7E6F-38861E0B2CE5}"/>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3D26F503-4EBD-E16D-D794-A4006F60CDC4}"/>
              </a:ext>
            </a:extLst>
          </p:cNvPr>
          <p:cNvSpPr/>
          <p:nvPr/>
        </p:nvSpPr>
        <p:spPr>
          <a:xfrm>
            <a:off x="914400" y="3169920"/>
            <a:ext cx="10439400" cy="29362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itle 32">
            <a:extLst>
              <a:ext uri="{FF2B5EF4-FFF2-40B4-BE49-F238E27FC236}">
                <a16:creationId xmlns:a16="http://schemas.microsoft.com/office/drawing/2014/main" id="{5E935277-346F-6492-5928-2487A8592B0A}"/>
              </a:ext>
            </a:extLst>
          </p:cNvPr>
          <p:cNvSpPr>
            <a:spLocks noGrp="1"/>
          </p:cNvSpPr>
          <p:nvPr>
            <p:ph type="title"/>
          </p:nvPr>
        </p:nvSpPr>
        <p:spPr/>
        <p:txBody>
          <a:bodyPr/>
          <a:lstStyle/>
          <a:p>
            <a:r>
              <a:rPr lang="en-CA" sz="2800" dirty="0"/>
              <a:t>DVA Continuity Schedule</a:t>
            </a:r>
          </a:p>
        </p:txBody>
      </p:sp>
      <p:sp>
        <p:nvSpPr>
          <p:cNvPr id="4" name="Date Placeholder 3">
            <a:extLst>
              <a:ext uri="{FF2B5EF4-FFF2-40B4-BE49-F238E27FC236}">
                <a16:creationId xmlns:a16="http://schemas.microsoft.com/office/drawing/2014/main" id="{0607AD2B-BACC-C73D-EA39-A95F973D01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4853AB56-030F-8DCB-37E7-F7AEA8FC0DA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37" name="Text Placeholder 36">
            <a:extLst>
              <a:ext uri="{FF2B5EF4-FFF2-40B4-BE49-F238E27FC236}">
                <a16:creationId xmlns:a16="http://schemas.microsoft.com/office/drawing/2014/main" id="{56D0410C-05E1-FC33-743F-B599FF1223EA}"/>
              </a:ext>
            </a:extLst>
          </p:cNvPr>
          <p:cNvSpPr>
            <a:spLocks noGrp="1"/>
          </p:cNvSpPr>
          <p:nvPr>
            <p:ph type="body" sz="quarter" idx="14"/>
          </p:nvPr>
        </p:nvSpPr>
        <p:spPr>
          <a:xfrm>
            <a:off x="914400" y="1209477"/>
            <a:ext cx="10477500" cy="726954"/>
          </a:xfrm>
          <a:prstGeom prst="roundRect">
            <a:avLst>
              <a:gd name="adj" fmla="val 50000"/>
            </a:avLst>
          </a:prstGeom>
          <a:solidFill>
            <a:schemeClr val="bg2"/>
          </a:solidFill>
        </p:spPr>
        <p:txBody>
          <a:bodyPr>
            <a:noAutofit/>
          </a:bodyPr>
          <a:lstStyle/>
          <a:p>
            <a:pPr marL="117475" algn="l">
              <a:spcBef>
                <a:spcPts val="0"/>
              </a:spcBef>
              <a:spcAft>
                <a:spcPts val="0"/>
              </a:spcAft>
            </a:pPr>
            <a:r>
              <a:rPr lang="en-CA" sz="1400" b="1" dirty="0"/>
              <a:t>Observation 1</a:t>
            </a:r>
            <a:r>
              <a:rPr lang="en-CA" sz="1400" dirty="0"/>
              <a:t>: Mismatching Balances - The opening balances of certain DVAs do not match the ending balances of those DVAs in the last application, resulting in risk of </a:t>
            </a:r>
            <a:r>
              <a:rPr lang="en-US" sz="1400" dirty="0"/>
              <a:t>retroactive adjustments in the last applications.</a:t>
            </a:r>
          </a:p>
        </p:txBody>
      </p:sp>
      <p:sp>
        <p:nvSpPr>
          <p:cNvPr id="7" name="Content Placeholder 6">
            <a:extLst>
              <a:ext uri="{FF2B5EF4-FFF2-40B4-BE49-F238E27FC236}">
                <a16:creationId xmlns:a16="http://schemas.microsoft.com/office/drawing/2014/main" id="{676768F6-1EB5-A983-A77F-3F8F9A4C6ECE}"/>
              </a:ext>
            </a:extLst>
          </p:cNvPr>
          <p:cNvSpPr>
            <a:spLocks noGrp="1"/>
          </p:cNvSpPr>
          <p:nvPr>
            <p:ph sz="half" idx="1"/>
          </p:nvPr>
        </p:nvSpPr>
        <p:spPr>
          <a:xfrm>
            <a:off x="914400" y="2013406"/>
            <a:ext cx="10416482" cy="979322"/>
          </a:xfrm>
          <a:noFill/>
          <a:effectLst/>
        </p:spPr>
        <p:txBody>
          <a:bodyPr>
            <a:noAutofit/>
          </a:bodyPr>
          <a:lstStyle/>
          <a:p>
            <a:pPr marL="0" indent="0">
              <a:spcAft>
                <a:spcPts val="0"/>
              </a:spcAft>
              <a:buNone/>
            </a:pPr>
            <a:r>
              <a:rPr lang="en-US" sz="1400" b="1" dirty="0">
                <a:solidFill>
                  <a:schemeClr val="bg2"/>
                </a:solidFill>
              </a:rPr>
              <a:t>Requirement</a:t>
            </a:r>
          </a:p>
          <a:p>
            <a:pPr algn="l">
              <a:buFont typeface="Wingdings" panose="05000000000000000000" pitchFamily="2" charset="2"/>
              <a:buChar char="ü"/>
            </a:pPr>
            <a:r>
              <a:rPr lang="en-US" sz="1400" dirty="0"/>
              <a:t>Per Chapter 2 Filing Requirements (section 2.9), t</a:t>
            </a:r>
            <a:r>
              <a:rPr lang="en-US" sz="1400" b="0" i="0" u="none" strike="noStrike" baseline="0" dirty="0">
                <a:solidFill>
                  <a:srgbClr val="000000"/>
                </a:solidFill>
                <a:latin typeface="Arial" panose="020B0604020202020204" pitchFamily="34" charset="0"/>
              </a:rPr>
              <a:t>he opening principal amounts and the opening interest amounts for Group 1 and Group 2 balances, shown in the DVA Continuity Schedule of the current application, must reconcile with the last applicable approved closing balances. The distributor </a:t>
            </a:r>
            <a:r>
              <a:rPr lang="en-US" sz="1400" dirty="0"/>
              <a:t>should disclose the adjustments if it is necessary to change the opening balances </a:t>
            </a:r>
          </a:p>
        </p:txBody>
      </p:sp>
      <p:pic>
        <p:nvPicPr>
          <p:cNvPr id="12" name="Picture 11">
            <a:extLst>
              <a:ext uri="{FF2B5EF4-FFF2-40B4-BE49-F238E27FC236}">
                <a16:creationId xmlns:a16="http://schemas.microsoft.com/office/drawing/2014/main" id="{E762FF15-75BD-7A82-7F92-6B92D4FF9074}"/>
              </a:ext>
            </a:extLst>
          </p:cNvPr>
          <p:cNvPicPr>
            <a:picLocks noChangeAspect="1"/>
          </p:cNvPicPr>
          <p:nvPr/>
        </p:nvPicPr>
        <p:blipFill>
          <a:blip r:embed="rId3">
            <a:grayscl/>
          </a:blip>
          <a:srcRect r="21033"/>
          <a:stretch/>
        </p:blipFill>
        <p:spPr>
          <a:xfrm>
            <a:off x="6423660" y="3631757"/>
            <a:ext cx="4151921" cy="2295208"/>
          </a:xfrm>
          <a:prstGeom prst="rect">
            <a:avLst/>
          </a:prstGeom>
        </p:spPr>
      </p:pic>
      <p:pic>
        <p:nvPicPr>
          <p:cNvPr id="6" name="Picture 5">
            <a:extLst>
              <a:ext uri="{FF2B5EF4-FFF2-40B4-BE49-F238E27FC236}">
                <a16:creationId xmlns:a16="http://schemas.microsoft.com/office/drawing/2014/main" id="{FBEED3BA-FF10-4F11-1426-00485EC78421}"/>
              </a:ext>
            </a:extLst>
          </p:cNvPr>
          <p:cNvPicPr>
            <a:picLocks noChangeAspect="1"/>
          </p:cNvPicPr>
          <p:nvPr/>
        </p:nvPicPr>
        <p:blipFill>
          <a:blip r:embed="rId4">
            <a:grayscl/>
          </a:blip>
          <a:stretch>
            <a:fillRect/>
          </a:stretch>
        </p:blipFill>
        <p:spPr>
          <a:xfrm>
            <a:off x="1123026" y="3638452"/>
            <a:ext cx="5114925" cy="2295209"/>
          </a:xfrm>
          <a:prstGeom prst="rect">
            <a:avLst/>
          </a:prstGeom>
        </p:spPr>
      </p:pic>
      <p:sp>
        <p:nvSpPr>
          <p:cNvPr id="13" name="TextBox 12">
            <a:extLst>
              <a:ext uri="{FF2B5EF4-FFF2-40B4-BE49-F238E27FC236}">
                <a16:creationId xmlns:a16="http://schemas.microsoft.com/office/drawing/2014/main" id="{CA021B36-E048-0F82-694F-6E97D8E75A42}"/>
              </a:ext>
            </a:extLst>
          </p:cNvPr>
          <p:cNvSpPr txBox="1"/>
          <p:nvPr/>
        </p:nvSpPr>
        <p:spPr>
          <a:xfrm>
            <a:off x="2643849" y="3273219"/>
            <a:ext cx="22239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a:ea typeface="+mn-ea"/>
                <a:cs typeface="+mn-cs"/>
              </a:rPr>
              <a:t>2024 IRM Application</a:t>
            </a:r>
          </a:p>
        </p:txBody>
      </p:sp>
      <p:sp>
        <p:nvSpPr>
          <p:cNvPr id="14" name="TextBox 13">
            <a:extLst>
              <a:ext uri="{FF2B5EF4-FFF2-40B4-BE49-F238E27FC236}">
                <a16:creationId xmlns:a16="http://schemas.microsoft.com/office/drawing/2014/main" id="{E711B8E1-17B9-5CBB-991B-F11929345F93}"/>
              </a:ext>
            </a:extLst>
          </p:cNvPr>
          <p:cNvSpPr txBox="1"/>
          <p:nvPr/>
        </p:nvSpPr>
        <p:spPr>
          <a:xfrm>
            <a:off x="7387657" y="3226994"/>
            <a:ext cx="22239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a:ea typeface="+mn-ea"/>
                <a:cs typeface="+mn-cs"/>
              </a:rPr>
              <a:t>2025 IRM Application</a:t>
            </a:r>
          </a:p>
        </p:txBody>
      </p:sp>
      <p:cxnSp>
        <p:nvCxnSpPr>
          <p:cNvPr id="3" name="Straight Arrow Connector 2">
            <a:extLst>
              <a:ext uri="{FF2B5EF4-FFF2-40B4-BE49-F238E27FC236}">
                <a16:creationId xmlns:a16="http://schemas.microsoft.com/office/drawing/2014/main" id="{DB523901-6B54-2014-313B-F5014058C9BD}"/>
              </a:ext>
            </a:extLst>
          </p:cNvPr>
          <p:cNvCxnSpPr>
            <a:cxnSpLocks/>
            <a:stCxn id="20" idx="1"/>
          </p:cNvCxnSpPr>
          <p:nvPr/>
        </p:nvCxnSpPr>
        <p:spPr>
          <a:xfrm flipH="1" flipV="1">
            <a:off x="3971181" y="4780465"/>
            <a:ext cx="4492980" cy="78396"/>
          </a:xfrm>
          <a:prstGeom prst="straightConnector1">
            <a:avLst/>
          </a:prstGeom>
          <a:ln w="19050">
            <a:solidFill>
              <a:schemeClr val="accent1"/>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F9962672-AE30-6D09-D21A-0257F4F723A2}"/>
              </a:ext>
            </a:extLst>
          </p:cNvPr>
          <p:cNvCxnSpPr>
            <a:cxnSpLocks/>
            <a:stCxn id="21" idx="1"/>
          </p:cNvCxnSpPr>
          <p:nvPr/>
        </p:nvCxnSpPr>
        <p:spPr>
          <a:xfrm flipH="1" flipV="1">
            <a:off x="3978048" y="5241235"/>
            <a:ext cx="4479246" cy="53834"/>
          </a:xfrm>
          <a:prstGeom prst="straightConnector1">
            <a:avLst/>
          </a:prstGeom>
          <a:ln w="19050">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F2E34708-E9A3-1DE1-E3EB-375BBFABDF19}"/>
              </a:ext>
            </a:extLst>
          </p:cNvPr>
          <p:cNvCxnSpPr>
            <a:cxnSpLocks/>
            <a:stCxn id="19" idx="1"/>
            <a:endCxn id="18" idx="3"/>
          </p:cNvCxnSpPr>
          <p:nvPr/>
        </p:nvCxnSpPr>
        <p:spPr>
          <a:xfrm flipH="1" flipV="1">
            <a:off x="6253038" y="4596052"/>
            <a:ext cx="3866287" cy="91727"/>
          </a:xfrm>
          <a:prstGeom prst="straightConnector1">
            <a:avLst/>
          </a:prstGeom>
          <a:ln w="19050">
            <a:solidFill>
              <a:schemeClr val="accent2"/>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94AA7457-3C85-C700-80C4-4AD9C7625FB4}"/>
              </a:ext>
            </a:extLst>
          </p:cNvPr>
          <p:cNvSpPr txBox="1"/>
          <p:nvPr/>
        </p:nvSpPr>
        <p:spPr>
          <a:xfrm>
            <a:off x="3594653" y="4690231"/>
            <a:ext cx="335147" cy="183454"/>
          </a:xfrm>
          <a:prstGeom prst="rect">
            <a:avLst/>
          </a:prstGeom>
          <a:noFill/>
          <a:ln w="3175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33BA863-CB27-F2D8-AAAD-ED4F13221911}"/>
              </a:ext>
            </a:extLst>
          </p:cNvPr>
          <p:cNvSpPr txBox="1"/>
          <p:nvPr/>
        </p:nvSpPr>
        <p:spPr>
          <a:xfrm>
            <a:off x="3419857" y="5149508"/>
            <a:ext cx="509944" cy="183454"/>
          </a:xfrm>
          <a:prstGeom prst="rect">
            <a:avLst/>
          </a:prstGeom>
          <a:noFill/>
          <a:ln w="317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73CD13F4-6F4B-FE7E-AEA1-74B5F74E7658}"/>
              </a:ext>
            </a:extLst>
          </p:cNvPr>
          <p:cNvSpPr txBox="1"/>
          <p:nvPr/>
        </p:nvSpPr>
        <p:spPr>
          <a:xfrm>
            <a:off x="5958128" y="4504325"/>
            <a:ext cx="294910" cy="183454"/>
          </a:xfrm>
          <a:prstGeom prst="rect">
            <a:avLst/>
          </a:prstGeom>
          <a:noFill/>
          <a:ln w="317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8F658A01-34FA-F8F8-A61C-95A123ED5959}"/>
              </a:ext>
            </a:extLst>
          </p:cNvPr>
          <p:cNvSpPr txBox="1"/>
          <p:nvPr/>
        </p:nvSpPr>
        <p:spPr>
          <a:xfrm>
            <a:off x="10119325" y="4609363"/>
            <a:ext cx="369879" cy="156832"/>
          </a:xfrm>
          <a:prstGeom prst="rect">
            <a:avLst/>
          </a:prstGeom>
          <a:noFill/>
          <a:ln w="317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0A288EF4-62FB-B8F8-1CFE-4C2C4937729C}"/>
              </a:ext>
            </a:extLst>
          </p:cNvPr>
          <p:cNvSpPr txBox="1"/>
          <p:nvPr/>
        </p:nvSpPr>
        <p:spPr>
          <a:xfrm>
            <a:off x="8464161" y="4767134"/>
            <a:ext cx="335147" cy="183454"/>
          </a:xfrm>
          <a:prstGeom prst="rect">
            <a:avLst/>
          </a:prstGeom>
          <a:noFill/>
          <a:ln w="3175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81E3FDCF-53FC-517E-CB2B-7780F30027DE}"/>
              </a:ext>
            </a:extLst>
          </p:cNvPr>
          <p:cNvSpPr txBox="1"/>
          <p:nvPr/>
        </p:nvSpPr>
        <p:spPr>
          <a:xfrm>
            <a:off x="8457294" y="5203342"/>
            <a:ext cx="342014" cy="183454"/>
          </a:xfrm>
          <a:prstGeom prst="rect">
            <a:avLst/>
          </a:prstGeom>
          <a:noFill/>
          <a:ln w="317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pic>
        <p:nvPicPr>
          <p:cNvPr id="30" name="Graphic 29" descr="Flag with solid fill">
            <a:extLst>
              <a:ext uri="{FF2B5EF4-FFF2-40B4-BE49-F238E27FC236}">
                <a16:creationId xmlns:a16="http://schemas.microsoft.com/office/drawing/2014/main" id="{B61FBDAD-3596-A2F1-46FE-2D4C2ACA79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391" y="2101662"/>
            <a:ext cx="301009" cy="301009"/>
          </a:xfrm>
          <a:prstGeom prst="rect">
            <a:avLst/>
          </a:prstGeom>
        </p:spPr>
      </p:pic>
    </p:spTree>
    <p:extLst>
      <p:ext uri="{BB962C8B-B14F-4D97-AF65-F5344CB8AC3E}">
        <p14:creationId xmlns:p14="http://schemas.microsoft.com/office/powerpoint/2010/main" val="801287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6233-01AB-9D22-69C1-EC60C21715D2}"/>
            </a:ext>
          </a:extLst>
        </p:cNvPr>
        <p:cNvGrpSpPr/>
        <p:nvPr/>
      </p:nvGrpSpPr>
      <p:grpSpPr>
        <a:xfrm>
          <a:off x="0" y="0"/>
          <a:ext cx="0" cy="0"/>
          <a:chOff x="0" y="0"/>
          <a:chExt cx="0" cy="0"/>
        </a:xfrm>
      </p:grpSpPr>
      <p:sp>
        <p:nvSpPr>
          <p:cNvPr id="37" name="Text Placeholder 36">
            <a:extLst>
              <a:ext uri="{FF2B5EF4-FFF2-40B4-BE49-F238E27FC236}">
                <a16:creationId xmlns:a16="http://schemas.microsoft.com/office/drawing/2014/main" id="{29A78F65-FDDA-CA43-9F6E-6BD2F0E22EA0}"/>
              </a:ext>
            </a:extLst>
          </p:cNvPr>
          <p:cNvSpPr>
            <a:spLocks noGrp="1"/>
          </p:cNvSpPr>
          <p:nvPr>
            <p:ph type="body" sz="quarter" idx="14"/>
          </p:nvPr>
        </p:nvSpPr>
        <p:spPr>
          <a:xfrm>
            <a:off x="914400" y="1209477"/>
            <a:ext cx="10477500" cy="731520"/>
          </a:xfrm>
          <a:solidFill>
            <a:schemeClr val="bg2"/>
          </a:solidFill>
        </p:spPr>
        <p:txBody>
          <a:bodyPr vert="horz" lIns="91440" tIns="45720" rIns="91440" bIns="45720" rtlCol="0" anchor="ctr" anchorCtr="0">
            <a:noAutofit/>
          </a:bodyPr>
          <a:lstStyle/>
          <a:p>
            <a:pPr marL="117475" algn="l">
              <a:spcBef>
                <a:spcPts val="0"/>
              </a:spcBef>
              <a:spcAft>
                <a:spcPts val="0"/>
              </a:spcAft>
            </a:pPr>
            <a:endParaRPr lang="en-CA" sz="1400" b="1" dirty="0"/>
          </a:p>
          <a:p>
            <a:pPr marL="117475" algn="l">
              <a:spcBef>
                <a:spcPts val="0"/>
              </a:spcBef>
              <a:spcAft>
                <a:spcPts val="0"/>
              </a:spcAft>
            </a:pPr>
            <a:r>
              <a:rPr lang="en-CA" sz="1400" b="1" dirty="0"/>
              <a:t>Observation 2: </a:t>
            </a:r>
            <a:r>
              <a:rPr lang="en-CA" sz="1400" dirty="0"/>
              <a:t>OEB approved disposition amount in Account 1595 does not match the amount on the Decision and Order, causing incorrect principal and carrying charge balance in Account 1595 Sub-account</a:t>
            </a:r>
            <a:endParaRPr lang="en-US" sz="1400" dirty="0"/>
          </a:p>
          <a:p>
            <a:pPr marL="117475" algn="l">
              <a:spcBef>
                <a:spcPts val="0"/>
              </a:spcBef>
              <a:spcAft>
                <a:spcPts val="0"/>
              </a:spcAft>
            </a:pPr>
            <a:endParaRPr lang="en-CA" sz="1400" b="1" dirty="0"/>
          </a:p>
        </p:txBody>
      </p:sp>
      <p:sp>
        <p:nvSpPr>
          <p:cNvPr id="33" name="Title 32">
            <a:extLst>
              <a:ext uri="{FF2B5EF4-FFF2-40B4-BE49-F238E27FC236}">
                <a16:creationId xmlns:a16="http://schemas.microsoft.com/office/drawing/2014/main" id="{B170AABD-A0F5-D9F4-6EE6-5DB88A112FE7}"/>
              </a:ext>
            </a:extLst>
          </p:cNvPr>
          <p:cNvSpPr>
            <a:spLocks noGrp="1"/>
          </p:cNvSpPr>
          <p:nvPr>
            <p:ph type="title"/>
          </p:nvPr>
        </p:nvSpPr>
        <p:spPr/>
        <p:txBody>
          <a:bodyPr/>
          <a:lstStyle/>
          <a:p>
            <a:r>
              <a:rPr lang="en-CA" sz="2800" dirty="0"/>
              <a:t>DVA Continuity Schedule (Cont.)</a:t>
            </a:r>
          </a:p>
        </p:txBody>
      </p:sp>
      <p:sp>
        <p:nvSpPr>
          <p:cNvPr id="4" name="Date Placeholder 3">
            <a:extLst>
              <a:ext uri="{FF2B5EF4-FFF2-40B4-BE49-F238E27FC236}">
                <a16:creationId xmlns:a16="http://schemas.microsoft.com/office/drawing/2014/main" id="{6773F45F-9C3D-C0D7-DE00-286DAE3D6F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21DC1BF9-D230-48AE-E681-E7AAA7836A3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 name="Content Placeholder 6">
            <a:extLst>
              <a:ext uri="{FF2B5EF4-FFF2-40B4-BE49-F238E27FC236}">
                <a16:creationId xmlns:a16="http://schemas.microsoft.com/office/drawing/2014/main" id="{E2214A63-D5A3-1FA4-F5A0-55612836B966}"/>
              </a:ext>
            </a:extLst>
          </p:cNvPr>
          <p:cNvSpPr txBox="1">
            <a:spLocks/>
          </p:cNvSpPr>
          <p:nvPr/>
        </p:nvSpPr>
        <p:spPr>
          <a:xfrm>
            <a:off x="914400" y="2030690"/>
            <a:ext cx="10477500" cy="1189578"/>
          </a:xfrm>
          <a:prstGeom prst="rect">
            <a:avLst/>
          </a:prstGeom>
          <a:noFill/>
          <a:effectLst>
            <a:innerShdw blurRad="63500" dist="50800" dir="18900000">
              <a:prstClr val="black">
                <a:alpha val="50000"/>
              </a:prstClr>
            </a:innerShdw>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strike="noStrike" kern="1200" cap="none" spc="0" normalizeH="0" baseline="0" noProof="0" dirty="0">
                <a:ln>
                  <a:noFill/>
                </a:ln>
                <a:solidFill>
                  <a:srgbClr val="941D6A"/>
                </a:solidFill>
                <a:effectLst/>
                <a:uLnTx/>
                <a:uFillTx/>
                <a:latin typeface="Arial" panose="020B0604020202020204"/>
                <a:ea typeface="+mn-ea"/>
                <a:cs typeface="+mn-cs"/>
              </a:rPr>
              <a:t>Requirements </a:t>
            </a:r>
          </a:p>
          <a:p>
            <a:pPr>
              <a:spcAft>
                <a:spcPts val="0"/>
              </a:spcAft>
              <a:buFont typeface="Wingdings" panose="05000000000000000000" pitchFamily="2" charset="2"/>
              <a:buChar char="ü"/>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Per Chapter 2 Filing Requirements (section 2.9.1.3), when approval for disposition of DVA balances is received from the OEB, the approved amounts of principal and carrying charges are transferred to Account 1595 for that rate year</a:t>
            </a:r>
          </a:p>
          <a:p>
            <a:pPr>
              <a:spcAft>
                <a:spcPts val="0"/>
              </a:spcAft>
              <a:buFont typeface="Wingdings" panose="05000000000000000000" pitchFamily="2" charset="2"/>
              <a:buChar char="ü"/>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approved principal should be transferred into principal column while the approved carrying charge should be transferred into approved interest column</a:t>
            </a:r>
          </a:p>
        </p:txBody>
      </p:sp>
      <p:pic>
        <p:nvPicPr>
          <p:cNvPr id="15" name="Picture 14">
            <a:extLst>
              <a:ext uri="{FF2B5EF4-FFF2-40B4-BE49-F238E27FC236}">
                <a16:creationId xmlns:a16="http://schemas.microsoft.com/office/drawing/2014/main" id="{87AC4603-E829-EABB-B7C9-3636F0A4DB6E}"/>
              </a:ext>
            </a:extLst>
          </p:cNvPr>
          <p:cNvPicPr>
            <a:picLocks noChangeAspect="1"/>
          </p:cNvPicPr>
          <p:nvPr/>
        </p:nvPicPr>
        <p:blipFill>
          <a:blip r:embed="rId3"/>
          <a:stretch>
            <a:fillRect/>
          </a:stretch>
        </p:blipFill>
        <p:spPr>
          <a:xfrm>
            <a:off x="1325212" y="3736777"/>
            <a:ext cx="3264715" cy="2287027"/>
          </a:xfrm>
          <a:prstGeom prst="rect">
            <a:avLst/>
          </a:prstGeom>
        </p:spPr>
      </p:pic>
      <p:pic>
        <p:nvPicPr>
          <p:cNvPr id="8" name="Picture 7">
            <a:extLst>
              <a:ext uri="{FF2B5EF4-FFF2-40B4-BE49-F238E27FC236}">
                <a16:creationId xmlns:a16="http://schemas.microsoft.com/office/drawing/2014/main" id="{8B67BE84-5CF9-654E-622A-8ED0B2B96E11}"/>
              </a:ext>
            </a:extLst>
          </p:cNvPr>
          <p:cNvPicPr>
            <a:picLocks noChangeAspect="1"/>
          </p:cNvPicPr>
          <p:nvPr/>
        </p:nvPicPr>
        <p:blipFill>
          <a:blip r:embed="rId4"/>
          <a:stretch>
            <a:fillRect/>
          </a:stretch>
        </p:blipFill>
        <p:spPr>
          <a:xfrm>
            <a:off x="4724398" y="3655852"/>
            <a:ext cx="6526305" cy="2367952"/>
          </a:xfrm>
          <a:prstGeom prst="rect">
            <a:avLst/>
          </a:prstGeom>
        </p:spPr>
      </p:pic>
      <p:sp>
        <p:nvSpPr>
          <p:cNvPr id="6" name="TextBox 5">
            <a:extLst>
              <a:ext uri="{FF2B5EF4-FFF2-40B4-BE49-F238E27FC236}">
                <a16:creationId xmlns:a16="http://schemas.microsoft.com/office/drawing/2014/main" id="{5EB112E4-2F1E-ABC7-71B4-96ED733866CC}"/>
              </a:ext>
            </a:extLst>
          </p:cNvPr>
          <p:cNvSpPr txBox="1"/>
          <p:nvPr/>
        </p:nvSpPr>
        <p:spPr>
          <a:xfrm>
            <a:off x="8186929" y="5903445"/>
            <a:ext cx="386307" cy="131035"/>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1D1C975-B05E-5FCF-55F9-F3987CE438B3}"/>
              </a:ext>
            </a:extLst>
          </p:cNvPr>
          <p:cNvSpPr txBox="1"/>
          <p:nvPr/>
        </p:nvSpPr>
        <p:spPr>
          <a:xfrm>
            <a:off x="10253450" y="5903445"/>
            <a:ext cx="332300" cy="131035"/>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75028DB-BB42-E362-E881-D48A9C87FA0B}"/>
              </a:ext>
            </a:extLst>
          </p:cNvPr>
          <p:cNvSpPr txBox="1"/>
          <p:nvPr/>
        </p:nvSpPr>
        <p:spPr>
          <a:xfrm>
            <a:off x="4083412" y="5837928"/>
            <a:ext cx="386307" cy="131035"/>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3FD13AED-948B-D0F5-E460-6804BCF0EE3F}"/>
              </a:ext>
            </a:extLst>
          </p:cNvPr>
          <p:cNvSpPr txBox="1"/>
          <p:nvPr/>
        </p:nvSpPr>
        <p:spPr>
          <a:xfrm>
            <a:off x="6861708" y="3275110"/>
            <a:ext cx="2576932"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a:ea typeface="+mn-ea"/>
                <a:cs typeface="+mn-cs"/>
              </a:rPr>
              <a:t>2023 Continuity Schedule</a:t>
            </a:r>
          </a:p>
        </p:txBody>
      </p:sp>
      <p:sp>
        <p:nvSpPr>
          <p:cNvPr id="13" name="TextBox 12">
            <a:extLst>
              <a:ext uri="{FF2B5EF4-FFF2-40B4-BE49-F238E27FC236}">
                <a16:creationId xmlns:a16="http://schemas.microsoft.com/office/drawing/2014/main" id="{4D51C178-0796-B67F-4F3E-C7F62212AC6C}"/>
              </a:ext>
            </a:extLst>
          </p:cNvPr>
          <p:cNvSpPr txBox="1"/>
          <p:nvPr/>
        </p:nvSpPr>
        <p:spPr>
          <a:xfrm>
            <a:off x="1831729" y="3275111"/>
            <a:ext cx="2576932"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a:ea typeface="+mn-ea"/>
                <a:cs typeface="+mn-cs"/>
              </a:rPr>
              <a:t>2023 Decision and Order</a:t>
            </a:r>
          </a:p>
        </p:txBody>
      </p:sp>
      <p:cxnSp>
        <p:nvCxnSpPr>
          <p:cNvPr id="3" name="Straight Arrow Connector 2">
            <a:extLst>
              <a:ext uri="{FF2B5EF4-FFF2-40B4-BE49-F238E27FC236}">
                <a16:creationId xmlns:a16="http://schemas.microsoft.com/office/drawing/2014/main" id="{BAB978E6-6EC8-F3A3-0DF9-1334DBF5F9A4}"/>
              </a:ext>
            </a:extLst>
          </p:cNvPr>
          <p:cNvCxnSpPr>
            <a:cxnSpLocks/>
          </p:cNvCxnSpPr>
          <p:nvPr/>
        </p:nvCxnSpPr>
        <p:spPr>
          <a:xfrm flipH="1" flipV="1">
            <a:off x="4533544" y="5903445"/>
            <a:ext cx="3590039" cy="65517"/>
          </a:xfrm>
          <a:prstGeom prst="straightConnector1">
            <a:avLst/>
          </a:prstGeom>
          <a:ln w="19050">
            <a:headEnd type="triangle"/>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46191711-69A5-9180-A850-449CFA6B008E}"/>
              </a:ext>
            </a:extLst>
          </p:cNvPr>
          <p:cNvSpPr/>
          <p:nvPr/>
        </p:nvSpPr>
        <p:spPr>
          <a:xfrm>
            <a:off x="914400" y="3169920"/>
            <a:ext cx="10477500" cy="29362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7" name="Graphic 16" descr="Flag with solid fill">
            <a:extLst>
              <a:ext uri="{FF2B5EF4-FFF2-40B4-BE49-F238E27FC236}">
                <a16:creationId xmlns:a16="http://schemas.microsoft.com/office/drawing/2014/main" id="{3B0CFACE-5986-FF65-BA64-2B77A0BCA4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391" y="2132659"/>
            <a:ext cx="301009" cy="301009"/>
          </a:xfrm>
          <a:prstGeom prst="rect">
            <a:avLst/>
          </a:prstGeom>
        </p:spPr>
      </p:pic>
    </p:spTree>
    <p:extLst>
      <p:ext uri="{BB962C8B-B14F-4D97-AF65-F5344CB8AC3E}">
        <p14:creationId xmlns:p14="http://schemas.microsoft.com/office/powerpoint/2010/main" val="1188021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7BAB-4FB3-EFA0-3D49-DFE63B155310}"/>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1E594D7A-AE63-FE1A-DB25-130D19868593}"/>
              </a:ext>
            </a:extLst>
          </p:cNvPr>
          <p:cNvSpPr>
            <a:spLocks noGrp="1"/>
          </p:cNvSpPr>
          <p:nvPr>
            <p:ph type="title"/>
          </p:nvPr>
        </p:nvSpPr>
        <p:spPr/>
        <p:txBody>
          <a:bodyPr/>
          <a:lstStyle/>
          <a:p>
            <a:r>
              <a:rPr lang="en-CA" sz="2800" dirty="0"/>
              <a:t>GA Analysis Workform – GA Tab</a:t>
            </a:r>
          </a:p>
        </p:txBody>
      </p:sp>
      <p:sp>
        <p:nvSpPr>
          <p:cNvPr id="4" name="Date Placeholder 3">
            <a:extLst>
              <a:ext uri="{FF2B5EF4-FFF2-40B4-BE49-F238E27FC236}">
                <a16:creationId xmlns:a16="http://schemas.microsoft.com/office/drawing/2014/main" id="{392D48ED-176F-7E19-2464-1FE2A3F76D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0A6BD89D-3E74-B210-21A8-D226DB377C5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2" name="Content Placeholder 6">
            <a:extLst>
              <a:ext uri="{FF2B5EF4-FFF2-40B4-BE49-F238E27FC236}">
                <a16:creationId xmlns:a16="http://schemas.microsoft.com/office/drawing/2014/main" id="{643B0F82-56F2-295F-FFA5-BD9B60B5B0E0}"/>
              </a:ext>
            </a:extLst>
          </p:cNvPr>
          <p:cNvSpPr txBox="1">
            <a:spLocks/>
          </p:cNvSpPr>
          <p:nvPr/>
        </p:nvSpPr>
        <p:spPr>
          <a:xfrm>
            <a:off x="914399" y="2022713"/>
            <a:ext cx="10664209" cy="971291"/>
          </a:xfrm>
          <a:prstGeom prst="rect">
            <a:avLst/>
          </a:prstGeom>
          <a:noFill/>
          <a:effectLst>
            <a:innerShdw blurRad="63500" dist="50800" dir="18900000">
              <a:prstClr val="black">
                <a:alpha val="50000"/>
              </a:prstClr>
            </a:innerShdw>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strike="noStrike" kern="1200" cap="none" spc="0" normalizeH="0" baseline="0" noProof="0" dirty="0">
                <a:ln>
                  <a:noFill/>
                </a:ln>
                <a:solidFill>
                  <a:srgbClr val="D73A0F"/>
                </a:solidFill>
                <a:effectLst/>
                <a:uLnTx/>
                <a:uFillTx/>
                <a:latin typeface="Arial" panose="020B0604020202020204"/>
                <a:ea typeface="+mn-ea"/>
                <a:cs typeface="+mn-cs"/>
              </a:rPr>
              <a:t>Requirements</a:t>
            </a:r>
            <a:r>
              <a:rPr kumimoji="0" lang="en-US" sz="1400" b="1" i="1" u="sng" strike="noStrike" kern="1200" cap="none" spc="0" normalizeH="0" baseline="0" noProof="0" dirty="0">
                <a:ln>
                  <a:noFill/>
                </a:ln>
                <a:solidFill>
                  <a:srgbClr val="D73A0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Per GA Analysis Workform (Commodity Accounts Analysis Workform) Instructions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“Net Change in Principal Balance in the GL” of Note 5 should equal “transactions during the year” on the DVA Continuity Schedule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distributor should provide explanation of changes made with built-in formulars</a:t>
            </a: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A5B3242C-E1E8-9765-786E-EA669B15C78E}"/>
              </a:ext>
            </a:extLst>
          </p:cNvPr>
          <p:cNvPicPr>
            <a:picLocks noChangeAspect="1"/>
          </p:cNvPicPr>
          <p:nvPr/>
        </p:nvPicPr>
        <p:blipFill>
          <a:blip r:embed="rId3">
            <a:grayscl/>
          </a:blip>
          <a:stretch>
            <a:fillRect/>
          </a:stretch>
        </p:blipFill>
        <p:spPr>
          <a:xfrm>
            <a:off x="1072670" y="5497361"/>
            <a:ext cx="2916317" cy="594658"/>
          </a:xfrm>
          <a:prstGeom prst="rect">
            <a:avLst/>
          </a:prstGeom>
        </p:spPr>
      </p:pic>
      <p:sp>
        <p:nvSpPr>
          <p:cNvPr id="7" name="TextBox 6">
            <a:extLst>
              <a:ext uri="{FF2B5EF4-FFF2-40B4-BE49-F238E27FC236}">
                <a16:creationId xmlns:a16="http://schemas.microsoft.com/office/drawing/2014/main" id="{6A84E7F0-F2AE-09CE-F1C1-5F1440B3CF19}"/>
              </a:ext>
            </a:extLst>
          </p:cNvPr>
          <p:cNvSpPr txBox="1"/>
          <p:nvPr/>
        </p:nvSpPr>
        <p:spPr>
          <a:xfrm>
            <a:off x="3644530" y="5986097"/>
            <a:ext cx="366057" cy="12073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EC82FB29-3509-144F-5475-AEFE1524C827}"/>
              </a:ext>
            </a:extLst>
          </p:cNvPr>
          <p:cNvSpPr txBox="1"/>
          <p:nvPr/>
        </p:nvSpPr>
        <p:spPr>
          <a:xfrm>
            <a:off x="1789562" y="3144044"/>
            <a:ext cx="2543678"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DVA Continuity Schedule</a:t>
            </a:r>
          </a:p>
        </p:txBody>
      </p:sp>
      <p:sp>
        <p:nvSpPr>
          <p:cNvPr id="23" name="TextBox 22">
            <a:extLst>
              <a:ext uri="{FF2B5EF4-FFF2-40B4-BE49-F238E27FC236}">
                <a16:creationId xmlns:a16="http://schemas.microsoft.com/office/drawing/2014/main" id="{598AD23A-3E8C-B31A-A456-C60AB7719ABF}"/>
              </a:ext>
            </a:extLst>
          </p:cNvPr>
          <p:cNvSpPr txBox="1"/>
          <p:nvPr/>
        </p:nvSpPr>
        <p:spPr>
          <a:xfrm>
            <a:off x="1013810" y="5247909"/>
            <a:ext cx="2975177" cy="30777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5</a:t>
            </a:r>
          </a:p>
        </p:txBody>
      </p:sp>
      <p:sp>
        <p:nvSpPr>
          <p:cNvPr id="24" name="TextBox 23">
            <a:extLst>
              <a:ext uri="{FF2B5EF4-FFF2-40B4-BE49-F238E27FC236}">
                <a16:creationId xmlns:a16="http://schemas.microsoft.com/office/drawing/2014/main" id="{5E855DA1-47B5-C5F6-C6D8-01E6FFDEF25C}"/>
              </a:ext>
            </a:extLst>
          </p:cNvPr>
          <p:cNvSpPr txBox="1"/>
          <p:nvPr/>
        </p:nvSpPr>
        <p:spPr>
          <a:xfrm>
            <a:off x="6843877" y="3144044"/>
            <a:ext cx="2961047"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4</a:t>
            </a:r>
          </a:p>
        </p:txBody>
      </p:sp>
      <p:pic>
        <p:nvPicPr>
          <p:cNvPr id="31" name="Picture 30">
            <a:extLst>
              <a:ext uri="{FF2B5EF4-FFF2-40B4-BE49-F238E27FC236}">
                <a16:creationId xmlns:a16="http://schemas.microsoft.com/office/drawing/2014/main" id="{7D7BCB2D-F4AC-45C1-7F6F-617A937644C2}"/>
              </a:ext>
            </a:extLst>
          </p:cNvPr>
          <p:cNvPicPr>
            <a:picLocks noChangeAspect="1"/>
          </p:cNvPicPr>
          <p:nvPr/>
        </p:nvPicPr>
        <p:blipFill>
          <a:blip r:embed="rId4">
            <a:grayscl/>
          </a:blip>
          <a:stretch>
            <a:fillRect/>
          </a:stretch>
        </p:blipFill>
        <p:spPr>
          <a:xfrm>
            <a:off x="4866969" y="3680377"/>
            <a:ext cx="6034711" cy="2432530"/>
          </a:xfrm>
          <a:prstGeom prst="rect">
            <a:avLst/>
          </a:prstGeom>
        </p:spPr>
      </p:pic>
      <p:sp>
        <p:nvSpPr>
          <p:cNvPr id="13" name="TextBox 12">
            <a:extLst>
              <a:ext uri="{FF2B5EF4-FFF2-40B4-BE49-F238E27FC236}">
                <a16:creationId xmlns:a16="http://schemas.microsoft.com/office/drawing/2014/main" id="{02E8122F-01A9-83F4-497D-7AF4BDE0D8BF}"/>
              </a:ext>
            </a:extLst>
          </p:cNvPr>
          <p:cNvSpPr txBox="1"/>
          <p:nvPr/>
        </p:nvSpPr>
        <p:spPr>
          <a:xfrm>
            <a:off x="8274022" y="5456620"/>
            <a:ext cx="409257" cy="15870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56058B87-0433-701D-927C-746C33B7F888}"/>
              </a:ext>
            </a:extLst>
          </p:cNvPr>
          <p:cNvSpPr txBox="1"/>
          <p:nvPr/>
        </p:nvSpPr>
        <p:spPr>
          <a:xfrm>
            <a:off x="9049057" y="5963531"/>
            <a:ext cx="409257" cy="15870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cxnSp>
        <p:nvCxnSpPr>
          <p:cNvPr id="27" name="Straight Arrow Connector 26">
            <a:extLst>
              <a:ext uri="{FF2B5EF4-FFF2-40B4-BE49-F238E27FC236}">
                <a16:creationId xmlns:a16="http://schemas.microsoft.com/office/drawing/2014/main" id="{144318F9-218B-3444-A1F1-D744010A5371}"/>
              </a:ext>
            </a:extLst>
          </p:cNvPr>
          <p:cNvCxnSpPr>
            <a:cxnSpLocks/>
            <a:stCxn id="13" idx="2"/>
            <a:endCxn id="20" idx="1"/>
          </p:cNvCxnSpPr>
          <p:nvPr/>
        </p:nvCxnSpPr>
        <p:spPr>
          <a:xfrm>
            <a:off x="8478651" y="5615324"/>
            <a:ext cx="570406" cy="427559"/>
          </a:xfrm>
          <a:prstGeom prst="straightConnector1">
            <a:avLst/>
          </a:prstGeom>
          <a:ln w="19050">
            <a:headEnd type="triangle"/>
            <a:tailEnd type="triangle"/>
          </a:ln>
        </p:spPr>
        <p:style>
          <a:lnRef idx="1">
            <a:schemeClr val="accent3"/>
          </a:lnRef>
          <a:fillRef idx="0">
            <a:schemeClr val="accent3"/>
          </a:fillRef>
          <a:effectRef idx="0">
            <a:schemeClr val="accent3"/>
          </a:effectRef>
          <a:fontRef idx="minor">
            <a:schemeClr val="tx1"/>
          </a:fontRef>
        </p:style>
      </p:cxnSp>
      <p:sp>
        <p:nvSpPr>
          <p:cNvPr id="32" name="TextBox 31">
            <a:extLst>
              <a:ext uri="{FF2B5EF4-FFF2-40B4-BE49-F238E27FC236}">
                <a16:creationId xmlns:a16="http://schemas.microsoft.com/office/drawing/2014/main" id="{B8FA92EB-D94A-608A-20EE-F51B282002D6}"/>
              </a:ext>
            </a:extLst>
          </p:cNvPr>
          <p:cNvSpPr txBox="1"/>
          <p:nvPr/>
        </p:nvSpPr>
        <p:spPr>
          <a:xfrm>
            <a:off x="5756781" y="3680376"/>
            <a:ext cx="491619" cy="16275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63AF5555-B0F6-A7A7-55A7-41A620618791}"/>
              </a:ext>
            </a:extLst>
          </p:cNvPr>
          <p:cNvPicPr>
            <a:picLocks noChangeAspect="1"/>
          </p:cNvPicPr>
          <p:nvPr/>
        </p:nvPicPr>
        <p:blipFill>
          <a:blip r:embed="rId5">
            <a:grayscl/>
          </a:blip>
          <a:stretch>
            <a:fillRect/>
          </a:stretch>
        </p:blipFill>
        <p:spPr>
          <a:xfrm>
            <a:off x="1181315" y="3459737"/>
            <a:ext cx="3296139" cy="1744910"/>
          </a:xfrm>
          <a:prstGeom prst="rect">
            <a:avLst/>
          </a:prstGeom>
        </p:spPr>
      </p:pic>
      <p:sp>
        <p:nvSpPr>
          <p:cNvPr id="9" name="TextBox 8">
            <a:extLst>
              <a:ext uri="{FF2B5EF4-FFF2-40B4-BE49-F238E27FC236}">
                <a16:creationId xmlns:a16="http://schemas.microsoft.com/office/drawing/2014/main" id="{BB77DD79-BC16-2F83-43E7-9D2AA73B43CE}"/>
              </a:ext>
            </a:extLst>
          </p:cNvPr>
          <p:cNvSpPr txBox="1"/>
          <p:nvPr/>
        </p:nvSpPr>
        <p:spPr>
          <a:xfrm>
            <a:off x="3276894" y="5031909"/>
            <a:ext cx="310748" cy="17924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cxnSp>
        <p:nvCxnSpPr>
          <p:cNvPr id="25" name="Straight Arrow Connector 24">
            <a:extLst>
              <a:ext uri="{FF2B5EF4-FFF2-40B4-BE49-F238E27FC236}">
                <a16:creationId xmlns:a16="http://schemas.microsoft.com/office/drawing/2014/main" id="{DB0EB21E-579E-8B4B-5976-4F9B79D5BD55}"/>
              </a:ext>
            </a:extLst>
          </p:cNvPr>
          <p:cNvCxnSpPr>
            <a:cxnSpLocks/>
            <a:stCxn id="9" idx="2"/>
            <a:endCxn id="7" idx="0"/>
          </p:cNvCxnSpPr>
          <p:nvPr/>
        </p:nvCxnSpPr>
        <p:spPr>
          <a:xfrm>
            <a:off x="3432268" y="5211153"/>
            <a:ext cx="395291" cy="774944"/>
          </a:xfrm>
          <a:prstGeom prst="straightConnector1">
            <a:avLst/>
          </a:prstGeom>
          <a:ln w="19050">
            <a:headEnd type="triangle"/>
            <a:tailEnd type="triangle"/>
          </a:ln>
        </p:spPr>
        <p:style>
          <a:lnRef idx="1">
            <a:schemeClr val="accent3"/>
          </a:lnRef>
          <a:fillRef idx="0">
            <a:schemeClr val="accent3"/>
          </a:fillRef>
          <a:effectRef idx="0">
            <a:schemeClr val="accent3"/>
          </a:effectRef>
          <a:fontRef idx="minor">
            <a:schemeClr val="tx1"/>
          </a:fontRef>
        </p:style>
      </p:cxnSp>
      <p:sp>
        <p:nvSpPr>
          <p:cNvPr id="3" name="Text Placeholder 36">
            <a:extLst>
              <a:ext uri="{FF2B5EF4-FFF2-40B4-BE49-F238E27FC236}">
                <a16:creationId xmlns:a16="http://schemas.microsoft.com/office/drawing/2014/main" id="{E757B224-9CEA-2C5A-C172-A9BBA39C2D32}"/>
              </a:ext>
            </a:extLst>
          </p:cNvPr>
          <p:cNvSpPr txBox="1">
            <a:spLocks/>
          </p:cNvSpPr>
          <p:nvPr/>
        </p:nvSpPr>
        <p:spPr>
          <a:xfrm>
            <a:off x="914400" y="1209477"/>
            <a:ext cx="10477500" cy="726954"/>
          </a:xfrm>
          <a:prstGeom prst="roundRect">
            <a:avLst>
              <a:gd name="adj" fmla="val 50000"/>
            </a:avLst>
          </a:prstGeom>
          <a:solidFill>
            <a:schemeClr val="accent3"/>
          </a:solidFill>
        </p:spPr>
        <p:txBody>
          <a:bodyPr vert="horz" lIns="91440" tIns="45720" rIns="91440" bIns="45720" rtlCol="0" anchor="ctr" anchorCtr="0">
            <a:noAutofit/>
          </a:bodyPr>
          <a:lstStyle>
            <a:lvl1pPr marL="0" indent="0" algn="ctr" defTabSz="914400" rtl="0" eaLnBrk="1" latinLnBrk="0" hangingPunct="1">
              <a:lnSpc>
                <a:spcPct val="100000"/>
              </a:lnSpc>
              <a:spcBef>
                <a:spcPts val="600"/>
              </a:spcBef>
              <a:spcAft>
                <a:spcPts val="600"/>
              </a:spcAft>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algn="l">
              <a:spcBef>
                <a:spcPts val="0"/>
              </a:spcBef>
              <a:spcAft>
                <a:spcPts val="0"/>
              </a:spcAft>
            </a:pPr>
            <a:r>
              <a:rPr lang="en-CA" sz="1400" b="1" dirty="0"/>
              <a:t>Observation 1: </a:t>
            </a:r>
            <a:r>
              <a:rPr lang="en-CA" sz="1400" dirty="0"/>
              <a:t>Data input errors, causing incorrect unresolved difference as % of expected GA payments to IESO</a:t>
            </a:r>
          </a:p>
        </p:txBody>
      </p:sp>
      <p:sp>
        <p:nvSpPr>
          <p:cNvPr id="8" name="Rectangle 7">
            <a:extLst>
              <a:ext uri="{FF2B5EF4-FFF2-40B4-BE49-F238E27FC236}">
                <a16:creationId xmlns:a16="http://schemas.microsoft.com/office/drawing/2014/main" id="{222B8B00-101D-E320-FE04-C940FB36D840}"/>
              </a:ext>
            </a:extLst>
          </p:cNvPr>
          <p:cNvSpPr/>
          <p:nvPr/>
        </p:nvSpPr>
        <p:spPr>
          <a:xfrm>
            <a:off x="914400" y="3080286"/>
            <a:ext cx="10401300" cy="312849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2" name="Graphic 21" descr="Flag with solid fill">
            <a:extLst>
              <a:ext uri="{FF2B5EF4-FFF2-40B4-BE49-F238E27FC236}">
                <a16:creationId xmlns:a16="http://schemas.microsoft.com/office/drawing/2014/main" id="{38D293E0-466E-7AB1-3394-00F62B390B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3391" y="2132659"/>
            <a:ext cx="301009" cy="301009"/>
          </a:xfrm>
          <a:prstGeom prst="rect">
            <a:avLst/>
          </a:prstGeom>
        </p:spPr>
      </p:pic>
    </p:spTree>
    <p:extLst>
      <p:ext uri="{BB962C8B-B14F-4D97-AF65-F5344CB8AC3E}">
        <p14:creationId xmlns:p14="http://schemas.microsoft.com/office/powerpoint/2010/main" val="547624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2494-7CF8-B125-4452-EC266C32360C}"/>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0BECD8EA-FF85-6FE6-8610-25DD047438D1}"/>
              </a:ext>
            </a:extLst>
          </p:cNvPr>
          <p:cNvSpPr>
            <a:spLocks noGrp="1"/>
          </p:cNvSpPr>
          <p:nvPr>
            <p:ph type="title"/>
          </p:nvPr>
        </p:nvSpPr>
        <p:spPr/>
        <p:txBody>
          <a:bodyPr/>
          <a:lstStyle/>
          <a:p>
            <a:r>
              <a:rPr lang="en-CA" sz="2800" dirty="0"/>
              <a:t>GA Analysis Workform – GA Tab (Cont.) </a:t>
            </a:r>
          </a:p>
        </p:txBody>
      </p:sp>
      <p:sp>
        <p:nvSpPr>
          <p:cNvPr id="4" name="Date Placeholder 3">
            <a:extLst>
              <a:ext uri="{FF2B5EF4-FFF2-40B4-BE49-F238E27FC236}">
                <a16:creationId xmlns:a16="http://schemas.microsoft.com/office/drawing/2014/main" id="{27F17B3C-854B-3CB8-79FC-CC1A33D5E2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98D07FD0-7C5F-F6E0-EBDE-C94C1BAA23A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13" name="Content Placeholder 6">
            <a:extLst>
              <a:ext uri="{FF2B5EF4-FFF2-40B4-BE49-F238E27FC236}">
                <a16:creationId xmlns:a16="http://schemas.microsoft.com/office/drawing/2014/main" id="{76C5CFF7-A121-6700-3030-419436C94412}"/>
              </a:ext>
            </a:extLst>
          </p:cNvPr>
          <p:cNvSpPr txBox="1">
            <a:spLocks/>
          </p:cNvSpPr>
          <p:nvPr/>
        </p:nvSpPr>
        <p:spPr>
          <a:xfrm>
            <a:off x="914400" y="2018473"/>
            <a:ext cx="10439400" cy="1207004"/>
          </a:xfrm>
          <a:prstGeom prst="rect">
            <a:avLst/>
          </a:prstGeom>
          <a:noFill/>
          <a:effectLst>
            <a:innerShdw blurRad="63500" dist="50800" dir="18900000">
              <a:prstClr val="black">
                <a:alpha val="50000"/>
              </a:prstClr>
            </a:innerShdw>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D73A0F"/>
                </a:solidFill>
                <a:latin typeface="Arial" panose="020B0604020202020204"/>
              </a:rPr>
              <a:t>Requirements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Per GA Analysis Workform (Commodity Accounts Analysis Workform) Instructions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explanation needs to be provided in the text box under Note 4 if Column G and H are not filled</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If there are prior years’ adjustments, the distributor needs to fill in Item (1a), (2a) and (3a) under Note 5</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distributor should indicate “Yes/No” in Column I </a:t>
            </a:r>
            <a:r>
              <a:rPr lang="en-US" sz="1400" dirty="0">
                <a:solidFill>
                  <a:srgbClr val="202020"/>
                </a:solidFill>
                <a:latin typeface="Arial" panose="020B0604020202020204"/>
              </a:rPr>
              <a:t>under</a:t>
            </a: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 Note 5</a:t>
            </a:r>
          </a:p>
        </p:txBody>
      </p:sp>
      <p:pic>
        <p:nvPicPr>
          <p:cNvPr id="3" name="Picture 2">
            <a:extLst>
              <a:ext uri="{FF2B5EF4-FFF2-40B4-BE49-F238E27FC236}">
                <a16:creationId xmlns:a16="http://schemas.microsoft.com/office/drawing/2014/main" id="{036E6596-E8A6-E4AB-A415-BFDF6E0C10B2}"/>
              </a:ext>
            </a:extLst>
          </p:cNvPr>
          <p:cNvPicPr>
            <a:picLocks noChangeAspect="1"/>
          </p:cNvPicPr>
          <p:nvPr/>
        </p:nvPicPr>
        <p:blipFill>
          <a:blip r:embed="rId3">
            <a:grayscl/>
          </a:blip>
          <a:stretch>
            <a:fillRect/>
          </a:stretch>
        </p:blipFill>
        <p:spPr>
          <a:xfrm>
            <a:off x="7273671" y="3902766"/>
            <a:ext cx="3962780" cy="2267040"/>
          </a:xfrm>
          <a:prstGeom prst="rect">
            <a:avLst/>
          </a:prstGeom>
        </p:spPr>
      </p:pic>
      <p:cxnSp>
        <p:nvCxnSpPr>
          <p:cNvPr id="8" name="Straight Arrow Connector 7">
            <a:extLst>
              <a:ext uri="{FF2B5EF4-FFF2-40B4-BE49-F238E27FC236}">
                <a16:creationId xmlns:a16="http://schemas.microsoft.com/office/drawing/2014/main" id="{AD9615CF-AB79-FFCB-D10A-9059E5DADAF3}"/>
              </a:ext>
            </a:extLst>
          </p:cNvPr>
          <p:cNvCxnSpPr>
            <a:cxnSpLocks/>
          </p:cNvCxnSpPr>
          <p:nvPr/>
        </p:nvCxnSpPr>
        <p:spPr>
          <a:xfrm flipH="1">
            <a:off x="9926630" y="4859226"/>
            <a:ext cx="306034" cy="874127"/>
          </a:xfrm>
          <a:prstGeom prst="straightConnector1">
            <a:avLst/>
          </a:prstGeom>
          <a:ln w="19050">
            <a:headEnd type="triangle"/>
            <a:tailEnd type="triangle"/>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A5E45A8E-FAF0-F4CF-11D5-8122ABCBD971}"/>
              </a:ext>
            </a:extLst>
          </p:cNvPr>
          <p:cNvSpPr txBox="1"/>
          <p:nvPr/>
        </p:nvSpPr>
        <p:spPr>
          <a:xfrm>
            <a:off x="7709222" y="3432313"/>
            <a:ext cx="3091678"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4</a:t>
            </a:r>
          </a:p>
        </p:txBody>
      </p:sp>
      <p:sp>
        <p:nvSpPr>
          <p:cNvPr id="10" name="TextBox 9">
            <a:extLst>
              <a:ext uri="{FF2B5EF4-FFF2-40B4-BE49-F238E27FC236}">
                <a16:creationId xmlns:a16="http://schemas.microsoft.com/office/drawing/2014/main" id="{98FD9568-0572-F651-F68F-4C1E3DB61838}"/>
              </a:ext>
            </a:extLst>
          </p:cNvPr>
          <p:cNvSpPr txBox="1"/>
          <p:nvPr/>
        </p:nvSpPr>
        <p:spPr>
          <a:xfrm>
            <a:off x="2601485" y="3432313"/>
            <a:ext cx="3209910"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5</a:t>
            </a:r>
          </a:p>
        </p:txBody>
      </p:sp>
      <p:sp>
        <p:nvSpPr>
          <p:cNvPr id="11" name="Text Placeholder 36">
            <a:extLst>
              <a:ext uri="{FF2B5EF4-FFF2-40B4-BE49-F238E27FC236}">
                <a16:creationId xmlns:a16="http://schemas.microsoft.com/office/drawing/2014/main" id="{4D085DFD-A319-2749-AEC4-1FFB42EFC9D7}"/>
              </a:ext>
            </a:extLst>
          </p:cNvPr>
          <p:cNvSpPr txBox="1">
            <a:spLocks/>
          </p:cNvSpPr>
          <p:nvPr/>
        </p:nvSpPr>
        <p:spPr>
          <a:xfrm>
            <a:off x="914400" y="1209477"/>
            <a:ext cx="10477500" cy="726954"/>
          </a:xfrm>
          <a:prstGeom prst="roundRect">
            <a:avLst>
              <a:gd name="adj" fmla="val 50000"/>
            </a:avLst>
          </a:prstGeom>
          <a:solidFill>
            <a:schemeClr val="accent3"/>
          </a:solidFill>
        </p:spPr>
        <p:txBody>
          <a:bodyPr vert="horz" lIns="91440" tIns="45720" rIns="91440" bIns="45720" rtlCol="0" anchor="ctr" anchorCtr="0">
            <a:noAutofit/>
          </a:bodyPr>
          <a:lstStyle>
            <a:defPPr>
              <a:defRPr lang="en-US"/>
            </a:defPPr>
            <a:lvl1pPr marL="117475" indent="0">
              <a:lnSpc>
                <a:spcPct val="100000"/>
              </a:lnSpc>
              <a:spcBef>
                <a:spcPts val="0"/>
              </a:spcBef>
              <a:spcAft>
                <a:spcPts val="0"/>
              </a:spcAft>
              <a:buFont typeface="Arial" panose="020B0604020202020204" pitchFamily="34" charset="0"/>
              <a:buNone/>
              <a:defRPr sz="1400" b="1">
                <a:solidFill>
                  <a:schemeClr val="bg1"/>
                </a:solidFill>
              </a:defRPr>
            </a:lvl1pPr>
            <a:lvl2pPr marL="685800" indent="-228600">
              <a:lnSpc>
                <a:spcPct val="100000"/>
              </a:lnSpc>
              <a:spcBef>
                <a:spcPts val="0"/>
              </a:spcBef>
              <a:spcAft>
                <a:spcPts val="600"/>
              </a:spcAft>
              <a:buFont typeface="Arial" panose="020B0604020202020204" pitchFamily="34" charset="0"/>
              <a:buChar char="•"/>
            </a:lvl2pPr>
            <a:lvl3pPr marL="1143000" indent="-228600">
              <a:lnSpc>
                <a:spcPct val="100000"/>
              </a:lnSpc>
              <a:spcBef>
                <a:spcPts val="0"/>
              </a:spcBef>
              <a:spcAft>
                <a:spcPts val="600"/>
              </a:spcAft>
              <a:buFont typeface="Arial" panose="020B0604020202020204" pitchFamily="34" charset="0"/>
              <a:buChar char="•"/>
              <a:defRPr sz="1600"/>
            </a:lvl3pPr>
            <a:lvl4pPr marL="1600200" indent="-228600">
              <a:lnSpc>
                <a:spcPct val="100000"/>
              </a:lnSpc>
              <a:spcBef>
                <a:spcPts val="0"/>
              </a:spcBef>
              <a:spcAft>
                <a:spcPts val="600"/>
              </a:spcAft>
              <a:buFont typeface="Arial" panose="020B0604020202020204" pitchFamily="34" charset="0"/>
              <a:buChar char="•"/>
              <a:defRPr sz="1400"/>
            </a:lvl4pPr>
            <a:lvl5pPr marL="2057400" indent="-228600">
              <a:lnSpc>
                <a:spcPct val="100000"/>
              </a:lnSpc>
              <a:spcBef>
                <a:spcPts val="0"/>
              </a:spcBef>
              <a:spcAft>
                <a:spcPts val="600"/>
              </a:spcAft>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CA" dirty="0"/>
              <a:t>Observation 2: </a:t>
            </a:r>
            <a:r>
              <a:rPr lang="en-CA" b="0" dirty="0"/>
              <a:t>The workform is either missing information or is incomplete, causing incorrect unresolved difference as % of expected GA payments to IESO</a:t>
            </a:r>
          </a:p>
        </p:txBody>
      </p:sp>
      <p:sp>
        <p:nvSpPr>
          <p:cNvPr id="14" name="Rectangle 13">
            <a:extLst>
              <a:ext uri="{FF2B5EF4-FFF2-40B4-BE49-F238E27FC236}">
                <a16:creationId xmlns:a16="http://schemas.microsoft.com/office/drawing/2014/main" id="{808B3C7B-BF19-396A-6461-802EB7406B25}"/>
              </a:ext>
            </a:extLst>
          </p:cNvPr>
          <p:cNvSpPr/>
          <p:nvPr/>
        </p:nvSpPr>
        <p:spPr>
          <a:xfrm>
            <a:off x="914400" y="3337560"/>
            <a:ext cx="10401300" cy="2871216"/>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7" name="Graphic 16" descr="Flag with solid fill">
            <a:extLst>
              <a:ext uri="{FF2B5EF4-FFF2-40B4-BE49-F238E27FC236}">
                <a16:creationId xmlns:a16="http://schemas.microsoft.com/office/drawing/2014/main" id="{184C9383-D4F5-82A7-CB30-0D9AB5F1FA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391" y="2132659"/>
            <a:ext cx="301009" cy="301009"/>
          </a:xfrm>
          <a:prstGeom prst="rect">
            <a:avLst/>
          </a:prstGeom>
        </p:spPr>
      </p:pic>
      <p:pic>
        <p:nvPicPr>
          <p:cNvPr id="15" name="Picture 14">
            <a:extLst>
              <a:ext uri="{FF2B5EF4-FFF2-40B4-BE49-F238E27FC236}">
                <a16:creationId xmlns:a16="http://schemas.microsoft.com/office/drawing/2014/main" id="{7B58DF73-5521-8766-0370-3015B2270548}"/>
              </a:ext>
            </a:extLst>
          </p:cNvPr>
          <p:cNvPicPr>
            <a:picLocks noChangeAspect="1"/>
          </p:cNvPicPr>
          <p:nvPr/>
        </p:nvPicPr>
        <p:blipFill>
          <a:blip r:embed="rId6"/>
          <a:stretch>
            <a:fillRect/>
          </a:stretch>
        </p:blipFill>
        <p:spPr>
          <a:xfrm>
            <a:off x="1083845" y="3740090"/>
            <a:ext cx="6110577" cy="2429716"/>
          </a:xfrm>
          <a:prstGeom prst="rect">
            <a:avLst/>
          </a:prstGeom>
        </p:spPr>
      </p:pic>
      <p:sp>
        <p:nvSpPr>
          <p:cNvPr id="2" name="TextBox 1">
            <a:extLst>
              <a:ext uri="{FF2B5EF4-FFF2-40B4-BE49-F238E27FC236}">
                <a16:creationId xmlns:a16="http://schemas.microsoft.com/office/drawing/2014/main" id="{65DF7FE4-55A3-71A1-1EB1-0CCE7A340429}"/>
              </a:ext>
            </a:extLst>
          </p:cNvPr>
          <p:cNvSpPr txBox="1"/>
          <p:nvPr/>
        </p:nvSpPr>
        <p:spPr>
          <a:xfrm>
            <a:off x="1228189" y="4773168"/>
            <a:ext cx="283480" cy="139188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E86BBB81-EB24-D647-76F3-0B34222EB7B1}"/>
              </a:ext>
            </a:extLst>
          </p:cNvPr>
          <p:cNvSpPr txBox="1"/>
          <p:nvPr/>
        </p:nvSpPr>
        <p:spPr>
          <a:xfrm>
            <a:off x="6386680" y="4132911"/>
            <a:ext cx="807742" cy="557076"/>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2984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F8E8-4117-F7C8-54E0-04D8A854575D}"/>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A6DA3AB4-C415-15B0-4D3D-A2619CE3EBD9}"/>
              </a:ext>
            </a:extLst>
          </p:cNvPr>
          <p:cNvSpPr>
            <a:spLocks noGrp="1"/>
          </p:cNvSpPr>
          <p:nvPr>
            <p:ph type="title"/>
          </p:nvPr>
        </p:nvSpPr>
        <p:spPr/>
        <p:txBody>
          <a:bodyPr>
            <a:normAutofit/>
          </a:bodyPr>
          <a:lstStyle/>
          <a:p>
            <a:r>
              <a:rPr lang="en-CA" sz="2800" dirty="0"/>
              <a:t>GA Analysis Workform – Account 1588 Reasonability</a:t>
            </a:r>
          </a:p>
        </p:txBody>
      </p:sp>
      <p:sp>
        <p:nvSpPr>
          <p:cNvPr id="4" name="Date Placeholder 3">
            <a:extLst>
              <a:ext uri="{FF2B5EF4-FFF2-40B4-BE49-F238E27FC236}">
                <a16:creationId xmlns:a16="http://schemas.microsoft.com/office/drawing/2014/main" id="{519ADFFA-0F85-08C6-B30A-1A8324FA50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0ED0E1FB-E769-03EB-9874-7264473FA8F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8" name="Content Placeholder 6">
            <a:extLst>
              <a:ext uri="{FF2B5EF4-FFF2-40B4-BE49-F238E27FC236}">
                <a16:creationId xmlns:a16="http://schemas.microsoft.com/office/drawing/2014/main" id="{9699A274-B0CC-4A34-3DE8-21CE83B67093}"/>
              </a:ext>
            </a:extLst>
          </p:cNvPr>
          <p:cNvSpPr txBox="1">
            <a:spLocks/>
          </p:cNvSpPr>
          <p:nvPr/>
        </p:nvSpPr>
        <p:spPr>
          <a:xfrm>
            <a:off x="914400" y="2022713"/>
            <a:ext cx="10439400" cy="1218406"/>
          </a:xfrm>
          <a:prstGeom prst="rect">
            <a:avLst/>
          </a:prstGeom>
          <a:noFill/>
          <a:effectLst>
            <a:innerShdw blurRad="63500" dist="50800" dir="18900000">
              <a:prstClr val="black">
                <a:alpha val="50000"/>
              </a:prstClr>
            </a:innerShdw>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D73A0F"/>
                </a:solidFill>
                <a:latin typeface="Arial" panose="020B0604020202020204"/>
              </a:rPr>
              <a:t>Requirements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Per GA Analysis Workform (Commodity Accounts Analysis Workform) Instructions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transaction amount should equal the "Transaction" column in the DVA Continuity Schedule which is also expected to equal the transactions in the general ledger</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distributor needs to provide the reasons </a:t>
            </a:r>
            <a:r>
              <a:rPr lang="en-US" sz="1400" dirty="0">
                <a:solidFill>
                  <a:srgbClr val="202020"/>
                </a:solidFill>
                <a:latin typeface="Arial" panose="020B0604020202020204"/>
              </a:rPr>
              <a:t>under</a:t>
            </a: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 Note 7(a) if Account 1588 as % of Account 4705 is greater than +/- 1% </a:t>
            </a: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A81B135F-2D80-B103-1C40-C597B0DFEE05}"/>
              </a:ext>
            </a:extLst>
          </p:cNvPr>
          <p:cNvPicPr>
            <a:picLocks noChangeAspect="1"/>
          </p:cNvPicPr>
          <p:nvPr/>
        </p:nvPicPr>
        <p:blipFill>
          <a:blip r:embed="rId3">
            <a:grayscl/>
          </a:blip>
          <a:stretch>
            <a:fillRect/>
          </a:stretch>
        </p:blipFill>
        <p:spPr>
          <a:xfrm>
            <a:off x="1209840" y="3777909"/>
            <a:ext cx="4842311" cy="2181732"/>
          </a:xfrm>
          <a:prstGeom prst="rect">
            <a:avLst/>
          </a:prstGeom>
        </p:spPr>
      </p:pic>
      <p:sp>
        <p:nvSpPr>
          <p:cNvPr id="9" name="TextBox 8">
            <a:extLst>
              <a:ext uri="{FF2B5EF4-FFF2-40B4-BE49-F238E27FC236}">
                <a16:creationId xmlns:a16="http://schemas.microsoft.com/office/drawing/2014/main" id="{278C07D2-4A61-BBC1-15AC-D9CCDF0BB7D8}"/>
              </a:ext>
            </a:extLst>
          </p:cNvPr>
          <p:cNvSpPr txBox="1"/>
          <p:nvPr/>
        </p:nvSpPr>
        <p:spPr>
          <a:xfrm>
            <a:off x="4411308" y="5699856"/>
            <a:ext cx="411977" cy="156869"/>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F87E678-8FF5-C015-34B7-114C45CB69B7}"/>
              </a:ext>
            </a:extLst>
          </p:cNvPr>
          <p:cNvSpPr txBox="1"/>
          <p:nvPr/>
        </p:nvSpPr>
        <p:spPr>
          <a:xfrm>
            <a:off x="2481688" y="3559210"/>
            <a:ext cx="2575980"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DVA Continuity Schedule</a:t>
            </a:r>
          </a:p>
        </p:txBody>
      </p:sp>
      <p:sp>
        <p:nvSpPr>
          <p:cNvPr id="13" name="TextBox 12">
            <a:extLst>
              <a:ext uri="{FF2B5EF4-FFF2-40B4-BE49-F238E27FC236}">
                <a16:creationId xmlns:a16="http://schemas.microsoft.com/office/drawing/2014/main" id="{A5ED2F05-682F-BFD8-EAAB-A30A1207EB18}"/>
              </a:ext>
            </a:extLst>
          </p:cNvPr>
          <p:cNvSpPr txBox="1"/>
          <p:nvPr/>
        </p:nvSpPr>
        <p:spPr>
          <a:xfrm>
            <a:off x="7444977" y="3559210"/>
            <a:ext cx="3029475"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7</a:t>
            </a:r>
          </a:p>
        </p:txBody>
      </p:sp>
      <p:sp>
        <p:nvSpPr>
          <p:cNvPr id="3" name="Text Placeholder 36">
            <a:extLst>
              <a:ext uri="{FF2B5EF4-FFF2-40B4-BE49-F238E27FC236}">
                <a16:creationId xmlns:a16="http://schemas.microsoft.com/office/drawing/2014/main" id="{C03D1E6B-3549-39E4-5A83-FC18328CA975}"/>
              </a:ext>
            </a:extLst>
          </p:cNvPr>
          <p:cNvSpPr txBox="1">
            <a:spLocks/>
          </p:cNvSpPr>
          <p:nvPr/>
        </p:nvSpPr>
        <p:spPr>
          <a:xfrm>
            <a:off x="914400" y="1209477"/>
            <a:ext cx="10477500" cy="726954"/>
          </a:xfrm>
          <a:prstGeom prst="roundRect">
            <a:avLst>
              <a:gd name="adj" fmla="val 50000"/>
            </a:avLst>
          </a:prstGeom>
          <a:solidFill>
            <a:schemeClr val="accent3"/>
          </a:solidFill>
        </p:spPr>
        <p:txBody>
          <a:bodyPr vert="horz" lIns="91440" tIns="45720" rIns="91440" bIns="45720" rtlCol="0" anchor="ctr" anchorCtr="0">
            <a:noAutofit/>
          </a:bodyPr>
          <a:lstStyle>
            <a:defPPr>
              <a:defRPr lang="en-US"/>
            </a:defPPr>
            <a:lvl1pPr marL="117475" indent="0">
              <a:lnSpc>
                <a:spcPct val="100000"/>
              </a:lnSpc>
              <a:spcBef>
                <a:spcPts val="0"/>
              </a:spcBef>
              <a:spcAft>
                <a:spcPts val="0"/>
              </a:spcAft>
              <a:buFont typeface="Arial" panose="020B0604020202020204" pitchFamily="34" charset="0"/>
              <a:buNone/>
              <a:defRPr sz="1400" b="1">
                <a:solidFill>
                  <a:schemeClr val="bg1"/>
                </a:solidFill>
              </a:defRPr>
            </a:lvl1pPr>
            <a:lvl2pPr marL="685800" indent="-228600">
              <a:lnSpc>
                <a:spcPct val="100000"/>
              </a:lnSpc>
              <a:spcBef>
                <a:spcPts val="0"/>
              </a:spcBef>
              <a:spcAft>
                <a:spcPts val="600"/>
              </a:spcAft>
              <a:buFont typeface="Arial" panose="020B0604020202020204" pitchFamily="34" charset="0"/>
              <a:buChar char="•"/>
            </a:lvl2pPr>
            <a:lvl3pPr marL="1143000" indent="-228600">
              <a:lnSpc>
                <a:spcPct val="100000"/>
              </a:lnSpc>
              <a:spcBef>
                <a:spcPts val="0"/>
              </a:spcBef>
              <a:spcAft>
                <a:spcPts val="600"/>
              </a:spcAft>
              <a:buFont typeface="Arial" panose="020B0604020202020204" pitchFamily="34" charset="0"/>
              <a:buChar char="•"/>
              <a:defRPr sz="1600"/>
            </a:lvl3pPr>
            <a:lvl4pPr marL="1600200" indent="-228600">
              <a:lnSpc>
                <a:spcPct val="100000"/>
              </a:lnSpc>
              <a:spcBef>
                <a:spcPts val="0"/>
              </a:spcBef>
              <a:spcAft>
                <a:spcPts val="600"/>
              </a:spcAft>
              <a:buFont typeface="Arial" panose="020B0604020202020204" pitchFamily="34" charset="0"/>
              <a:buChar char="•"/>
              <a:defRPr sz="1400"/>
            </a:lvl4pPr>
            <a:lvl5pPr marL="2057400" indent="-228600">
              <a:lnSpc>
                <a:spcPct val="100000"/>
              </a:lnSpc>
              <a:spcBef>
                <a:spcPts val="0"/>
              </a:spcBef>
              <a:spcAft>
                <a:spcPts val="600"/>
              </a:spcAft>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CA" dirty="0"/>
              <a:t>Observation 1: </a:t>
            </a:r>
            <a:r>
              <a:rPr lang="en-CA" b="0" dirty="0"/>
              <a:t>Data input errors, causing incorrect unresolved difference as % of Account 4705</a:t>
            </a:r>
          </a:p>
        </p:txBody>
      </p:sp>
      <p:sp>
        <p:nvSpPr>
          <p:cNvPr id="19" name="Rectangle 18">
            <a:extLst>
              <a:ext uri="{FF2B5EF4-FFF2-40B4-BE49-F238E27FC236}">
                <a16:creationId xmlns:a16="http://schemas.microsoft.com/office/drawing/2014/main" id="{B3402F35-303F-EB9F-E832-C6186E8822DF}"/>
              </a:ext>
            </a:extLst>
          </p:cNvPr>
          <p:cNvSpPr/>
          <p:nvPr/>
        </p:nvSpPr>
        <p:spPr>
          <a:xfrm>
            <a:off x="838200" y="3539337"/>
            <a:ext cx="10477500" cy="2591715"/>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2" name="Graphic 21" descr="Flag with solid fill">
            <a:extLst>
              <a:ext uri="{FF2B5EF4-FFF2-40B4-BE49-F238E27FC236}">
                <a16:creationId xmlns:a16="http://schemas.microsoft.com/office/drawing/2014/main" id="{9732476D-0FDC-7B1D-9D2F-649165597C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391" y="2132659"/>
            <a:ext cx="301009" cy="301009"/>
          </a:xfrm>
          <a:prstGeom prst="rect">
            <a:avLst/>
          </a:prstGeom>
        </p:spPr>
      </p:pic>
      <p:pic>
        <p:nvPicPr>
          <p:cNvPr id="15" name="Picture 14">
            <a:extLst>
              <a:ext uri="{FF2B5EF4-FFF2-40B4-BE49-F238E27FC236}">
                <a16:creationId xmlns:a16="http://schemas.microsoft.com/office/drawing/2014/main" id="{A495C837-D2A4-2FF5-6400-4F858E577EBE}"/>
              </a:ext>
            </a:extLst>
          </p:cNvPr>
          <p:cNvPicPr>
            <a:picLocks noChangeAspect="1"/>
          </p:cNvPicPr>
          <p:nvPr/>
        </p:nvPicPr>
        <p:blipFill>
          <a:blip r:embed="rId6"/>
          <a:stretch>
            <a:fillRect/>
          </a:stretch>
        </p:blipFill>
        <p:spPr>
          <a:xfrm>
            <a:off x="6134100" y="4265345"/>
            <a:ext cx="5152408" cy="1383177"/>
          </a:xfrm>
          <a:prstGeom prst="rect">
            <a:avLst/>
          </a:prstGeom>
        </p:spPr>
      </p:pic>
      <p:cxnSp>
        <p:nvCxnSpPr>
          <p:cNvPr id="14" name="Straight Arrow Connector 13">
            <a:extLst>
              <a:ext uri="{FF2B5EF4-FFF2-40B4-BE49-F238E27FC236}">
                <a16:creationId xmlns:a16="http://schemas.microsoft.com/office/drawing/2014/main" id="{FD42D3E2-85F7-339F-7B5B-9FEA0C6D9047}"/>
              </a:ext>
            </a:extLst>
          </p:cNvPr>
          <p:cNvCxnSpPr>
            <a:cxnSpLocks/>
          </p:cNvCxnSpPr>
          <p:nvPr/>
        </p:nvCxnSpPr>
        <p:spPr>
          <a:xfrm flipH="1">
            <a:off x="4893917" y="5546922"/>
            <a:ext cx="2468571" cy="246732"/>
          </a:xfrm>
          <a:prstGeom prst="straightConnector1">
            <a:avLst/>
          </a:prstGeom>
          <a:ln w="19050">
            <a:headEnd type="triangle"/>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51B61915-38C8-B83E-96EC-78E590DEE1E7}"/>
              </a:ext>
            </a:extLst>
          </p:cNvPr>
          <p:cNvSpPr txBox="1"/>
          <p:nvPr/>
        </p:nvSpPr>
        <p:spPr>
          <a:xfrm>
            <a:off x="7362488" y="5360121"/>
            <a:ext cx="387203" cy="186801"/>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2A70430A-DA47-B525-706A-3A8FEAC6C70E}"/>
              </a:ext>
            </a:extLst>
          </p:cNvPr>
          <p:cNvSpPr txBox="1"/>
          <p:nvPr/>
        </p:nvSpPr>
        <p:spPr>
          <a:xfrm>
            <a:off x="10057025" y="5371482"/>
            <a:ext cx="305272" cy="186801"/>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3258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4DF89-6955-6583-D0F5-158CE5B3EF21}"/>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B144B4A7-EA3B-452A-1D4C-082EAC1C0E5E}"/>
              </a:ext>
            </a:extLst>
          </p:cNvPr>
          <p:cNvSpPr>
            <a:spLocks noGrp="1"/>
          </p:cNvSpPr>
          <p:nvPr>
            <p:ph type="title"/>
          </p:nvPr>
        </p:nvSpPr>
        <p:spPr/>
        <p:txBody>
          <a:bodyPr>
            <a:normAutofit/>
          </a:bodyPr>
          <a:lstStyle/>
          <a:p>
            <a:r>
              <a:rPr lang="en-CA" dirty="0"/>
              <a:t>GA Analysis Workform – Principal Adjustments Tab</a:t>
            </a:r>
          </a:p>
        </p:txBody>
      </p:sp>
      <p:sp>
        <p:nvSpPr>
          <p:cNvPr id="4" name="Date Placeholder 3">
            <a:extLst>
              <a:ext uri="{FF2B5EF4-FFF2-40B4-BE49-F238E27FC236}">
                <a16:creationId xmlns:a16="http://schemas.microsoft.com/office/drawing/2014/main" id="{40E58DAF-EE07-BEEB-3A65-1CCBB7BCB8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0D2E327C-3C50-8CAA-81AC-DAE44BC86AA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10" name="Content Placeholder 6">
            <a:extLst>
              <a:ext uri="{FF2B5EF4-FFF2-40B4-BE49-F238E27FC236}">
                <a16:creationId xmlns:a16="http://schemas.microsoft.com/office/drawing/2014/main" id="{196B7296-86D2-7417-4F4D-6DD1AD77B690}"/>
              </a:ext>
            </a:extLst>
          </p:cNvPr>
          <p:cNvSpPr txBox="1">
            <a:spLocks/>
          </p:cNvSpPr>
          <p:nvPr/>
        </p:nvSpPr>
        <p:spPr>
          <a:xfrm>
            <a:off x="914399" y="2022713"/>
            <a:ext cx="5216915" cy="1907135"/>
          </a:xfrm>
          <a:prstGeom prst="rect">
            <a:avLst/>
          </a:prstGeom>
          <a:noFill/>
          <a:effectLst>
            <a:innerShdw blurRad="63500" dist="50800" dir="18900000">
              <a:prstClr val="black">
                <a:alpha val="50000"/>
              </a:prstClr>
            </a:innerShdw>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D73A0F"/>
                </a:solidFill>
                <a:latin typeface="Arial" panose="020B0604020202020204"/>
              </a:rPr>
              <a:t>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Per GA Analysis Workform (Commodity Accounts Analysis Workform) Instructions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distributor should ensure that the guidance pertaining to principal adjustments is followed</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distributor should ensure the preparation of the Commodity Workform aligns with the instructions regarding reconciling items and principal adjustments </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56A52174-DD1A-D687-6A05-2B75C7DFD5B9}"/>
              </a:ext>
            </a:extLst>
          </p:cNvPr>
          <p:cNvPicPr>
            <a:picLocks noChangeAspect="1"/>
          </p:cNvPicPr>
          <p:nvPr/>
        </p:nvPicPr>
        <p:blipFill>
          <a:blip r:embed="rId3">
            <a:grayscl/>
          </a:blip>
          <a:stretch>
            <a:fillRect/>
          </a:stretch>
        </p:blipFill>
        <p:spPr>
          <a:xfrm>
            <a:off x="6229350" y="2426806"/>
            <a:ext cx="4638294" cy="3692579"/>
          </a:xfrm>
          <a:prstGeom prst="rect">
            <a:avLst/>
          </a:prstGeom>
        </p:spPr>
      </p:pic>
      <p:sp>
        <p:nvSpPr>
          <p:cNvPr id="11" name="TextBox 10">
            <a:extLst>
              <a:ext uri="{FF2B5EF4-FFF2-40B4-BE49-F238E27FC236}">
                <a16:creationId xmlns:a16="http://schemas.microsoft.com/office/drawing/2014/main" id="{122B180A-9D1B-5E1E-D7A7-6A83986E2938}"/>
              </a:ext>
            </a:extLst>
          </p:cNvPr>
          <p:cNvSpPr txBox="1"/>
          <p:nvPr/>
        </p:nvSpPr>
        <p:spPr>
          <a:xfrm>
            <a:off x="6957128" y="2105837"/>
            <a:ext cx="3398452"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8 &amp; 9</a:t>
            </a:r>
          </a:p>
        </p:txBody>
      </p:sp>
      <p:sp>
        <p:nvSpPr>
          <p:cNvPr id="6" name="TextBox 5">
            <a:extLst>
              <a:ext uri="{FF2B5EF4-FFF2-40B4-BE49-F238E27FC236}">
                <a16:creationId xmlns:a16="http://schemas.microsoft.com/office/drawing/2014/main" id="{88BD68D9-193A-5CDE-475F-52A63AC6262B}"/>
              </a:ext>
            </a:extLst>
          </p:cNvPr>
          <p:cNvSpPr txBox="1"/>
          <p:nvPr/>
        </p:nvSpPr>
        <p:spPr>
          <a:xfrm>
            <a:off x="7869220" y="4617924"/>
            <a:ext cx="510988" cy="19430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4A3D5C8-4024-6F3E-AAB4-F42D89D07854}"/>
              </a:ext>
            </a:extLst>
          </p:cNvPr>
          <p:cNvSpPr txBox="1"/>
          <p:nvPr/>
        </p:nvSpPr>
        <p:spPr>
          <a:xfrm>
            <a:off x="6577511" y="2913526"/>
            <a:ext cx="890089" cy="19430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196B09B3-D7A2-2ADF-60EF-C2FCF52A6A30}"/>
              </a:ext>
            </a:extLst>
          </p:cNvPr>
          <p:cNvSpPr txBox="1"/>
          <p:nvPr/>
        </p:nvSpPr>
        <p:spPr>
          <a:xfrm>
            <a:off x="7916284" y="2784657"/>
            <a:ext cx="463924" cy="291453"/>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A48DEA6-359A-CF08-E892-05EAE864F365}"/>
              </a:ext>
            </a:extLst>
          </p:cNvPr>
          <p:cNvSpPr txBox="1"/>
          <p:nvPr/>
        </p:nvSpPr>
        <p:spPr>
          <a:xfrm>
            <a:off x="10501755" y="2793087"/>
            <a:ext cx="463924" cy="274595"/>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02E44070-9126-0249-BF8C-A64514C15F10}"/>
              </a:ext>
            </a:extLst>
          </p:cNvPr>
          <p:cNvSpPr txBox="1"/>
          <p:nvPr/>
        </p:nvSpPr>
        <p:spPr>
          <a:xfrm>
            <a:off x="10480210" y="4613817"/>
            <a:ext cx="414753" cy="19430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4" name="Text Placeholder 36">
            <a:extLst>
              <a:ext uri="{FF2B5EF4-FFF2-40B4-BE49-F238E27FC236}">
                <a16:creationId xmlns:a16="http://schemas.microsoft.com/office/drawing/2014/main" id="{1CBCF0F1-6647-4B9A-C42B-8BEFA0604532}"/>
              </a:ext>
            </a:extLst>
          </p:cNvPr>
          <p:cNvSpPr txBox="1">
            <a:spLocks/>
          </p:cNvSpPr>
          <p:nvPr/>
        </p:nvSpPr>
        <p:spPr>
          <a:xfrm>
            <a:off x="914400" y="1209477"/>
            <a:ext cx="10477500" cy="726954"/>
          </a:xfrm>
          <a:prstGeom prst="roundRect">
            <a:avLst>
              <a:gd name="adj" fmla="val 50000"/>
            </a:avLst>
          </a:prstGeom>
          <a:solidFill>
            <a:schemeClr val="accent3"/>
          </a:solidFill>
        </p:spPr>
        <p:txBody>
          <a:bodyPr vert="horz" lIns="91440" tIns="45720" rIns="91440" bIns="45720" rtlCol="0" anchor="ctr" anchorCtr="0">
            <a:noAutofit/>
          </a:bodyPr>
          <a:lstStyle>
            <a:defPPr>
              <a:defRPr lang="en-US"/>
            </a:defPPr>
            <a:lvl1pPr marL="117475" indent="0">
              <a:lnSpc>
                <a:spcPct val="100000"/>
              </a:lnSpc>
              <a:spcBef>
                <a:spcPts val="0"/>
              </a:spcBef>
              <a:spcAft>
                <a:spcPts val="0"/>
              </a:spcAft>
              <a:buFont typeface="Arial" panose="020B0604020202020204" pitchFamily="34" charset="0"/>
              <a:buNone/>
              <a:defRPr sz="1400" b="1">
                <a:solidFill>
                  <a:schemeClr val="bg1"/>
                </a:solidFill>
              </a:defRPr>
            </a:lvl1pPr>
            <a:lvl2pPr marL="685800" indent="-228600">
              <a:lnSpc>
                <a:spcPct val="100000"/>
              </a:lnSpc>
              <a:spcBef>
                <a:spcPts val="0"/>
              </a:spcBef>
              <a:spcAft>
                <a:spcPts val="600"/>
              </a:spcAft>
              <a:buFont typeface="Arial" panose="020B0604020202020204" pitchFamily="34" charset="0"/>
              <a:buChar char="•"/>
            </a:lvl2pPr>
            <a:lvl3pPr marL="1143000" indent="-228600">
              <a:lnSpc>
                <a:spcPct val="100000"/>
              </a:lnSpc>
              <a:spcBef>
                <a:spcPts val="0"/>
              </a:spcBef>
              <a:spcAft>
                <a:spcPts val="600"/>
              </a:spcAft>
              <a:buFont typeface="Arial" panose="020B0604020202020204" pitchFamily="34" charset="0"/>
              <a:buChar char="•"/>
              <a:defRPr sz="1600"/>
            </a:lvl3pPr>
            <a:lvl4pPr marL="1600200" indent="-228600">
              <a:lnSpc>
                <a:spcPct val="100000"/>
              </a:lnSpc>
              <a:spcBef>
                <a:spcPts val="0"/>
              </a:spcBef>
              <a:spcAft>
                <a:spcPts val="600"/>
              </a:spcAft>
              <a:buFont typeface="Arial" panose="020B0604020202020204" pitchFamily="34" charset="0"/>
              <a:buChar char="•"/>
              <a:defRPr sz="1400"/>
            </a:lvl4pPr>
            <a:lvl5pPr marL="2057400" indent="-228600">
              <a:lnSpc>
                <a:spcPct val="100000"/>
              </a:lnSpc>
              <a:spcBef>
                <a:spcPts val="0"/>
              </a:spcBef>
              <a:spcAft>
                <a:spcPts val="600"/>
              </a:spcAft>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CA" dirty="0"/>
              <a:t>Observation 1: </a:t>
            </a:r>
            <a:r>
              <a:rPr lang="en-CA" b="0" dirty="0"/>
              <a:t>Missing information and incomplete workform, resulting in incorrect balances being disposed and </a:t>
            </a:r>
            <a:r>
              <a:rPr lang="en-US" b="0" dirty="0"/>
              <a:t>risk of retroactive adjustments in the future applications</a:t>
            </a:r>
            <a:endParaRPr lang="en-CA" b="0" dirty="0"/>
          </a:p>
        </p:txBody>
      </p:sp>
      <p:sp>
        <p:nvSpPr>
          <p:cNvPr id="15" name="Rectangle 14">
            <a:extLst>
              <a:ext uri="{FF2B5EF4-FFF2-40B4-BE49-F238E27FC236}">
                <a16:creationId xmlns:a16="http://schemas.microsoft.com/office/drawing/2014/main" id="{D752A645-220A-5B47-5348-5E2A371B6D18}"/>
              </a:ext>
            </a:extLst>
          </p:cNvPr>
          <p:cNvSpPr/>
          <p:nvPr/>
        </p:nvSpPr>
        <p:spPr>
          <a:xfrm>
            <a:off x="6039612" y="2033493"/>
            <a:ext cx="5276088" cy="4134136"/>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7" name="Graphic 16" descr="Flag with solid fill">
            <a:extLst>
              <a:ext uri="{FF2B5EF4-FFF2-40B4-BE49-F238E27FC236}">
                <a16:creationId xmlns:a16="http://schemas.microsoft.com/office/drawing/2014/main" id="{57E83D85-AC97-59E3-31BD-F26DEF3B33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391" y="2132659"/>
            <a:ext cx="301009" cy="301009"/>
          </a:xfrm>
          <a:prstGeom prst="rect">
            <a:avLst/>
          </a:prstGeom>
        </p:spPr>
      </p:pic>
    </p:spTree>
    <p:extLst>
      <p:ext uri="{BB962C8B-B14F-4D97-AF65-F5344CB8AC3E}">
        <p14:creationId xmlns:p14="http://schemas.microsoft.com/office/powerpoint/2010/main" val="372622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062C-8328-D156-4BB4-4A589597C351}"/>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3D0A88E4-28C6-B257-BCA8-8025689DD22D}"/>
              </a:ext>
            </a:extLst>
          </p:cNvPr>
          <p:cNvSpPr>
            <a:spLocks noGrp="1"/>
          </p:cNvSpPr>
          <p:nvPr>
            <p:ph type="title"/>
          </p:nvPr>
        </p:nvSpPr>
        <p:spPr/>
        <p:txBody>
          <a:bodyPr>
            <a:normAutofit fontScale="90000"/>
          </a:bodyPr>
          <a:lstStyle/>
          <a:p>
            <a:r>
              <a:rPr lang="en-CA" dirty="0"/>
              <a:t>GA Analysis Workform – Principal Adjustments Tab (Cont.)</a:t>
            </a:r>
          </a:p>
        </p:txBody>
      </p:sp>
      <p:sp>
        <p:nvSpPr>
          <p:cNvPr id="4" name="Date Placeholder 3">
            <a:extLst>
              <a:ext uri="{FF2B5EF4-FFF2-40B4-BE49-F238E27FC236}">
                <a16:creationId xmlns:a16="http://schemas.microsoft.com/office/drawing/2014/main" id="{8413D46C-5A95-D7D1-7D89-2E0145A529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p>
        </p:txBody>
      </p:sp>
      <p:sp>
        <p:nvSpPr>
          <p:cNvPr id="5" name="Slide Number Placeholder 4">
            <a:extLst>
              <a:ext uri="{FF2B5EF4-FFF2-40B4-BE49-F238E27FC236}">
                <a16:creationId xmlns:a16="http://schemas.microsoft.com/office/drawing/2014/main" id="{2CA87F7B-FF25-1BC6-A763-C522645A878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0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pic>
        <p:nvPicPr>
          <p:cNvPr id="8" name="Graphic 7" descr="Flag with solid fill">
            <a:extLst>
              <a:ext uri="{FF2B5EF4-FFF2-40B4-BE49-F238E27FC236}">
                <a16:creationId xmlns:a16="http://schemas.microsoft.com/office/drawing/2014/main" id="{85B865AF-3BD9-AB4A-CDBA-FC7CE31B2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259" y="1484743"/>
            <a:ext cx="301009" cy="301009"/>
          </a:xfrm>
          <a:prstGeom prst="rect">
            <a:avLst/>
          </a:prstGeom>
        </p:spPr>
      </p:pic>
      <p:sp>
        <p:nvSpPr>
          <p:cNvPr id="9" name="Content Placeholder 6">
            <a:extLst>
              <a:ext uri="{FF2B5EF4-FFF2-40B4-BE49-F238E27FC236}">
                <a16:creationId xmlns:a16="http://schemas.microsoft.com/office/drawing/2014/main" id="{FD9EFBF6-95FD-8A81-91A8-D0378F935851}"/>
              </a:ext>
            </a:extLst>
          </p:cNvPr>
          <p:cNvSpPr txBox="1">
            <a:spLocks/>
          </p:cNvSpPr>
          <p:nvPr/>
        </p:nvSpPr>
        <p:spPr>
          <a:xfrm>
            <a:off x="914400" y="2022714"/>
            <a:ext cx="10413915" cy="1139612"/>
          </a:xfrm>
          <a:prstGeom prst="rect">
            <a:avLst/>
          </a:prstGeom>
          <a:noFill/>
          <a:effectLst>
            <a:innerShdw blurRad="63500" dist="50800" dir="18900000">
              <a:prstClr val="black">
                <a:alpha val="50000"/>
              </a:prstClr>
            </a:innerShdw>
          </a:effectLst>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strike="noStrike" kern="1200" cap="none" spc="0" normalizeH="0" baseline="0" noProof="0" dirty="0">
                <a:ln>
                  <a:noFill/>
                </a:ln>
                <a:solidFill>
                  <a:srgbClr val="D73A0F"/>
                </a:solidFill>
                <a:effectLst/>
                <a:uLnTx/>
                <a:uFillTx/>
                <a:latin typeface="Arial" panose="020B0604020202020204"/>
                <a:ea typeface="+mn-ea"/>
                <a:cs typeface="+mn-cs"/>
              </a:rPr>
              <a:t>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Per GA Analysis Workform (Commodity Accounts Analysis Workform) Instructions</a:t>
            </a:r>
          </a:p>
          <a:p>
            <a:pPr>
              <a:spcAft>
                <a:spcPts val="0"/>
              </a:spcAft>
              <a:buFont typeface="Wingdings" panose="05000000000000000000" pitchFamily="2" charset="2"/>
              <a:buChar char="ü"/>
              <a:defRPr/>
            </a:pPr>
            <a:r>
              <a:rPr lang="en-US" sz="1400" dirty="0"/>
              <a:t>Auto populated reversals of prior period principal adjustments should not be changed without explanation. These items should be separated according to their original description and amount</a:t>
            </a:r>
          </a:p>
          <a:p>
            <a:pPr>
              <a:spcAft>
                <a:spcPts val="0"/>
              </a:spcAft>
              <a:buFont typeface="Wingdings" panose="05000000000000000000" pitchFamily="2" charset="2"/>
              <a:buChar char="ü"/>
              <a:defRPr/>
            </a:pPr>
            <a:r>
              <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rPr>
              <a:t>The distributor should provide explanation of changes made with built-in formulars</a:t>
            </a: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0" indent="0">
              <a:spcAft>
                <a:spcPts val="0"/>
              </a:spcAft>
              <a:buNone/>
              <a:defRPr/>
            </a:pPr>
            <a:endParaRPr kumimoji="0" lang="en-US" sz="14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6CC88ED4-6A30-67F1-3127-F7AE7043F816}"/>
              </a:ext>
            </a:extLst>
          </p:cNvPr>
          <p:cNvPicPr>
            <a:picLocks noChangeAspect="1"/>
          </p:cNvPicPr>
          <p:nvPr/>
        </p:nvPicPr>
        <p:blipFill>
          <a:blip r:embed="rId5">
            <a:grayscl/>
          </a:blip>
          <a:stretch>
            <a:fillRect/>
          </a:stretch>
        </p:blipFill>
        <p:spPr>
          <a:xfrm>
            <a:off x="6338098" y="3690711"/>
            <a:ext cx="3829159" cy="2322225"/>
          </a:xfrm>
          <a:prstGeom prst="rect">
            <a:avLst/>
          </a:prstGeom>
        </p:spPr>
      </p:pic>
      <p:sp>
        <p:nvSpPr>
          <p:cNvPr id="17" name="TextBox 16">
            <a:extLst>
              <a:ext uri="{FF2B5EF4-FFF2-40B4-BE49-F238E27FC236}">
                <a16:creationId xmlns:a16="http://schemas.microsoft.com/office/drawing/2014/main" id="{0A53E1A0-1711-E59A-4E29-7D2291EBCF7A}"/>
              </a:ext>
            </a:extLst>
          </p:cNvPr>
          <p:cNvSpPr txBox="1"/>
          <p:nvPr/>
        </p:nvSpPr>
        <p:spPr>
          <a:xfrm>
            <a:off x="2190239" y="3338280"/>
            <a:ext cx="3030078"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8</a:t>
            </a:r>
          </a:p>
        </p:txBody>
      </p:sp>
      <p:pic>
        <p:nvPicPr>
          <p:cNvPr id="12" name="Picture 11">
            <a:extLst>
              <a:ext uri="{FF2B5EF4-FFF2-40B4-BE49-F238E27FC236}">
                <a16:creationId xmlns:a16="http://schemas.microsoft.com/office/drawing/2014/main" id="{9B2744B7-9A6D-E5A2-F98F-0D332CF6B671}"/>
              </a:ext>
            </a:extLst>
          </p:cNvPr>
          <p:cNvPicPr>
            <a:picLocks noChangeAspect="1"/>
          </p:cNvPicPr>
          <p:nvPr/>
        </p:nvPicPr>
        <p:blipFill>
          <a:blip r:embed="rId6">
            <a:grayscl/>
          </a:blip>
          <a:stretch>
            <a:fillRect/>
          </a:stretch>
        </p:blipFill>
        <p:spPr>
          <a:xfrm>
            <a:off x="1407622" y="4123315"/>
            <a:ext cx="4236720" cy="1525208"/>
          </a:xfrm>
          <a:prstGeom prst="rect">
            <a:avLst/>
          </a:prstGeom>
        </p:spPr>
      </p:pic>
      <p:sp>
        <p:nvSpPr>
          <p:cNvPr id="10" name="TextBox 9">
            <a:extLst>
              <a:ext uri="{FF2B5EF4-FFF2-40B4-BE49-F238E27FC236}">
                <a16:creationId xmlns:a16="http://schemas.microsoft.com/office/drawing/2014/main" id="{E04D7892-DC73-1304-93B4-DF5505C0C73A}"/>
              </a:ext>
            </a:extLst>
          </p:cNvPr>
          <p:cNvSpPr txBox="1"/>
          <p:nvPr/>
        </p:nvSpPr>
        <p:spPr>
          <a:xfrm>
            <a:off x="4009296" y="5479867"/>
            <a:ext cx="431422" cy="168656"/>
          </a:xfrm>
          <a:prstGeom prst="rect">
            <a:avLst/>
          </a:prstGeom>
          <a:noFill/>
          <a:ln w="3810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DB0ACE2C-9908-DB90-D4E8-7E218E56DCF3}"/>
              </a:ext>
            </a:extLst>
          </p:cNvPr>
          <p:cNvSpPr txBox="1"/>
          <p:nvPr/>
        </p:nvSpPr>
        <p:spPr>
          <a:xfrm>
            <a:off x="9134164" y="4290133"/>
            <a:ext cx="431422" cy="168656"/>
          </a:xfrm>
          <a:prstGeom prst="rect">
            <a:avLst/>
          </a:prstGeom>
          <a:noFill/>
          <a:ln w="3810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D33AB108-D17E-3788-B65B-0D5D39078143}"/>
              </a:ext>
            </a:extLst>
          </p:cNvPr>
          <p:cNvSpPr txBox="1"/>
          <p:nvPr/>
        </p:nvSpPr>
        <p:spPr>
          <a:xfrm>
            <a:off x="7284354" y="3337399"/>
            <a:ext cx="3030078" cy="307777"/>
          </a:xfrm>
          <a:prstGeom prst="rect">
            <a:avLst/>
          </a:prstGeom>
          <a:solidFill>
            <a:schemeClr val="bg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Arial" panose="020B0604020202020204"/>
              </a:defRPr>
            </a:lvl1pPr>
          </a:lstStyle>
          <a:p>
            <a:r>
              <a:rPr lang="en-US" dirty="0"/>
              <a:t>GA Analysis Workform Note 9</a:t>
            </a:r>
          </a:p>
        </p:txBody>
      </p:sp>
      <p:sp>
        <p:nvSpPr>
          <p:cNvPr id="20" name="TextBox 19">
            <a:extLst>
              <a:ext uri="{FF2B5EF4-FFF2-40B4-BE49-F238E27FC236}">
                <a16:creationId xmlns:a16="http://schemas.microsoft.com/office/drawing/2014/main" id="{47D8B904-654A-AB1B-22E9-EA84D2286C3D}"/>
              </a:ext>
            </a:extLst>
          </p:cNvPr>
          <p:cNvSpPr txBox="1"/>
          <p:nvPr/>
        </p:nvSpPr>
        <p:spPr>
          <a:xfrm>
            <a:off x="7606601" y="3677088"/>
            <a:ext cx="1130491" cy="194302"/>
          </a:xfrm>
          <a:prstGeom prst="rect">
            <a:avLst/>
          </a:prstGeom>
          <a:solidFill>
            <a:srgbClr val="FFFF00">
              <a:alpha val="24000"/>
            </a:srgb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cxnSp>
        <p:nvCxnSpPr>
          <p:cNvPr id="21" name="Straight Arrow Connector 20">
            <a:extLst>
              <a:ext uri="{FF2B5EF4-FFF2-40B4-BE49-F238E27FC236}">
                <a16:creationId xmlns:a16="http://schemas.microsoft.com/office/drawing/2014/main" id="{510F3B52-A537-3943-2BE2-4C934360FBAC}"/>
              </a:ext>
            </a:extLst>
          </p:cNvPr>
          <p:cNvCxnSpPr>
            <a:cxnSpLocks/>
            <a:stCxn id="18" idx="1"/>
            <a:endCxn id="10" idx="3"/>
          </p:cNvCxnSpPr>
          <p:nvPr/>
        </p:nvCxnSpPr>
        <p:spPr>
          <a:xfrm flipH="1">
            <a:off x="4440718" y="4374461"/>
            <a:ext cx="4693446" cy="1189734"/>
          </a:xfrm>
          <a:prstGeom prst="straightConnector1">
            <a:avLst/>
          </a:prstGeom>
          <a:ln w="19050">
            <a:solidFill>
              <a:schemeClr val="accent5"/>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2B7E50C2-1728-94B8-E0C7-C9A43D8F5CCE}"/>
              </a:ext>
            </a:extLst>
          </p:cNvPr>
          <p:cNvCxnSpPr>
            <a:cxnSpLocks/>
            <a:stCxn id="26" idx="1"/>
            <a:endCxn id="25" idx="3"/>
          </p:cNvCxnSpPr>
          <p:nvPr/>
        </p:nvCxnSpPr>
        <p:spPr>
          <a:xfrm flipH="1">
            <a:off x="3721608" y="4381573"/>
            <a:ext cx="3144208" cy="470250"/>
          </a:xfrm>
          <a:prstGeom prst="straightConnector1">
            <a:avLst/>
          </a:prstGeom>
          <a:ln w="19050">
            <a:headEnd type="triangle"/>
            <a:tailEnd type="triangle"/>
          </a:ln>
        </p:spPr>
        <p:style>
          <a:lnRef idx="1">
            <a:schemeClr val="accent3"/>
          </a:lnRef>
          <a:fillRef idx="0">
            <a:schemeClr val="accent3"/>
          </a:fillRef>
          <a:effectRef idx="0">
            <a:schemeClr val="accent3"/>
          </a:effectRef>
          <a:fontRef idx="minor">
            <a:schemeClr val="tx1"/>
          </a:fontRef>
        </p:style>
      </p:cxnSp>
      <p:sp>
        <p:nvSpPr>
          <p:cNvPr id="25" name="TextBox 24">
            <a:extLst>
              <a:ext uri="{FF2B5EF4-FFF2-40B4-BE49-F238E27FC236}">
                <a16:creationId xmlns:a16="http://schemas.microsoft.com/office/drawing/2014/main" id="{E852FEBB-9A7D-6B37-6FE7-F71703D5E98E}"/>
              </a:ext>
            </a:extLst>
          </p:cNvPr>
          <p:cNvSpPr txBox="1"/>
          <p:nvPr/>
        </p:nvSpPr>
        <p:spPr>
          <a:xfrm>
            <a:off x="1718795" y="4599300"/>
            <a:ext cx="2002813" cy="505045"/>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 name="Text Placeholder 36">
            <a:extLst>
              <a:ext uri="{FF2B5EF4-FFF2-40B4-BE49-F238E27FC236}">
                <a16:creationId xmlns:a16="http://schemas.microsoft.com/office/drawing/2014/main" id="{9197DBA1-CF74-57BA-8475-44E7DC34EEDB}"/>
              </a:ext>
            </a:extLst>
          </p:cNvPr>
          <p:cNvSpPr txBox="1">
            <a:spLocks/>
          </p:cNvSpPr>
          <p:nvPr/>
        </p:nvSpPr>
        <p:spPr>
          <a:xfrm>
            <a:off x="914400" y="1209477"/>
            <a:ext cx="10477500" cy="726954"/>
          </a:xfrm>
          <a:prstGeom prst="roundRect">
            <a:avLst>
              <a:gd name="adj" fmla="val 50000"/>
            </a:avLst>
          </a:prstGeom>
          <a:solidFill>
            <a:schemeClr val="accent3"/>
          </a:solidFill>
        </p:spPr>
        <p:txBody>
          <a:bodyPr vert="horz" lIns="91440" tIns="45720" rIns="91440" bIns="45720" rtlCol="0" anchor="ctr" anchorCtr="0">
            <a:noAutofit/>
          </a:bodyPr>
          <a:lstStyle>
            <a:lvl1pPr marL="0" indent="0" algn="ctr" defTabSz="914400" rtl="0" eaLnBrk="1" latinLnBrk="0" hangingPunct="1">
              <a:lnSpc>
                <a:spcPct val="100000"/>
              </a:lnSpc>
              <a:spcBef>
                <a:spcPts val="600"/>
              </a:spcBef>
              <a:spcAft>
                <a:spcPts val="600"/>
              </a:spcAft>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algn="l">
              <a:spcBef>
                <a:spcPts val="0"/>
              </a:spcBef>
              <a:spcAft>
                <a:spcPts val="0"/>
              </a:spcAft>
            </a:pPr>
            <a:r>
              <a:rPr lang="en-CA" sz="1400" b="1" dirty="0"/>
              <a:t>Observation 2: </a:t>
            </a:r>
            <a:r>
              <a:rPr lang="en-CA" sz="1400" dirty="0"/>
              <a:t>Data input error, resulting in risk of incorrect balances being disposed </a:t>
            </a:r>
          </a:p>
        </p:txBody>
      </p:sp>
      <p:sp>
        <p:nvSpPr>
          <p:cNvPr id="11" name="Rectangle 10">
            <a:extLst>
              <a:ext uri="{FF2B5EF4-FFF2-40B4-BE49-F238E27FC236}">
                <a16:creationId xmlns:a16="http://schemas.microsoft.com/office/drawing/2014/main" id="{A56CCFEC-B4E6-3D9C-2E98-9945E077005F}"/>
              </a:ext>
            </a:extLst>
          </p:cNvPr>
          <p:cNvSpPr/>
          <p:nvPr/>
        </p:nvSpPr>
        <p:spPr>
          <a:xfrm>
            <a:off x="901785" y="3246653"/>
            <a:ext cx="10413915" cy="29890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4" name="Graphic 13" descr="Flag with solid fill">
            <a:extLst>
              <a:ext uri="{FF2B5EF4-FFF2-40B4-BE49-F238E27FC236}">
                <a16:creationId xmlns:a16="http://schemas.microsoft.com/office/drawing/2014/main" id="{24A3111C-A437-15B6-5D9A-A24C9EC059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391" y="2132659"/>
            <a:ext cx="301009" cy="301009"/>
          </a:xfrm>
          <a:prstGeom prst="rect">
            <a:avLst/>
          </a:prstGeom>
        </p:spPr>
      </p:pic>
      <p:sp>
        <p:nvSpPr>
          <p:cNvPr id="26" name="TextBox 25">
            <a:extLst>
              <a:ext uri="{FF2B5EF4-FFF2-40B4-BE49-F238E27FC236}">
                <a16:creationId xmlns:a16="http://schemas.microsoft.com/office/drawing/2014/main" id="{265F384E-F8D6-E4E3-66AA-42238AC01C42}"/>
              </a:ext>
            </a:extLst>
          </p:cNvPr>
          <p:cNvSpPr txBox="1"/>
          <p:nvPr/>
        </p:nvSpPr>
        <p:spPr>
          <a:xfrm>
            <a:off x="6865816" y="4290133"/>
            <a:ext cx="709734" cy="182880"/>
          </a:xfrm>
          <a:prstGeom prst="rect">
            <a:avLst/>
          </a:prstGeom>
          <a:noFill/>
          <a:ln w="38100">
            <a:solidFill>
              <a:srgbClr val="FF0000"/>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rgbClr val="202020"/>
                </a:solidFill>
                <a:effectLst/>
                <a:uLnTx/>
                <a:uFillTx/>
                <a:latin typeface="Arial" panose="020B0604020202020204"/>
              </a:defRPr>
            </a:lvl1pPr>
          </a:lstStyle>
          <a:p>
            <a:endParaRPr lang="en-US" dirty="0"/>
          </a:p>
        </p:txBody>
      </p:sp>
    </p:spTree>
    <p:extLst>
      <p:ext uri="{BB962C8B-B14F-4D97-AF65-F5344CB8AC3E}">
        <p14:creationId xmlns:p14="http://schemas.microsoft.com/office/powerpoint/2010/main" val="319015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EE7A28-D691-029B-B35F-EFAAAA7F8BD2}"/>
              </a:ext>
            </a:extLst>
          </p:cNvPr>
          <p:cNvSpPr>
            <a:spLocks noGrp="1"/>
          </p:cNvSpPr>
          <p:nvPr>
            <p:ph type="dt" sz="half" idx="10"/>
          </p:nvPr>
        </p:nvSpPr>
        <p:spPr/>
        <p:txBody>
          <a:bodyPr/>
          <a:lstStyle/>
          <a:p>
            <a:r>
              <a:rPr lang="en-CA" dirty="0"/>
              <a:t>May 27, 2025</a:t>
            </a:r>
          </a:p>
        </p:txBody>
      </p:sp>
      <p:sp>
        <p:nvSpPr>
          <p:cNvPr id="4" name="Slide Number Placeholder 3">
            <a:extLst>
              <a:ext uri="{FF2B5EF4-FFF2-40B4-BE49-F238E27FC236}">
                <a16:creationId xmlns:a16="http://schemas.microsoft.com/office/drawing/2014/main" id="{55429D6C-58A5-CD6C-7F42-A43A68D6A939}"/>
              </a:ext>
            </a:extLst>
          </p:cNvPr>
          <p:cNvSpPr>
            <a:spLocks noGrp="1"/>
          </p:cNvSpPr>
          <p:nvPr>
            <p:ph type="sldNum" sz="quarter" idx="12"/>
          </p:nvPr>
        </p:nvSpPr>
        <p:spPr/>
        <p:txBody>
          <a:bodyPr/>
          <a:lstStyle/>
          <a:p>
            <a:fld id="{DD94CC85-C21C-4909-ABF8-7FE93C0F9AC1}" type="slidenum">
              <a:rPr lang="en-CA" smtClean="0"/>
              <a:pPr/>
              <a:t>38</a:t>
            </a:fld>
            <a:endParaRPr lang="en-CA" dirty="0"/>
          </a:p>
        </p:txBody>
      </p:sp>
    </p:spTree>
    <p:extLst>
      <p:ext uri="{BB962C8B-B14F-4D97-AF65-F5344CB8AC3E}">
        <p14:creationId xmlns:p14="http://schemas.microsoft.com/office/powerpoint/2010/main" val="2525022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65C2-94E7-FD0A-6E48-FD34DCD1979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26EA8E4-D549-E2EF-744B-51EDCC1185C3}"/>
              </a:ext>
            </a:extLst>
          </p:cNvPr>
          <p:cNvSpPr/>
          <p:nvPr/>
        </p:nvSpPr>
        <p:spPr>
          <a:xfrm>
            <a:off x="0" y="0"/>
            <a:ext cx="12192000" cy="6858000"/>
          </a:xfrm>
          <a:prstGeom prst="rect">
            <a:avLst/>
          </a:prstGeom>
          <a:solidFill>
            <a:srgbClr val="018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CDF0FA4A-4DFC-95CA-1F79-54EAE22B40FC}"/>
              </a:ext>
            </a:extLst>
          </p:cNvPr>
          <p:cNvSpPr/>
          <p:nvPr/>
        </p:nvSpPr>
        <p:spPr>
          <a:xfrm>
            <a:off x="6558455" y="0"/>
            <a:ext cx="5648841" cy="6880860"/>
          </a:xfrm>
          <a:custGeom>
            <a:avLst/>
            <a:gdLst>
              <a:gd name="connsiteX0" fmla="*/ 2404093 w 7590046"/>
              <a:gd name="connsiteY0" fmla="*/ 0 h 6858000"/>
              <a:gd name="connsiteX1" fmla="*/ 7590046 w 7590046"/>
              <a:gd name="connsiteY1" fmla="*/ 0 h 6858000"/>
              <a:gd name="connsiteX2" fmla="*/ 7590046 w 7590046"/>
              <a:gd name="connsiteY2" fmla="*/ 685800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0" fmla="*/ 2404093 w 7590046"/>
              <a:gd name="connsiteY0" fmla="*/ 0 h 6858000"/>
              <a:gd name="connsiteX1" fmla="*/ 7590046 w 7590046"/>
              <a:gd name="connsiteY1" fmla="*/ 0 h 6858000"/>
              <a:gd name="connsiteX2" fmla="*/ 3519799 w 7590046"/>
              <a:gd name="connsiteY2" fmla="*/ 670941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7" fmla="*/ 2404093 w 7590046"/>
              <a:gd name="connsiteY7" fmla="*/ 0 h 6858000"/>
              <a:gd name="connsiteX0" fmla="*/ 2404093 w 7590046"/>
              <a:gd name="connsiteY0" fmla="*/ 0 h 6880860"/>
              <a:gd name="connsiteX1" fmla="*/ 7590046 w 7590046"/>
              <a:gd name="connsiteY1" fmla="*/ 0 h 6880860"/>
              <a:gd name="connsiteX2" fmla="*/ 6496743 w 7590046"/>
              <a:gd name="connsiteY2" fmla="*/ 6880860 h 6880860"/>
              <a:gd name="connsiteX3" fmla="*/ 338057 w 7590046"/>
              <a:gd name="connsiteY3" fmla="*/ 6858000 h 6880860"/>
              <a:gd name="connsiteX4" fmla="*/ 274493 w 7590046"/>
              <a:gd name="connsiteY4" fmla="*/ 6670144 h 6880860"/>
              <a:gd name="connsiteX5" fmla="*/ 0 w 7590046"/>
              <a:gd name="connsiteY5" fmla="*/ 4854544 h 6880860"/>
              <a:gd name="connsiteX6" fmla="*/ 2221848 w 7590046"/>
              <a:gd name="connsiteY6" fmla="*/ 143217 h 6880860"/>
              <a:gd name="connsiteX7" fmla="*/ 2404093 w 7590046"/>
              <a:gd name="connsiteY7" fmla="*/ 0 h 6880860"/>
              <a:gd name="connsiteX0" fmla="*/ 2404093 w 6509916"/>
              <a:gd name="connsiteY0" fmla="*/ 0 h 6880860"/>
              <a:gd name="connsiteX1" fmla="*/ 6509916 w 6509916"/>
              <a:gd name="connsiteY1" fmla="*/ 0 h 6880860"/>
              <a:gd name="connsiteX2" fmla="*/ 6496743 w 6509916"/>
              <a:gd name="connsiteY2" fmla="*/ 6880860 h 6880860"/>
              <a:gd name="connsiteX3" fmla="*/ 338057 w 6509916"/>
              <a:gd name="connsiteY3" fmla="*/ 6858000 h 6880860"/>
              <a:gd name="connsiteX4" fmla="*/ 274493 w 6509916"/>
              <a:gd name="connsiteY4" fmla="*/ 6670144 h 6880860"/>
              <a:gd name="connsiteX5" fmla="*/ 0 w 6509916"/>
              <a:gd name="connsiteY5" fmla="*/ 4854544 h 6880860"/>
              <a:gd name="connsiteX6" fmla="*/ 2221848 w 6509916"/>
              <a:gd name="connsiteY6" fmla="*/ 143217 h 6880860"/>
              <a:gd name="connsiteX7" fmla="*/ 2404093 w 6509916"/>
              <a:gd name="connsiteY7"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16" h="6880860">
                <a:moveTo>
                  <a:pt x="2404093" y="0"/>
                </a:moveTo>
                <a:lnTo>
                  <a:pt x="6509916" y="0"/>
                </a:lnTo>
                <a:lnTo>
                  <a:pt x="6496743" y="688086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4" name="TextBox 13">
            <a:extLst>
              <a:ext uri="{FF2B5EF4-FFF2-40B4-BE49-F238E27FC236}">
                <a16:creationId xmlns:a16="http://schemas.microsoft.com/office/drawing/2014/main" id="{97DA3297-755C-7472-46FA-F63E9A03919A}"/>
              </a:ext>
            </a:extLst>
          </p:cNvPr>
          <p:cNvSpPr txBox="1"/>
          <p:nvPr/>
        </p:nvSpPr>
        <p:spPr>
          <a:xfrm>
            <a:off x="956455" y="2367171"/>
            <a:ext cx="9821135" cy="830997"/>
          </a:xfrm>
          <a:prstGeom prst="rect">
            <a:avLst/>
          </a:prstGeom>
          <a:noFill/>
        </p:spPr>
        <p:txBody>
          <a:bodyPr wrap="square">
            <a:spAutoFit/>
          </a:bodyPr>
          <a:lstStyle/>
          <a:p>
            <a:pPr marR="0" lvl="0">
              <a:spcBef>
                <a:spcPts val="0"/>
              </a:spcBef>
              <a:spcAft>
                <a:spcPts val="0"/>
              </a:spcAft>
            </a:pPr>
            <a:r>
              <a:rPr lang="en-CA" sz="4800" b="1" dirty="0">
                <a:solidFill>
                  <a:schemeClr val="bg1"/>
                </a:solidFill>
              </a:rPr>
              <a:t>Thank You</a:t>
            </a:r>
            <a:endParaRPr lang="en-US" sz="4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Date Placeholder 1">
            <a:extLst>
              <a:ext uri="{FF2B5EF4-FFF2-40B4-BE49-F238E27FC236}">
                <a16:creationId xmlns:a16="http://schemas.microsoft.com/office/drawing/2014/main" id="{4AF82210-A8C3-2B58-593C-213A9CAF01D3}"/>
              </a:ext>
            </a:extLst>
          </p:cNvPr>
          <p:cNvSpPr>
            <a:spLocks noGrp="1"/>
          </p:cNvSpPr>
          <p:nvPr>
            <p:ph type="dt" sz="half" idx="10"/>
          </p:nvPr>
        </p:nvSpPr>
        <p:spPr/>
        <p:txBody>
          <a:bodyPr/>
          <a:lstStyle/>
          <a:p>
            <a:r>
              <a:rPr lang="en-CA" dirty="0"/>
              <a:t>May 27, 2025</a:t>
            </a:r>
          </a:p>
        </p:txBody>
      </p:sp>
      <p:sp>
        <p:nvSpPr>
          <p:cNvPr id="3" name="Slide Number Placeholder 2">
            <a:extLst>
              <a:ext uri="{FF2B5EF4-FFF2-40B4-BE49-F238E27FC236}">
                <a16:creationId xmlns:a16="http://schemas.microsoft.com/office/drawing/2014/main" id="{6FBAE1E8-22CE-D6CF-3F22-B9C6E1EE1880}"/>
              </a:ext>
            </a:extLst>
          </p:cNvPr>
          <p:cNvSpPr>
            <a:spLocks noGrp="1"/>
          </p:cNvSpPr>
          <p:nvPr>
            <p:ph type="sldNum" sz="quarter" idx="12"/>
          </p:nvPr>
        </p:nvSpPr>
        <p:spPr/>
        <p:txBody>
          <a:bodyPr/>
          <a:lstStyle/>
          <a:p>
            <a:fld id="{DD94CC85-C21C-4909-ABF8-7FE93C0F9AC1}" type="slidenum">
              <a:rPr lang="en-CA" smtClean="0"/>
              <a:t>39</a:t>
            </a:fld>
            <a:endParaRPr lang="en-CA" dirty="0"/>
          </a:p>
        </p:txBody>
      </p:sp>
    </p:spTree>
    <p:extLst>
      <p:ext uri="{BB962C8B-B14F-4D97-AF65-F5344CB8AC3E}">
        <p14:creationId xmlns:p14="http://schemas.microsoft.com/office/powerpoint/2010/main" val="259514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E133-9178-D699-394C-272663DB3CFD}"/>
              </a:ext>
            </a:extLst>
          </p:cNvPr>
          <p:cNvSpPr>
            <a:spLocks noGrp="1"/>
          </p:cNvSpPr>
          <p:nvPr>
            <p:ph type="title"/>
          </p:nvPr>
        </p:nvSpPr>
        <p:spPr>
          <a:xfrm>
            <a:off x="838199" y="365125"/>
            <a:ext cx="10735235" cy="726955"/>
          </a:xfrm>
        </p:spPr>
        <p:txBody>
          <a:bodyPr/>
          <a:lstStyle/>
          <a:p>
            <a:r>
              <a:rPr lang="en-US" dirty="0"/>
              <a:t>Land Acknowledgement</a:t>
            </a:r>
          </a:p>
        </p:txBody>
      </p:sp>
      <p:sp>
        <p:nvSpPr>
          <p:cNvPr id="3" name="Date Placeholder 2">
            <a:extLst>
              <a:ext uri="{FF2B5EF4-FFF2-40B4-BE49-F238E27FC236}">
                <a16:creationId xmlns:a16="http://schemas.microsoft.com/office/drawing/2014/main" id="{FED9D3EC-721F-4A93-6C41-0A982AACB987}"/>
              </a:ext>
            </a:extLst>
          </p:cNvPr>
          <p:cNvSpPr>
            <a:spLocks noGrp="1"/>
          </p:cNvSpPr>
          <p:nvPr>
            <p:ph type="dt" sz="half" idx="10"/>
          </p:nvPr>
        </p:nvSpPr>
        <p:spPr/>
        <p:txBody>
          <a:bodyPr/>
          <a:lstStyle/>
          <a:p>
            <a:r>
              <a:rPr lang="en-CA" dirty="0"/>
              <a:t>May 27, 2025</a:t>
            </a:r>
          </a:p>
        </p:txBody>
      </p:sp>
      <p:sp>
        <p:nvSpPr>
          <p:cNvPr id="4" name="Slide Number Placeholder 3">
            <a:extLst>
              <a:ext uri="{FF2B5EF4-FFF2-40B4-BE49-F238E27FC236}">
                <a16:creationId xmlns:a16="http://schemas.microsoft.com/office/drawing/2014/main" id="{D7CB97BA-D72B-A36C-5DC7-E4435F1C6181}"/>
              </a:ext>
            </a:extLst>
          </p:cNvPr>
          <p:cNvSpPr>
            <a:spLocks noGrp="1"/>
          </p:cNvSpPr>
          <p:nvPr>
            <p:ph type="sldNum" sz="quarter" idx="12"/>
          </p:nvPr>
        </p:nvSpPr>
        <p:spPr/>
        <p:txBody>
          <a:bodyPr/>
          <a:lstStyle/>
          <a:p>
            <a:fld id="{DD94CC85-C21C-4909-ABF8-7FE93C0F9AC1}" type="slidenum">
              <a:rPr lang="en-CA" smtClean="0"/>
              <a:pPr/>
              <a:t>4</a:t>
            </a:fld>
            <a:endParaRPr lang="en-CA" dirty="0"/>
          </a:p>
        </p:txBody>
      </p:sp>
      <p:sp>
        <p:nvSpPr>
          <p:cNvPr id="8" name="TextBox 7">
            <a:extLst>
              <a:ext uri="{FF2B5EF4-FFF2-40B4-BE49-F238E27FC236}">
                <a16:creationId xmlns:a16="http://schemas.microsoft.com/office/drawing/2014/main" id="{34B9A628-870B-00A0-9918-CC59562590EC}"/>
              </a:ext>
            </a:extLst>
          </p:cNvPr>
          <p:cNvSpPr txBox="1"/>
          <p:nvPr/>
        </p:nvSpPr>
        <p:spPr>
          <a:xfrm>
            <a:off x="894521" y="1431235"/>
            <a:ext cx="10402957" cy="3416320"/>
          </a:xfrm>
          <a:prstGeom prst="rect">
            <a:avLst/>
          </a:prstGeom>
          <a:noFill/>
        </p:spPr>
        <p:txBody>
          <a:bodyPr wrap="square" rtlCol="0">
            <a:spAutoFit/>
          </a:bodyPr>
          <a:lstStyle/>
          <a:p>
            <a:r>
              <a:rPr lang="en-US" sz="1800" b="0" i="0" u="none" strike="noStrike" baseline="0" dirty="0">
                <a:solidFill>
                  <a:srgbClr val="000000"/>
                </a:solidFill>
                <a:latin typeface="Arial" panose="020B0604020202020204" pitchFamily="34" charset="0"/>
              </a:rPr>
              <a:t>The Ontario Energy Board acknowledges that our headquarters in Toronto is located on the traditional territory of many nations including the Mississaugas of the Credit, the Anishnabeg, the Chippewa, the Haudenosaunee and the Wendat peoples. This area is now home to many diverse First Nations, Inuit and Métis. We also acknowledge that Toronto is covered by Treaty 13 with the Mississaugas of the Credit.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As we gather, we acknowledge that we are coming together from diverse regions, each with its own Indigenous peoples, ancestral lands, and treaties. I (we) recognize and honour the Indigenous communities, their elders, past and present, as the traditional custodians of these lands.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We are grateful for the opportunity to gather and work on these lands and recognize our shared responsibility to support and be good stewards of them. </a:t>
            </a:r>
            <a:endParaRPr lang="en-US" dirty="0"/>
          </a:p>
        </p:txBody>
      </p:sp>
    </p:spTree>
    <p:extLst>
      <p:ext uri="{BB962C8B-B14F-4D97-AF65-F5344CB8AC3E}">
        <p14:creationId xmlns:p14="http://schemas.microsoft.com/office/powerpoint/2010/main" val="388234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F5757-5668-BF4A-1506-A79EECE0DBC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BAB93FA-4347-A542-5956-C60B6FC77BDE}"/>
              </a:ext>
            </a:extLst>
          </p:cNvPr>
          <p:cNvSpPr/>
          <p:nvPr/>
        </p:nvSpPr>
        <p:spPr>
          <a:xfrm>
            <a:off x="0" y="0"/>
            <a:ext cx="12192000" cy="6858000"/>
          </a:xfrm>
          <a:prstGeom prst="rect">
            <a:avLst/>
          </a:prstGeom>
          <a:solidFill>
            <a:srgbClr val="018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5A08F664-1960-FA12-FF55-235503CBB127}"/>
              </a:ext>
            </a:extLst>
          </p:cNvPr>
          <p:cNvSpPr/>
          <p:nvPr/>
        </p:nvSpPr>
        <p:spPr>
          <a:xfrm>
            <a:off x="6558455" y="0"/>
            <a:ext cx="5648841" cy="6880860"/>
          </a:xfrm>
          <a:custGeom>
            <a:avLst/>
            <a:gdLst>
              <a:gd name="connsiteX0" fmla="*/ 2404093 w 7590046"/>
              <a:gd name="connsiteY0" fmla="*/ 0 h 6858000"/>
              <a:gd name="connsiteX1" fmla="*/ 7590046 w 7590046"/>
              <a:gd name="connsiteY1" fmla="*/ 0 h 6858000"/>
              <a:gd name="connsiteX2" fmla="*/ 7590046 w 7590046"/>
              <a:gd name="connsiteY2" fmla="*/ 685800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0" fmla="*/ 2404093 w 7590046"/>
              <a:gd name="connsiteY0" fmla="*/ 0 h 6858000"/>
              <a:gd name="connsiteX1" fmla="*/ 7590046 w 7590046"/>
              <a:gd name="connsiteY1" fmla="*/ 0 h 6858000"/>
              <a:gd name="connsiteX2" fmla="*/ 3519799 w 7590046"/>
              <a:gd name="connsiteY2" fmla="*/ 6709410 h 6858000"/>
              <a:gd name="connsiteX3" fmla="*/ 338057 w 7590046"/>
              <a:gd name="connsiteY3" fmla="*/ 6858000 h 6858000"/>
              <a:gd name="connsiteX4" fmla="*/ 274493 w 7590046"/>
              <a:gd name="connsiteY4" fmla="*/ 6670144 h 6858000"/>
              <a:gd name="connsiteX5" fmla="*/ 0 w 7590046"/>
              <a:gd name="connsiteY5" fmla="*/ 4854544 h 6858000"/>
              <a:gd name="connsiteX6" fmla="*/ 2221848 w 7590046"/>
              <a:gd name="connsiteY6" fmla="*/ 143217 h 6858000"/>
              <a:gd name="connsiteX7" fmla="*/ 2404093 w 7590046"/>
              <a:gd name="connsiteY7" fmla="*/ 0 h 6858000"/>
              <a:gd name="connsiteX0" fmla="*/ 2404093 w 7590046"/>
              <a:gd name="connsiteY0" fmla="*/ 0 h 6880860"/>
              <a:gd name="connsiteX1" fmla="*/ 7590046 w 7590046"/>
              <a:gd name="connsiteY1" fmla="*/ 0 h 6880860"/>
              <a:gd name="connsiteX2" fmla="*/ 6496743 w 7590046"/>
              <a:gd name="connsiteY2" fmla="*/ 6880860 h 6880860"/>
              <a:gd name="connsiteX3" fmla="*/ 338057 w 7590046"/>
              <a:gd name="connsiteY3" fmla="*/ 6858000 h 6880860"/>
              <a:gd name="connsiteX4" fmla="*/ 274493 w 7590046"/>
              <a:gd name="connsiteY4" fmla="*/ 6670144 h 6880860"/>
              <a:gd name="connsiteX5" fmla="*/ 0 w 7590046"/>
              <a:gd name="connsiteY5" fmla="*/ 4854544 h 6880860"/>
              <a:gd name="connsiteX6" fmla="*/ 2221848 w 7590046"/>
              <a:gd name="connsiteY6" fmla="*/ 143217 h 6880860"/>
              <a:gd name="connsiteX7" fmla="*/ 2404093 w 7590046"/>
              <a:gd name="connsiteY7" fmla="*/ 0 h 6880860"/>
              <a:gd name="connsiteX0" fmla="*/ 2404093 w 6509916"/>
              <a:gd name="connsiteY0" fmla="*/ 0 h 6880860"/>
              <a:gd name="connsiteX1" fmla="*/ 6509916 w 6509916"/>
              <a:gd name="connsiteY1" fmla="*/ 0 h 6880860"/>
              <a:gd name="connsiteX2" fmla="*/ 6496743 w 6509916"/>
              <a:gd name="connsiteY2" fmla="*/ 6880860 h 6880860"/>
              <a:gd name="connsiteX3" fmla="*/ 338057 w 6509916"/>
              <a:gd name="connsiteY3" fmla="*/ 6858000 h 6880860"/>
              <a:gd name="connsiteX4" fmla="*/ 274493 w 6509916"/>
              <a:gd name="connsiteY4" fmla="*/ 6670144 h 6880860"/>
              <a:gd name="connsiteX5" fmla="*/ 0 w 6509916"/>
              <a:gd name="connsiteY5" fmla="*/ 4854544 h 6880860"/>
              <a:gd name="connsiteX6" fmla="*/ 2221848 w 6509916"/>
              <a:gd name="connsiteY6" fmla="*/ 143217 h 6880860"/>
              <a:gd name="connsiteX7" fmla="*/ 2404093 w 6509916"/>
              <a:gd name="connsiteY7"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916" h="6880860">
                <a:moveTo>
                  <a:pt x="2404093" y="0"/>
                </a:moveTo>
                <a:lnTo>
                  <a:pt x="6509916" y="0"/>
                </a:lnTo>
                <a:lnTo>
                  <a:pt x="6496743" y="688086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4" name="TextBox 13">
            <a:extLst>
              <a:ext uri="{FF2B5EF4-FFF2-40B4-BE49-F238E27FC236}">
                <a16:creationId xmlns:a16="http://schemas.microsoft.com/office/drawing/2014/main" id="{0BE03FF2-D7A5-62FA-7744-441BC6060906}"/>
              </a:ext>
            </a:extLst>
          </p:cNvPr>
          <p:cNvSpPr txBox="1"/>
          <p:nvPr/>
        </p:nvSpPr>
        <p:spPr>
          <a:xfrm>
            <a:off x="956455" y="2367171"/>
            <a:ext cx="9821135" cy="1323439"/>
          </a:xfrm>
          <a:prstGeom prst="rect">
            <a:avLst/>
          </a:prstGeom>
          <a:noFill/>
        </p:spPr>
        <p:txBody>
          <a:bodyPr wrap="square">
            <a:spAutoFit/>
          </a:bodyPr>
          <a:lstStyle/>
          <a:p>
            <a:pPr marR="0" lvl="0">
              <a:spcBef>
                <a:spcPts val="0"/>
              </a:spcBef>
              <a:spcAft>
                <a:spcPts val="0"/>
              </a:spcAft>
            </a:pPr>
            <a:r>
              <a:rPr lang="en-CA" sz="4000" b="1" dirty="0">
                <a:solidFill>
                  <a:schemeClr val="bg1"/>
                </a:solidFill>
              </a:rPr>
              <a:t>Market Renewal Program (MRP)  Accounting Guidance Updates</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Date Placeholder 1">
            <a:extLst>
              <a:ext uri="{FF2B5EF4-FFF2-40B4-BE49-F238E27FC236}">
                <a16:creationId xmlns:a16="http://schemas.microsoft.com/office/drawing/2014/main" id="{148979DD-AA64-0725-444C-73A1CCE31BC5}"/>
              </a:ext>
            </a:extLst>
          </p:cNvPr>
          <p:cNvSpPr>
            <a:spLocks noGrp="1"/>
          </p:cNvSpPr>
          <p:nvPr>
            <p:ph type="dt" sz="half" idx="10"/>
          </p:nvPr>
        </p:nvSpPr>
        <p:spPr/>
        <p:txBody>
          <a:bodyPr/>
          <a:lstStyle/>
          <a:p>
            <a:r>
              <a:rPr lang="en-CA" dirty="0"/>
              <a:t>May 27, 2025</a:t>
            </a:r>
          </a:p>
        </p:txBody>
      </p:sp>
      <p:sp>
        <p:nvSpPr>
          <p:cNvPr id="3" name="Slide Number Placeholder 2">
            <a:extLst>
              <a:ext uri="{FF2B5EF4-FFF2-40B4-BE49-F238E27FC236}">
                <a16:creationId xmlns:a16="http://schemas.microsoft.com/office/drawing/2014/main" id="{15D174EA-3E17-1753-F5D9-5E00875665FB}"/>
              </a:ext>
            </a:extLst>
          </p:cNvPr>
          <p:cNvSpPr>
            <a:spLocks noGrp="1"/>
          </p:cNvSpPr>
          <p:nvPr>
            <p:ph type="sldNum" sz="quarter" idx="12"/>
          </p:nvPr>
        </p:nvSpPr>
        <p:spPr/>
        <p:txBody>
          <a:bodyPr/>
          <a:lstStyle/>
          <a:p>
            <a:fld id="{DD94CC85-C21C-4909-ABF8-7FE93C0F9AC1}" type="slidenum">
              <a:rPr lang="en-CA" smtClean="0"/>
              <a:t>5</a:t>
            </a:fld>
            <a:endParaRPr lang="en-CA" dirty="0"/>
          </a:p>
        </p:txBody>
      </p:sp>
    </p:spTree>
    <p:extLst>
      <p:ext uri="{BB962C8B-B14F-4D97-AF65-F5344CB8AC3E}">
        <p14:creationId xmlns:p14="http://schemas.microsoft.com/office/powerpoint/2010/main" val="319089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B71FF-08E9-BA2E-FA89-9748B3B03EA8}"/>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1FABBE93-9368-282A-2ED0-5253A4468611}"/>
              </a:ext>
            </a:extLst>
          </p:cNvPr>
          <p:cNvSpPr>
            <a:spLocks noGrp="1"/>
          </p:cNvSpPr>
          <p:nvPr>
            <p:ph type="title"/>
          </p:nvPr>
        </p:nvSpPr>
        <p:spPr/>
        <p:txBody>
          <a:bodyPr/>
          <a:lstStyle/>
          <a:p>
            <a:r>
              <a:rPr lang="en-US" dirty="0"/>
              <a:t>MRP Accounting Guidance Updates</a:t>
            </a:r>
            <a:endParaRPr lang="en-CA" dirty="0"/>
          </a:p>
        </p:txBody>
      </p:sp>
      <p:sp>
        <p:nvSpPr>
          <p:cNvPr id="3" name="Date Placeholder 2">
            <a:extLst>
              <a:ext uri="{FF2B5EF4-FFF2-40B4-BE49-F238E27FC236}">
                <a16:creationId xmlns:a16="http://schemas.microsoft.com/office/drawing/2014/main" id="{FEDDE3E8-57A7-2AAF-5758-FF1EBA4D18D0}"/>
              </a:ext>
            </a:extLst>
          </p:cNvPr>
          <p:cNvSpPr>
            <a:spLocks noGrp="1"/>
          </p:cNvSpPr>
          <p:nvPr>
            <p:ph type="dt" sz="half" idx="10"/>
          </p:nvPr>
        </p:nvSpPr>
        <p:spPr/>
        <p:txBody>
          <a:bodyPr/>
          <a:lstStyle/>
          <a:p>
            <a:r>
              <a:rPr lang="en-CA" dirty="0"/>
              <a:t>May 27, 2025</a:t>
            </a:r>
          </a:p>
        </p:txBody>
      </p:sp>
      <p:sp>
        <p:nvSpPr>
          <p:cNvPr id="4" name="Slide Number Placeholder 3">
            <a:extLst>
              <a:ext uri="{FF2B5EF4-FFF2-40B4-BE49-F238E27FC236}">
                <a16:creationId xmlns:a16="http://schemas.microsoft.com/office/drawing/2014/main" id="{E9E19CB3-BD69-B2FD-BC02-3664320CFB06}"/>
              </a:ext>
            </a:extLst>
          </p:cNvPr>
          <p:cNvSpPr>
            <a:spLocks noGrp="1"/>
          </p:cNvSpPr>
          <p:nvPr>
            <p:ph type="sldNum" sz="quarter" idx="12"/>
          </p:nvPr>
        </p:nvSpPr>
        <p:spPr/>
        <p:txBody>
          <a:bodyPr/>
          <a:lstStyle/>
          <a:p>
            <a:fld id="{DD94CC85-C21C-4909-ABF8-7FE93C0F9AC1}" type="slidenum">
              <a:rPr lang="en-CA" smtClean="0"/>
              <a:pPr/>
              <a:t>6</a:t>
            </a:fld>
            <a:endParaRPr lang="en-CA" dirty="0"/>
          </a:p>
        </p:txBody>
      </p:sp>
      <p:sp>
        <p:nvSpPr>
          <p:cNvPr id="25" name="Arrow: Right 24">
            <a:extLst>
              <a:ext uri="{FF2B5EF4-FFF2-40B4-BE49-F238E27FC236}">
                <a16:creationId xmlns:a16="http://schemas.microsoft.com/office/drawing/2014/main" id="{CE97F33E-BF09-ABA5-B8CA-62334BBBFF6B}"/>
              </a:ext>
            </a:extLst>
          </p:cNvPr>
          <p:cNvSpPr/>
          <p:nvPr/>
        </p:nvSpPr>
        <p:spPr>
          <a:xfrm>
            <a:off x="946150" y="1587668"/>
            <a:ext cx="10756900" cy="425450"/>
          </a:xfrm>
          <a:prstGeom prst="rightArrow">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Rectangle: Rounded Corners 19">
            <a:extLst>
              <a:ext uri="{FF2B5EF4-FFF2-40B4-BE49-F238E27FC236}">
                <a16:creationId xmlns:a16="http://schemas.microsoft.com/office/drawing/2014/main" id="{7A4B8D35-0812-91F7-2F25-ABE68D1B9A27}"/>
              </a:ext>
            </a:extLst>
          </p:cNvPr>
          <p:cNvSpPr/>
          <p:nvPr/>
        </p:nvSpPr>
        <p:spPr>
          <a:xfrm>
            <a:off x="882649" y="2673350"/>
            <a:ext cx="3273425" cy="3454400"/>
          </a:xfrm>
          <a:prstGeom prst="roundRect">
            <a:avLst>
              <a:gd name="adj" fmla="val 8520"/>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The OEB issued a draft update to the Accounting Guidance for the Commodity Pass-through Variance Accounts 1588 and 1589, resulting from the IESO’s MRP</a:t>
            </a:r>
            <a:endParaRPr lang="en-CA" sz="1600" dirty="0">
              <a:solidFill>
                <a:schemeClr val="tx1"/>
              </a:solidFill>
            </a:endParaRPr>
          </a:p>
        </p:txBody>
      </p:sp>
      <p:sp>
        <p:nvSpPr>
          <p:cNvPr id="26" name="Rectangle: Rounded Corners 25">
            <a:extLst>
              <a:ext uri="{FF2B5EF4-FFF2-40B4-BE49-F238E27FC236}">
                <a16:creationId xmlns:a16="http://schemas.microsoft.com/office/drawing/2014/main" id="{00D7C783-9A7D-1673-5E54-A087D366E090}"/>
              </a:ext>
            </a:extLst>
          </p:cNvPr>
          <p:cNvSpPr/>
          <p:nvPr/>
        </p:nvSpPr>
        <p:spPr>
          <a:xfrm>
            <a:off x="882649" y="2912954"/>
            <a:ext cx="3273425" cy="726955"/>
          </a:xfrm>
          <a:prstGeom prst="roundRect">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Draft Accounting Guidance Updates for MRP</a:t>
            </a:r>
          </a:p>
        </p:txBody>
      </p:sp>
      <p:grpSp>
        <p:nvGrpSpPr>
          <p:cNvPr id="37" name="Group 36">
            <a:extLst>
              <a:ext uri="{FF2B5EF4-FFF2-40B4-BE49-F238E27FC236}">
                <a16:creationId xmlns:a16="http://schemas.microsoft.com/office/drawing/2014/main" id="{05D499AF-9E05-C218-9441-E6AFEE3F4B77}"/>
              </a:ext>
            </a:extLst>
          </p:cNvPr>
          <p:cNvGrpSpPr>
            <a:grpSpLocks noChangeAspect="1"/>
          </p:cNvGrpSpPr>
          <p:nvPr/>
        </p:nvGrpSpPr>
        <p:grpSpPr>
          <a:xfrm>
            <a:off x="2141361" y="1422393"/>
            <a:ext cx="756000" cy="756000"/>
            <a:chOff x="2114550" y="1334054"/>
            <a:chExt cx="844550" cy="844550"/>
          </a:xfrm>
        </p:grpSpPr>
        <p:sp>
          <p:nvSpPr>
            <p:cNvPr id="27" name="Oval 26">
              <a:extLst>
                <a:ext uri="{FF2B5EF4-FFF2-40B4-BE49-F238E27FC236}">
                  <a16:creationId xmlns:a16="http://schemas.microsoft.com/office/drawing/2014/main" id="{A8252714-2C78-E63A-67B3-D32CEA46F12F}"/>
                </a:ext>
              </a:extLst>
            </p:cNvPr>
            <p:cNvSpPr/>
            <p:nvPr/>
          </p:nvSpPr>
          <p:spPr>
            <a:xfrm>
              <a:off x="2114550" y="1334054"/>
              <a:ext cx="844550" cy="84455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Oval 29">
              <a:extLst>
                <a:ext uri="{FF2B5EF4-FFF2-40B4-BE49-F238E27FC236}">
                  <a16:creationId xmlns:a16="http://schemas.microsoft.com/office/drawing/2014/main" id="{E0070207-9C8B-5246-E5F6-3BB8A1B7871A}"/>
                </a:ext>
              </a:extLst>
            </p:cNvPr>
            <p:cNvSpPr/>
            <p:nvPr/>
          </p:nvSpPr>
          <p:spPr>
            <a:xfrm>
              <a:off x="2267418" y="1486922"/>
              <a:ext cx="538814" cy="53881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9" name="Rectangle 38">
            <a:extLst>
              <a:ext uri="{FF2B5EF4-FFF2-40B4-BE49-F238E27FC236}">
                <a16:creationId xmlns:a16="http://schemas.microsoft.com/office/drawing/2014/main" id="{3E5B030B-9891-D49E-679B-6F9CFD7B64DA}"/>
              </a:ext>
            </a:extLst>
          </p:cNvPr>
          <p:cNvSpPr/>
          <p:nvPr/>
        </p:nvSpPr>
        <p:spPr>
          <a:xfrm>
            <a:off x="1585911" y="2247900"/>
            <a:ext cx="1866900" cy="368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June 12, 2024</a:t>
            </a:r>
          </a:p>
        </p:txBody>
      </p:sp>
      <p:sp>
        <p:nvSpPr>
          <p:cNvPr id="23" name="Rectangle: Rounded Corners 22">
            <a:extLst>
              <a:ext uri="{FF2B5EF4-FFF2-40B4-BE49-F238E27FC236}">
                <a16:creationId xmlns:a16="http://schemas.microsoft.com/office/drawing/2014/main" id="{DC5AA433-6AE3-456A-9B79-F60BF5289216}"/>
              </a:ext>
            </a:extLst>
          </p:cNvPr>
          <p:cNvSpPr/>
          <p:nvPr/>
        </p:nvSpPr>
        <p:spPr>
          <a:xfrm>
            <a:off x="4459288" y="2673350"/>
            <a:ext cx="3273425" cy="3454400"/>
          </a:xfrm>
          <a:prstGeom prst="roundRect">
            <a:avLst>
              <a:gd name="adj" fmla="val 8520"/>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600" dirty="0">
                <a:solidFill>
                  <a:schemeClr val="tx1"/>
                </a:solidFill>
              </a:rPr>
              <a:t>The OEB issued finalized Accounting Guidance updates for the Commodity Pass-through Accounts 1588 and 1589</a:t>
            </a:r>
            <a:endParaRPr lang="en-CA" sz="1600" dirty="0">
              <a:solidFill>
                <a:schemeClr val="tx1"/>
              </a:solidFill>
            </a:endParaRPr>
          </a:p>
        </p:txBody>
      </p:sp>
      <p:sp>
        <p:nvSpPr>
          <p:cNvPr id="28" name="Rectangle: Rounded Corners 27">
            <a:extLst>
              <a:ext uri="{FF2B5EF4-FFF2-40B4-BE49-F238E27FC236}">
                <a16:creationId xmlns:a16="http://schemas.microsoft.com/office/drawing/2014/main" id="{8923ACBF-45D9-8CDB-7106-3D93A496CF41}"/>
              </a:ext>
            </a:extLst>
          </p:cNvPr>
          <p:cNvSpPr/>
          <p:nvPr/>
        </p:nvSpPr>
        <p:spPr>
          <a:xfrm>
            <a:off x="4459288" y="2912953"/>
            <a:ext cx="3273425" cy="726955"/>
          </a:xfrm>
          <a:prstGeom prst="roundRect">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Finalized Accounting Guidance Updates for MRP</a:t>
            </a:r>
          </a:p>
        </p:txBody>
      </p:sp>
      <p:grpSp>
        <p:nvGrpSpPr>
          <p:cNvPr id="36" name="Group 35">
            <a:extLst>
              <a:ext uri="{FF2B5EF4-FFF2-40B4-BE49-F238E27FC236}">
                <a16:creationId xmlns:a16="http://schemas.microsoft.com/office/drawing/2014/main" id="{6E1A5D44-1E7E-A593-BF78-CB4CB7DA890B}"/>
              </a:ext>
            </a:extLst>
          </p:cNvPr>
          <p:cNvGrpSpPr>
            <a:grpSpLocks noChangeAspect="1"/>
          </p:cNvGrpSpPr>
          <p:nvPr/>
        </p:nvGrpSpPr>
        <p:grpSpPr>
          <a:xfrm>
            <a:off x="5718000" y="1422393"/>
            <a:ext cx="756000" cy="756000"/>
            <a:chOff x="5694643" y="1309883"/>
            <a:chExt cx="844550" cy="844550"/>
          </a:xfrm>
        </p:grpSpPr>
        <p:sp>
          <p:nvSpPr>
            <p:cNvPr id="31" name="Oval 30">
              <a:extLst>
                <a:ext uri="{FF2B5EF4-FFF2-40B4-BE49-F238E27FC236}">
                  <a16:creationId xmlns:a16="http://schemas.microsoft.com/office/drawing/2014/main" id="{E2FB21AA-28BC-1969-E96A-63D024D323B4}"/>
                </a:ext>
              </a:extLst>
            </p:cNvPr>
            <p:cNvSpPr/>
            <p:nvPr/>
          </p:nvSpPr>
          <p:spPr>
            <a:xfrm>
              <a:off x="5694643" y="1309883"/>
              <a:ext cx="844550" cy="84455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2" name="Oval 31">
              <a:extLst>
                <a:ext uri="{FF2B5EF4-FFF2-40B4-BE49-F238E27FC236}">
                  <a16:creationId xmlns:a16="http://schemas.microsoft.com/office/drawing/2014/main" id="{CD44F795-69D4-7932-6105-87FD81A847EF}"/>
                </a:ext>
              </a:extLst>
            </p:cNvPr>
            <p:cNvSpPr/>
            <p:nvPr/>
          </p:nvSpPr>
          <p:spPr>
            <a:xfrm>
              <a:off x="5847511" y="1462751"/>
              <a:ext cx="538814" cy="53881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40" name="Rectangle 39">
            <a:extLst>
              <a:ext uri="{FF2B5EF4-FFF2-40B4-BE49-F238E27FC236}">
                <a16:creationId xmlns:a16="http://schemas.microsoft.com/office/drawing/2014/main" id="{4DAEC57A-D5CF-39E7-5B74-2125D342C908}"/>
              </a:ext>
            </a:extLst>
          </p:cNvPr>
          <p:cNvSpPr/>
          <p:nvPr/>
        </p:nvSpPr>
        <p:spPr>
          <a:xfrm>
            <a:off x="5162550" y="2231527"/>
            <a:ext cx="1866900" cy="368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April 28, 2025</a:t>
            </a:r>
          </a:p>
        </p:txBody>
      </p:sp>
      <p:sp>
        <p:nvSpPr>
          <p:cNvPr id="24" name="Rectangle: Rounded Corners 23">
            <a:extLst>
              <a:ext uri="{FF2B5EF4-FFF2-40B4-BE49-F238E27FC236}">
                <a16:creationId xmlns:a16="http://schemas.microsoft.com/office/drawing/2014/main" id="{1FC8EDDA-C2E5-0928-263B-854BA975ACAC}"/>
              </a:ext>
            </a:extLst>
          </p:cNvPr>
          <p:cNvSpPr/>
          <p:nvPr/>
        </p:nvSpPr>
        <p:spPr>
          <a:xfrm>
            <a:off x="8035927" y="2673350"/>
            <a:ext cx="3273425" cy="3454400"/>
          </a:xfrm>
          <a:prstGeom prst="roundRect">
            <a:avLst>
              <a:gd name="adj" fmla="val 8520"/>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8F8F8">
                    <a:lumMod val="10000"/>
                  </a:srgbClr>
                </a:solidFill>
                <a:latin typeface="Arial" panose="020B0604020202020204" pitchFamily="34" charset="0"/>
                <a:cs typeface="Arial" panose="020B0604020202020204" pitchFamily="34" charset="0"/>
              </a:rPr>
              <a:t>T</a:t>
            </a:r>
            <a:r>
              <a:rPr kumimoji="0" lang="en-US" sz="16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rPr>
              <a:t>he OEB issued a corrected version of Appendix A to address a mapping error</a:t>
            </a:r>
            <a:endParaRPr lang="en-CA" sz="1600" dirty="0">
              <a:solidFill>
                <a:schemeClr val="tx1"/>
              </a:solidFill>
            </a:endParaRPr>
          </a:p>
        </p:txBody>
      </p:sp>
      <p:sp>
        <p:nvSpPr>
          <p:cNvPr id="29" name="Rectangle: Rounded Corners 28">
            <a:extLst>
              <a:ext uri="{FF2B5EF4-FFF2-40B4-BE49-F238E27FC236}">
                <a16:creationId xmlns:a16="http://schemas.microsoft.com/office/drawing/2014/main" id="{DBD709E5-507E-9374-B8F5-EFE6AC59006B}"/>
              </a:ext>
            </a:extLst>
          </p:cNvPr>
          <p:cNvSpPr/>
          <p:nvPr/>
        </p:nvSpPr>
        <p:spPr>
          <a:xfrm>
            <a:off x="8035927" y="2912953"/>
            <a:ext cx="3273425" cy="726955"/>
          </a:xfrm>
          <a:prstGeom prst="roundRect">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Revised Appendix A</a:t>
            </a:r>
          </a:p>
        </p:txBody>
      </p:sp>
      <p:grpSp>
        <p:nvGrpSpPr>
          <p:cNvPr id="35" name="Group 34">
            <a:extLst>
              <a:ext uri="{FF2B5EF4-FFF2-40B4-BE49-F238E27FC236}">
                <a16:creationId xmlns:a16="http://schemas.microsoft.com/office/drawing/2014/main" id="{2347D0F5-3D68-F006-DE0C-7803C22C5265}"/>
              </a:ext>
            </a:extLst>
          </p:cNvPr>
          <p:cNvGrpSpPr>
            <a:grpSpLocks noChangeAspect="1"/>
          </p:cNvGrpSpPr>
          <p:nvPr/>
        </p:nvGrpSpPr>
        <p:grpSpPr>
          <a:xfrm>
            <a:off x="9294639" y="1422393"/>
            <a:ext cx="756000" cy="756000"/>
            <a:chOff x="9272401" y="1273205"/>
            <a:chExt cx="844550" cy="844550"/>
          </a:xfrm>
        </p:grpSpPr>
        <p:sp>
          <p:nvSpPr>
            <p:cNvPr id="33" name="Oval 32">
              <a:extLst>
                <a:ext uri="{FF2B5EF4-FFF2-40B4-BE49-F238E27FC236}">
                  <a16:creationId xmlns:a16="http://schemas.microsoft.com/office/drawing/2014/main" id="{5FC8D793-7324-F703-98E9-1851321F7EB7}"/>
                </a:ext>
              </a:extLst>
            </p:cNvPr>
            <p:cNvSpPr/>
            <p:nvPr/>
          </p:nvSpPr>
          <p:spPr>
            <a:xfrm>
              <a:off x="9272401" y="1273205"/>
              <a:ext cx="844550" cy="84455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Oval 33">
              <a:extLst>
                <a:ext uri="{FF2B5EF4-FFF2-40B4-BE49-F238E27FC236}">
                  <a16:creationId xmlns:a16="http://schemas.microsoft.com/office/drawing/2014/main" id="{69EFCE1F-8D7C-AEA2-192B-4B3696E546D5}"/>
                </a:ext>
              </a:extLst>
            </p:cNvPr>
            <p:cNvSpPr/>
            <p:nvPr/>
          </p:nvSpPr>
          <p:spPr>
            <a:xfrm>
              <a:off x="9425269" y="1426073"/>
              <a:ext cx="538814" cy="53881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41" name="Rectangle 40">
            <a:extLst>
              <a:ext uri="{FF2B5EF4-FFF2-40B4-BE49-F238E27FC236}">
                <a16:creationId xmlns:a16="http://schemas.microsoft.com/office/drawing/2014/main" id="{7B1D4345-CF3F-6CCE-E4A9-ED2208C45B2D}"/>
              </a:ext>
            </a:extLst>
          </p:cNvPr>
          <p:cNvSpPr/>
          <p:nvPr/>
        </p:nvSpPr>
        <p:spPr>
          <a:xfrm>
            <a:off x="8739189" y="2215154"/>
            <a:ext cx="1866900" cy="368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May 14, 2025</a:t>
            </a:r>
          </a:p>
        </p:txBody>
      </p:sp>
    </p:spTree>
    <p:extLst>
      <p:ext uri="{BB962C8B-B14F-4D97-AF65-F5344CB8AC3E}">
        <p14:creationId xmlns:p14="http://schemas.microsoft.com/office/powerpoint/2010/main" val="8418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D42EA-793C-C237-FD6F-247FD7B186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4FA0EF-A6D1-EE81-EEDC-4A54A5A88375}"/>
              </a:ext>
            </a:extLst>
          </p:cNvPr>
          <p:cNvSpPr>
            <a:spLocks noGrp="1"/>
          </p:cNvSpPr>
          <p:nvPr>
            <p:ph type="title"/>
          </p:nvPr>
        </p:nvSpPr>
        <p:spPr/>
        <p:txBody>
          <a:bodyPr>
            <a:normAutofit fontScale="90000"/>
          </a:bodyPr>
          <a:lstStyle/>
          <a:p>
            <a:r>
              <a:rPr lang="en-CA" sz="2800" dirty="0"/>
              <a:t>How Do Different Market Conditions Impact the Accounting Guidance Updates?</a:t>
            </a:r>
          </a:p>
        </p:txBody>
      </p:sp>
      <p:sp>
        <p:nvSpPr>
          <p:cNvPr id="2" name="Date Placeholder 1">
            <a:extLst>
              <a:ext uri="{FF2B5EF4-FFF2-40B4-BE49-F238E27FC236}">
                <a16:creationId xmlns:a16="http://schemas.microsoft.com/office/drawing/2014/main" id="{0AEBB581-CCAF-0176-A4F6-E0816E41E6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B5D18083-C36A-0056-34F5-357BBB2DD44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1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CA" sz="11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graphicFrame>
        <p:nvGraphicFramePr>
          <p:cNvPr id="6" name="Table 4">
            <a:extLst>
              <a:ext uri="{FF2B5EF4-FFF2-40B4-BE49-F238E27FC236}">
                <a16:creationId xmlns:a16="http://schemas.microsoft.com/office/drawing/2014/main" id="{F80D36D9-05B3-83F0-4C7B-66B233642FA7}"/>
              </a:ext>
            </a:extLst>
          </p:cNvPr>
          <p:cNvGraphicFramePr>
            <a:graphicFrameLocks noGrp="1"/>
          </p:cNvGraphicFramePr>
          <p:nvPr>
            <p:extLst>
              <p:ext uri="{D42A27DB-BD31-4B8C-83A1-F6EECF244321}">
                <p14:modId xmlns:p14="http://schemas.microsoft.com/office/powerpoint/2010/main" val="3879741178"/>
              </p:ext>
            </p:extLst>
          </p:nvPr>
        </p:nvGraphicFramePr>
        <p:xfrm>
          <a:off x="927609" y="1633731"/>
          <a:ext cx="10121580" cy="3536272"/>
        </p:xfrm>
        <a:graphic>
          <a:graphicData uri="http://schemas.openxmlformats.org/drawingml/2006/table">
            <a:tbl>
              <a:tblPr firstRow="1" bandRow="1">
                <a:tableStyleId>{5C22544A-7EE6-4342-B048-85BDC9FD1C3A}</a:tableStyleId>
              </a:tblPr>
              <a:tblGrid>
                <a:gridCol w="3849611">
                  <a:extLst>
                    <a:ext uri="{9D8B030D-6E8A-4147-A177-3AD203B41FA5}">
                      <a16:colId xmlns:a16="http://schemas.microsoft.com/office/drawing/2014/main" val="1083590873"/>
                    </a:ext>
                  </a:extLst>
                </a:gridCol>
                <a:gridCol w="1090466">
                  <a:extLst>
                    <a:ext uri="{9D8B030D-6E8A-4147-A177-3AD203B41FA5}">
                      <a16:colId xmlns:a16="http://schemas.microsoft.com/office/drawing/2014/main" val="3333223822"/>
                    </a:ext>
                  </a:extLst>
                </a:gridCol>
                <a:gridCol w="5181503">
                  <a:extLst>
                    <a:ext uri="{9D8B030D-6E8A-4147-A177-3AD203B41FA5}">
                      <a16:colId xmlns:a16="http://schemas.microsoft.com/office/drawing/2014/main" val="2549660923"/>
                    </a:ext>
                  </a:extLst>
                </a:gridCol>
              </a:tblGrid>
              <a:tr h="512532">
                <a:tc>
                  <a:txBody>
                    <a:bodyPr/>
                    <a:lstStyle/>
                    <a:p>
                      <a:r>
                        <a:rPr lang="en-CA" sz="2000" dirty="0"/>
                        <a:t>MRP Market Condition</a:t>
                      </a: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a:txBody>
                    <a:bodyPr/>
                    <a:lstStyle/>
                    <a:p>
                      <a:endParaRPr lang="en-CA" sz="2000" dirty="0"/>
                    </a:p>
                  </a:txBody>
                  <a:tcPr>
                    <a:lnT w="12700" cap="flat" cmpd="sng" algn="ctr">
                      <a:solidFill>
                        <a:schemeClr val="bg1">
                          <a:lumMod val="85000"/>
                        </a:schemeClr>
                      </a:solidFill>
                      <a:prstDash val="solid"/>
                      <a:round/>
                      <a:headEnd type="none" w="med" len="med"/>
                      <a:tailEnd type="none" w="med" len="med"/>
                    </a:lnT>
                    <a:noFill/>
                  </a:tcPr>
                </a:tc>
                <a:tc>
                  <a:txBody>
                    <a:bodyPr/>
                    <a:lstStyle/>
                    <a:p>
                      <a:r>
                        <a:rPr lang="en-CA" sz="2000" dirty="0"/>
                        <a:t>Impact on the Accounting Guidance</a:t>
                      </a: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3147364290"/>
                  </a:ext>
                </a:extLst>
              </a:tr>
              <a:tr h="1217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mn-lt"/>
                        </a:rPr>
                        <a:t>Normal Market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bg1">
                              <a:lumMod val="50000"/>
                            </a:schemeClr>
                          </a:solidFill>
                          <a:latin typeface="+mn-lt"/>
                          <a:ea typeface="+mn-ea"/>
                          <a:cs typeface="+mn-cs"/>
                        </a:rPr>
                        <a:t>IESO calculates the electricity price using Day-Ahead Market (DAM) Ontario Zonal Price (OZP) adjusted by the Load Forecast Deviation Adjustment (LFDA)</a:t>
                      </a:r>
                      <a:endParaRPr lang="en-US" sz="1800" b="0" kern="1200" noProof="0" dirty="0">
                        <a:solidFill>
                          <a:schemeClr val="bg1">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solidFill>
                      <a:schemeClr val="bg1"/>
                    </a:solidFill>
                  </a:tcPr>
                </a:tc>
                <a:tc>
                  <a:txBody>
                    <a:bodyPr/>
                    <a:lstStyle/>
                    <a:p>
                      <a:endParaRPr lang="en-CA" sz="2000" dirty="0"/>
                    </a:p>
                  </a:txBody>
                  <a:tcPr>
                    <a:solidFill>
                      <a:schemeClr val="bg1"/>
                    </a:solidFill>
                  </a:tcPr>
                </a:tc>
                <a:tc rowSpan="2">
                  <a:txBody>
                    <a:bodyPr/>
                    <a:lstStyle/>
                    <a:p>
                      <a:pPr marL="285750" indent="-285750">
                        <a:buFont typeface="Wingdings" panose="05000000000000000000" pitchFamily="2" charset="2"/>
                        <a:buChar char="Ø"/>
                      </a:pPr>
                      <a:r>
                        <a:rPr lang="en-CA" sz="1600" dirty="0"/>
                        <a:t>The market condition has </a:t>
                      </a:r>
                      <a:r>
                        <a:rPr lang="en-CA" sz="1600" b="1" dirty="0"/>
                        <a:t>No Impact </a:t>
                      </a:r>
                      <a:r>
                        <a:rPr lang="en-CA" sz="1600" dirty="0"/>
                        <a:t>on the Accounting Guidance and illustrative examples for the Commodity Accounts because the Accounting Guidance relies on the IESO invoice for the energy used by the distributors, in which the OZP and LFDA are combined into one line item. </a:t>
                      </a:r>
                    </a:p>
                    <a:p>
                      <a:pPr marL="0" indent="0">
                        <a:buFont typeface="Wingdings" panose="05000000000000000000" pitchFamily="2" charset="2"/>
                        <a:buNone/>
                      </a:pPr>
                      <a:endParaRPr lang="en-CA" sz="1600" dirty="0"/>
                    </a:p>
                    <a:p>
                      <a:pPr marL="285750" indent="-285750">
                        <a:buFont typeface="Wingdings" panose="05000000000000000000" pitchFamily="2" charset="2"/>
                        <a:buChar char="Ø"/>
                      </a:pPr>
                      <a:r>
                        <a:rPr lang="en-US" sz="1600" dirty="0"/>
                        <a:t>The final Accounting Guidance update related to the MRP applies under all market conditions</a:t>
                      </a:r>
                      <a:endParaRPr lang="en-CA" sz="1600" dirty="0"/>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0631267"/>
                  </a:ext>
                </a:extLst>
              </a:tr>
              <a:tr h="1469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mn-lt"/>
                        </a:rPr>
                        <a:t>Abnormal Market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lumMod val="50000"/>
                            </a:schemeClr>
                          </a:solidFill>
                          <a:latin typeface="+mn-lt"/>
                        </a:rPr>
                        <a:t>IESO calculates a </a:t>
                      </a:r>
                      <a:r>
                        <a:rPr lang="en-US" sz="1600" b="0" kern="1200" dirty="0">
                          <a:solidFill>
                            <a:schemeClr val="bg1">
                              <a:lumMod val="50000"/>
                            </a:schemeClr>
                          </a:solidFill>
                          <a:latin typeface="+mn-lt"/>
                          <a:ea typeface="+mn-ea"/>
                          <a:cs typeface="+mn-cs"/>
                        </a:rPr>
                        <a:t>Real-Time Market OZP without applying any LFDA</a:t>
                      </a:r>
                      <a:endParaRPr lang="en-US" sz="1600" b="0" dirty="0">
                        <a:solidFill>
                          <a:schemeClr val="bg1">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2"/>
                        </a:solidFill>
                        <a:effectLst/>
                        <a:uLnTx/>
                        <a:uFillTx/>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600" dirty="0"/>
                    </a:p>
                  </a:txBody>
                  <a:tcPr>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endParaRPr lang="en-US" sz="2000" dirty="0"/>
                    </a:p>
                  </a:txBody>
                  <a:tcPr/>
                </a:tc>
                <a:extLst>
                  <a:ext uri="{0D108BD9-81ED-4DB2-BD59-A6C34878D82A}">
                    <a16:rowId xmlns:a16="http://schemas.microsoft.com/office/drawing/2014/main" val="3887425014"/>
                  </a:ext>
                </a:extLst>
              </a:tr>
            </a:tbl>
          </a:graphicData>
        </a:graphic>
      </p:graphicFrame>
      <p:sp>
        <p:nvSpPr>
          <p:cNvPr id="7" name="Rectangle 6">
            <a:extLst>
              <a:ext uri="{FF2B5EF4-FFF2-40B4-BE49-F238E27FC236}">
                <a16:creationId xmlns:a16="http://schemas.microsoft.com/office/drawing/2014/main" id="{6A94F472-AA33-0E96-BF92-217B552A3D52}"/>
              </a:ext>
            </a:extLst>
          </p:cNvPr>
          <p:cNvSpPr/>
          <p:nvPr/>
        </p:nvSpPr>
        <p:spPr>
          <a:xfrm>
            <a:off x="927609" y="3573053"/>
            <a:ext cx="4703836" cy="1843221"/>
          </a:xfrm>
          <a:prstGeom prst="rect">
            <a:avLst/>
          </a:prstGeom>
        </p:spPr>
        <p:txBody>
          <a:bodyPr vert="horz" lIns="0" tIns="0" rIns="0" bIns="0" numCol="1"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endParaRPr>
          </a:p>
        </p:txBody>
      </p:sp>
      <p:sp>
        <p:nvSpPr>
          <p:cNvPr id="17" name="Arrow: Right 16">
            <a:extLst>
              <a:ext uri="{FF2B5EF4-FFF2-40B4-BE49-F238E27FC236}">
                <a16:creationId xmlns:a16="http://schemas.microsoft.com/office/drawing/2014/main" id="{084DB419-1962-0FFD-8839-9D82EF107487}"/>
              </a:ext>
            </a:extLst>
          </p:cNvPr>
          <p:cNvSpPr/>
          <p:nvPr/>
        </p:nvSpPr>
        <p:spPr>
          <a:xfrm>
            <a:off x="5147352" y="2970043"/>
            <a:ext cx="392127" cy="458957"/>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236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95CCD-3CEC-E432-D65A-731E796CE927}"/>
            </a:ext>
          </a:extLst>
        </p:cNvPr>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01596B41-D2CF-1AC3-7C79-AC1E29EDEF3B}"/>
              </a:ext>
            </a:extLst>
          </p:cNvPr>
          <p:cNvSpPr/>
          <p:nvPr/>
        </p:nvSpPr>
        <p:spPr>
          <a:xfrm>
            <a:off x="838200" y="1437160"/>
            <a:ext cx="10515600" cy="4594590"/>
          </a:xfrm>
          <a:prstGeom prst="roundRect">
            <a:avLst>
              <a:gd name="adj" fmla="val 667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lumMod val="10000"/>
                </a:schemeClr>
              </a:solidFill>
            </a:endParaRPr>
          </a:p>
        </p:txBody>
      </p:sp>
      <p:sp>
        <p:nvSpPr>
          <p:cNvPr id="36" name="Title 35">
            <a:extLst>
              <a:ext uri="{FF2B5EF4-FFF2-40B4-BE49-F238E27FC236}">
                <a16:creationId xmlns:a16="http://schemas.microsoft.com/office/drawing/2014/main" id="{B7C9B55D-896F-5054-8675-5AF22573B4F5}"/>
              </a:ext>
            </a:extLst>
          </p:cNvPr>
          <p:cNvSpPr>
            <a:spLocks noGrp="1"/>
          </p:cNvSpPr>
          <p:nvPr>
            <p:ph type="title"/>
          </p:nvPr>
        </p:nvSpPr>
        <p:spPr>
          <a:prstGeom prst="rect">
            <a:avLst/>
          </a:prstGeom>
        </p:spPr>
        <p:txBody>
          <a:bodyPr>
            <a:normAutofit/>
          </a:bodyPr>
          <a:lstStyle/>
          <a:p>
            <a:r>
              <a:rPr lang="en-CA" dirty="0"/>
              <a:t>MRP Accounting Guidance Updates – Key Updates</a:t>
            </a:r>
          </a:p>
        </p:txBody>
      </p:sp>
      <p:grpSp>
        <p:nvGrpSpPr>
          <p:cNvPr id="27" name="Group 26">
            <a:extLst>
              <a:ext uri="{FF2B5EF4-FFF2-40B4-BE49-F238E27FC236}">
                <a16:creationId xmlns:a16="http://schemas.microsoft.com/office/drawing/2014/main" id="{E73393E0-EE3B-FD5F-C81B-B676DE43A6EA}"/>
              </a:ext>
            </a:extLst>
          </p:cNvPr>
          <p:cNvGrpSpPr/>
          <p:nvPr/>
        </p:nvGrpSpPr>
        <p:grpSpPr>
          <a:xfrm>
            <a:off x="8505570" y="1920241"/>
            <a:ext cx="2743200" cy="3786909"/>
            <a:chOff x="1263269" y="3443225"/>
            <a:chExt cx="2743200" cy="2206799"/>
          </a:xfrm>
        </p:grpSpPr>
        <p:sp>
          <p:nvSpPr>
            <p:cNvPr id="8" name="Rounded Rectangle 11">
              <a:extLst>
                <a:ext uri="{FF2B5EF4-FFF2-40B4-BE49-F238E27FC236}">
                  <a16:creationId xmlns:a16="http://schemas.microsoft.com/office/drawing/2014/main" id="{FA8C7F37-49D2-F9AB-4AD5-6F80219ECC05}"/>
                </a:ext>
              </a:extLst>
            </p:cNvPr>
            <p:cNvSpPr/>
            <p:nvPr/>
          </p:nvSpPr>
          <p:spPr>
            <a:xfrm>
              <a:off x="1263269" y="3821224"/>
              <a:ext cx="2743200" cy="1828800"/>
            </a:xfrm>
            <a:prstGeom prst="roundRect">
              <a:avLst>
                <a:gd name="adj" fmla="val 112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700088">
                <a:lnSpc>
                  <a:spcPct val="90000"/>
                </a:lnSpc>
                <a:spcBef>
                  <a:spcPct val="0"/>
                </a:spcBef>
                <a:spcAft>
                  <a:spcPct val="35000"/>
                </a:spcAft>
                <a:buClr>
                  <a:srgbClr val="FC4C02"/>
                </a:buClr>
              </a:pPr>
              <a:endParaRPr lang="en-CA" sz="1400" dirty="0">
                <a:solidFill>
                  <a:schemeClr val="accent6"/>
                </a:solidFill>
                <a:latin typeface="Arial" panose="020B0604020202020204" pitchFamily="34" charset="0"/>
                <a:cs typeface="Arial" panose="020B0604020202020204" pitchFamily="34" charset="0"/>
              </a:endParaRPr>
            </a:p>
            <a:p>
              <a:pPr marL="285750" indent="-285750" defTabSz="700088">
                <a:lnSpc>
                  <a:spcPct val="90000"/>
                </a:lnSpc>
                <a:spcBef>
                  <a:spcPct val="0"/>
                </a:spcBef>
                <a:spcAft>
                  <a:spcPct val="35000"/>
                </a:spcAft>
                <a:buClr>
                  <a:schemeClr val="accent1"/>
                </a:buClr>
                <a:buFont typeface="Wingdings" panose="05000000000000000000" pitchFamily="2" charset="2"/>
                <a:buChar char="Ø"/>
              </a:pPr>
              <a:endParaRPr lang="en-CA" sz="1400" dirty="0">
                <a:solidFill>
                  <a:schemeClr val="accent6"/>
                </a:solidFill>
                <a:latin typeface="Arial" panose="020B0604020202020204" pitchFamily="34" charset="0"/>
                <a:cs typeface="Arial" panose="020B0604020202020204" pitchFamily="34" charset="0"/>
              </a:endParaRPr>
            </a:p>
            <a:p>
              <a:pPr marL="285750" indent="-285750" defTabSz="700088">
                <a:lnSpc>
                  <a:spcPct val="90000"/>
                </a:lnSpc>
                <a:spcBef>
                  <a:spcPct val="0"/>
                </a:spcBef>
                <a:spcAft>
                  <a:spcPct val="35000"/>
                </a:spcAft>
                <a:buClr>
                  <a:schemeClr val="accent1"/>
                </a:buClr>
                <a:buFont typeface="Wingdings" panose="05000000000000000000" pitchFamily="2" charset="2"/>
                <a:buChar char="Ø"/>
              </a:pPr>
              <a:r>
                <a:rPr lang="en-CA" sz="1600" dirty="0">
                  <a:solidFill>
                    <a:schemeClr val="accent6"/>
                  </a:solidFill>
                  <a:latin typeface="Arial" panose="020B0604020202020204" pitchFamily="34" charset="0"/>
                  <a:cs typeface="Arial" panose="020B0604020202020204" pitchFamily="34" charset="0"/>
                </a:rPr>
                <a:t>CT101 (HOEP) is replaced by CT1115 (DAM OZP + LFDA)</a:t>
              </a:r>
            </a:p>
            <a:p>
              <a:pPr marL="285750" indent="-285750" defTabSz="700088">
                <a:lnSpc>
                  <a:spcPct val="90000"/>
                </a:lnSpc>
                <a:spcBef>
                  <a:spcPct val="0"/>
                </a:spcBef>
                <a:spcAft>
                  <a:spcPct val="35000"/>
                </a:spcAft>
                <a:buClr>
                  <a:schemeClr val="accent1"/>
                </a:buClr>
                <a:buFont typeface="Wingdings" panose="05000000000000000000" pitchFamily="2" charset="2"/>
                <a:buChar char="Ø"/>
              </a:pPr>
              <a:r>
                <a:rPr lang="en-CA" sz="1600" u="sng" dirty="0">
                  <a:solidFill>
                    <a:schemeClr val="tx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Comprehensive mapping of IESO CTs</a:t>
              </a:r>
              <a:r>
                <a:rPr lang="en-CA" sz="1600" u="sng" dirty="0">
                  <a:solidFill>
                    <a:schemeClr val="tx1"/>
                  </a:solidFill>
                  <a:latin typeface="Arial" panose="020B0604020202020204" pitchFamily="34" charset="0"/>
                  <a:cs typeface="Arial" panose="020B0604020202020204" pitchFamily="34" charset="0"/>
                </a:rPr>
                <a:t> </a:t>
              </a:r>
              <a:r>
                <a:rPr lang="en-CA" sz="1600" dirty="0">
                  <a:solidFill>
                    <a:schemeClr val="accent6"/>
                  </a:solidFill>
                  <a:latin typeface="Arial" panose="020B0604020202020204" pitchFamily="34" charset="0"/>
                  <a:cs typeface="Arial" panose="020B0604020202020204" pitchFamily="34" charset="0"/>
                </a:rPr>
                <a:t>to OEB Uniform System of Accounts (USoAs)</a:t>
              </a:r>
            </a:p>
          </p:txBody>
        </p:sp>
        <p:sp>
          <p:nvSpPr>
            <p:cNvPr id="9" name="Rounded Rectangle 12">
              <a:extLst>
                <a:ext uri="{FF2B5EF4-FFF2-40B4-BE49-F238E27FC236}">
                  <a16:creationId xmlns:a16="http://schemas.microsoft.com/office/drawing/2014/main" id="{6C3436AB-A7A2-5331-4C15-FB1A29E302C8}"/>
                </a:ext>
              </a:extLst>
            </p:cNvPr>
            <p:cNvSpPr/>
            <p:nvPr/>
          </p:nvSpPr>
          <p:spPr>
            <a:xfrm>
              <a:off x="1629029" y="3443225"/>
              <a:ext cx="2011680" cy="593593"/>
            </a:xfrm>
            <a:prstGeom prst="roundRect">
              <a:avLst/>
            </a:prstGeom>
            <a:solidFill>
              <a:schemeClr val="accent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latin typeface="Arial" panose="020B0604020202020204" pitchFamily="34" charset="0"/>
                  <a:cs typeface="Arial" panose="020B0604020202020204" pitchFamily="34" charset="0"/>
                </a:rPr>
                <a:t>New/Revised Charge Type (CT)</a:t>
              </a: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64291E92-A755-9879-8E72-2A735D9A4EDA}"/>
              </a:ext>
            </a:extLst>
          </p:cNvPr>
          <p:cNvGrpSpPr/>
          <p:nvPr/>
        </p:nvGrpSpPr>
        <p:grpSpPr>
          <a:xfrm>
            <a:off x="1475980" y="1920241"/>
            <a:ext cx="2743200" cy="3786910"/>
            <a:chOff x="4724400" y="3449627"/>
            <a:chExt cx="2743200" cy="2206799"/>
          </a:xfrm>
        </p:grpSpPr>
        <p:sp>
          <p:nvSpPr>
            <p:cNvPr id="19" name="Rounded Rectangle 47">
              <a:extLst>
                <a:ext uri="{FF2B5EF4-FFF2-40B4-BE49-F238E27FC236}">
                  <a16:creationId xmlns:a16="http://schemas.microsoft.com/office/drawing/2014/main" id="{6E5A0ED6-5CFD-A8FB-AA1B-8D0D8A13BD49}"/>
                </a:ext>
              </a:extLst>
            </p:cNvPr>
            <p:cNvSpPr/>
            <p:nvPr/>
          </p:nvSpPr>
          <p:spPr>
            <a:xfrm>
              <a:off x="4724400" y="3827626"/>
              <a:ext cx="2743200" cy="1828800"/>
            </a:xfrm>
            <a:prstGeom prst="roundRect">
              <a:avLst>
                <a:gd name="adj" fmla="val 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700088">
                <a:lnSpc>
                  <a:spcPct val="90000"/>
                </a:lnSpc>
                <a:spcBef>
                  <a:spcPct val="0"/>
                </a:spcBef>
                <a:spcAft>
                  <a:spcPct val="35000"/>
                </a:spcAft>
                <a:buClr>
                  <a:srgbClr val="FC4C02"/>
                </a:buClr>
              </a:pPr>
              <a:endParaRPr lang="en-CA" sz="1400" dirty="0">
                <a:solidFill>
                  <a:schemeClr val="accent6"/>
                </a:solidFill>
                <a:latin typeface="Arial" panose="020B0604020202020204" pitchFamily="34" charset="0"/>
                <a:cs typeface="Arial" panose="020B0604020202020204" pitchFamily="34" charset="0"/>
              </a:endParaRPr>
            </a:p>
            <a:p>
              <a:pPr defTabSz="700088">
                <a:lnSpc>
                  <a:spcPct val="90000"/>
                </a:lnSpc>
                <a:spcBef>
                  <a:spcPct val="0"/>
                </a:spcBef>
                <a:spcAft>
                  <a:spcPct val="35000"/>
                </a:spcAft>
                <a:buClr>
                  <a:schemeClr val="accent1"/>
                </a:buClr>
              </a:pPr>
              <a:endParaRPr lang="en-CA" sz="1400" dirty="0">
                <a:solidFill>
                  <a:schemeClr val="accent6"/>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marL="285750" indent="-285750" defTabSz="700088">
                <a:lnSpc>
                  <a:spcPct val="90000"/>
                </a:lnSpc>
                <a:spcBef>
                  <a:spcPct val="0"/>
                </a:spcBef>
                <a:spcAft>
                  <a:spcPct val="35000"/>
                </a:spcAft>
                <a:buClr>
                  <a:schemeClr val="accent1"/>
                </a:buClr>
                <a:buFont typeface="Wingdings" panose="05000000000000000000" pitchFamily="2" charset="2"/>
                <a:buChar char="Ø"/>
              </a:pPr>
              <a:r>
                <a:rPr lang="en-CA" sz="1600" dirty="0">
                  <a:solidFill>
                    <a:schemeClr val="accent6"/>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Updated guidance </a:t>
              </a:r>
              <a:r>
                <a:rPr lang="en-CA" sz="1600" dirty="0">
                  <a:solidFill>
                    <a:schemeClr val="accent6"/>
                  </a:solidFill>
                  <a:latin typeface="Arial" panose="020B0604020202020204" pitchFamily="34" charset="0"/>
                  <a:cs typeface="Arial" panose="020B0604020202020204" pitchFamily="34" charset="0"/>
                </a:rPr>
                <a:t>on the accounting for Commodity Accounts 1588 and 1589, including Regulated Price Plan (RPP) settlements and true-up processes</a:t>
              </a:r>
            </a:p>
          </p:txBody>
        </p:sp>
        <p:sp>
          <p:nvSpPr>
            <p:cNvPr id="20" name="Rounded Rectangle 48">
              <a:extLst>
                <a:ext uri="{FF2B5EF4-FFF2-40B4-BE49-F238E27FC236}">
                  <a16:creationId xmlns:a16="http://schemas.microsoft.com/office/drawing/2014/main" id="{57957C5D-F926-A705-F546-7B103A863180}"/>
                </a:ext>
              </a:extLst>
            </p:cNvPr>
            <p:cNvSpPr/>
            <p:nvPr/>
          </p:nvSpPr>
          <p:spPr>
            <a:xfrm>
              <a:off x="5090160" y="3449627"/>
              <a:ext cx="2011680" cy="639905"/>
            </a:xfrm>
            <a:prstGeom prst="roundRect">
              <a:avLst/>
            </a:prstGeom>
            <a:solidFill>
              <a:schemeClr val="accent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Accounting Guidance</a:t>
              </a:r>
            </a:p>
          </p:txBody>
        </p:sp>
      </p:grpSp>
      <p:grpSp>
        <p:nvGrpSpPr>
          <p:cNvPr id="23" name="Group 22">
            <a:extLst>
              <a:ext uri="{FF2B5EF4-FFF2-40B4-BE49-F238E27FC236}">
                <a16:creationId xmlns:a16="http://schemas.microsoft.com/office/drawing/2014/main" id="{36636482-9FD9-E372-9E1B-BBB8A506C469}"/>
              </a:ext>
            </a:extLst>
          </p:cNvPr>
          <p:cNvGrpSpPr/>
          <p:nvPr/>
        </p:nvGrpSpPr>
        <p:grpSpPr>
          <a:xfrm>
            <a:off x="4990775" y="1920241"/>
            <a:ext cx="2743200" cy="3788149"/>
            <a:chOff x="8596491" y="3449627"/>
            <a:chExt cx="2743200" cy="2207832"/>
          </a:xfrm>
        </p:grpSpPr>
        <p:sp>
          <p:nvSpPr>
            <p:cNvPr id="24" name="Rounded Rectangle 56">
              <a:extLst>
                <a:ext uri="{FF2B5EF4-FFF2-40B4-BE49-F238E27FC236}">
                  <a16:creationId xmlns:a16="http://schemas.microsoft.com/office/drawing/2014/main" id="{0B600432-5032-E677-05BB-F4B87E6B6293}"/>
                </a:ext>
              </a:extLst>
            </p:cNvPr>
            <p:cNvSpPr/>
            <p:nvPr/>
          </p:nvSpPr>
          <p:spPr>
            <a:xfrm>
              <a:off x="8596491" y="3828659"/>
              <a:ext cx="2743200" cy="1828800"/>
            </a:xfrm>
            <a:prstGeom prst="roundRect">
              <a:avLst>
                <a:gd name="adj" fmla="val 85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700088">
                <a:lnSpc>
                  <a:spcPct val="90000"/>
                </a:lnSpc>
                <a:spcBef>
                  <a:spcPct val="0"/>
                </a:spcBef>
                <a:spcAft>
                  <a:spcPct val="35000"/>
                </a:spcAft>
                <a:buClr>
                  <a:srgbClr val="FC4C02"/>
                </a:buClr>
              </a:pPr>
              <a:endParaRPr lang="en-CA" sz="1400" dirty="0">
                <a:solidFill>
                  <a:schemeClr val="accent6"/>
                </a:solidFill>
                <a:latin typeface="Arial" panose="020B0604020202020204" pitchFamily="34" charset="0"/>
                <a:cs typeface="Arial" panose="020B0604020202020204" pitchFamily="34" charset="0"/>
              </a:endParaRPr>
            </a:p>
            <a:p>
              <a:pPr marL="285750" indent="-285750" defTabSz="700088">
                <a:lnSpc>
                  <a:spcPct val="90000"/>
                </a:lnSpc>
                <a:spcBef>
                  <a:spcPct val="0"/>
                </a:spcBef>
                <a:spcAft>
                  <a:spcPct val="35000"/>
                </a:spcAft>
                <a:buClr>
                  <a:schemeClr val="accent1"/>
                </a:buClr>
                <a:buFont typeface="Wingdings" panose="05000000000000000000" pitchFamily="2" charset="2"/>
                <a:buChar char="Ø"/>
              </a:pPr>
              <a:endParaRPr lang="en-US" sz="1400" dirty="0">
                <a:solidFill>
                  <a:schemeClr val="accent6"/>
                </a:solidFill>
                <a:latin typeface="Arial" panose="020B0604020202020204" pitchFamily="34" charset="0"/>
                <a:cs typeface="Arial" panose="020B0604020202020204" pitchFamily="34" charset="0"/>
              </a:endParaRPr>
            </a:p>
            <a:p>
              <a:pPr marL="285750" indent="-285750" defTabSz="700088">
                <a:lnSpc>
                  <a:spcPct val="90000"/>
                </a:lnSpc>
                <a:spcBef>
                  <a:spcPct val="0"/>
                </a:spcBef>
                <a:spcAft>
                  <a:spcPct val="35000"/>
                </a:spcAft>
                <a:buClr>
                  <a:schemeClr val="accent1"/>
                </a:buClr>
                <a:buFont typeface="Wingdings" panose="05000000000000000000" pitchFamily="2" charset="2"/>
                <a:buChar char="Ø"/>
              </a:pPr>
              <a:r>
                <a:rPr lang="en-US" sz="1600" dirty="0">
                  <a:solidFill>
                    <a:schemeClr val="accent6"/>
                  </a:solidFill>
                  <a:latin typeface="Arial" panose="020B0604020202020204" pitchFamily="34" charset="0"/>
                  <a:cs typeface="Arial" panose="020B0604020202020204" pitchFamily="34" charset="0"/>
                </a:rPr>
                <a:t>No sub-accounts under Account 1588 to separately track the variance due to LFDA </a:t>
              </a:r>
            </a:p>
            <a:p>
              <a:pPr marL="285750" indent="-285750" defTabSz="700088">
                <a:lnSpc>
                  <a:spcPct val="90000"/>
                </a:lnSpc>
                <a:spcBef>
                  <a:spcPct val="0"/>
                </a:spcBef>
                <a:spcAft>
                  <a:spcPct val="35000"/>
                </a:spcAft>
                <a:buClr>
                  <a:schemeClr val="accent1"/>
                </a:buClr>
                <a:buFont typeface="Wingdings" panose="05000000000000000000" pitchFamily="2" charset="2"/>
                <a:buChar char="Ø"/>
              </a:pPr>
              <a:r>
                <a:rPr lang="en-US" sz="1600" dirty="0">
                  <a:solidFill>
                    <a:schemeClr val="tx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Two Reconciliation tables </a:t>
              </a:r>
              <a:r>
                <a:rPr lang="en-US" sz="1600" dirty="0">
                  <a:solidFill>
                    <a:schemeClr val="accent6"/>
                  </a:solidFill>
                  <a:latin typeface="Arial" panose="020B0604020202020204" pitchFamily="34" charset="0"/>
                  <a:cs typeface="Arial" panose="020B0604020202020204" pitchFamily="34" charset="0"/>
                </a:rPr>
                <a:t>provided for record-keeping purposes</a:t>
              </a:r>
            </a:p>
          </p:txBody>
        </p:sp>
        <p:sp>
          <p:nvSpPr>
            <p:cNvPr id="25" name="Rounded Rectangle 57">
              <a:extLst>
                <a:ext uri="{FF2B5EF4-FFF2-40B4-BE49-F238E27FC236}">
                  <a16:creationId xmlns:a16="http://schemas.microsoft.com/office/drawing/2014/main" id="{8E87C3DA-CEFA-6CA3-7976-3F3BDF2F7D60}"/>
                </a:ext>
              </a:extLst>
            </p:cNvPr>
            <p:cNvSpPr/>
            <p:nvPr/>
          </p:nvSpPr>
          <p:spPr>
            <a:xfrm>
              <a:off x="8962251" y="3449627"/>
              <a:ext cx="2011680" cy="640080"/>
            </a:xfrm>
            <a:prstGeom prst="roundRect">
              <a:avLst/>
            </a:prstGeom>
            <a:solidFill>
              <a:schemeClr val="accent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latin typeface="Arial" panose="020B0604020202020204" pitchFamily="34" charset="0"/>
                  <a:cs typeface="Arial" panose="020B0604020202020204" pitchFamily="34" charset="0"/>
                </a:rPr>
                <a:t>No New Variance Account</a:t>
              </a:r>
              <a:endParaRPr lang="en-US" sz="1600" b="1" dirty="0">
                <a:solidFill>
                  <a:schemeClr val="bg1"/>
                </a:solidFill>
                <a:latin typeface="Arial" panose="020B0604020202020204" pitchFamily="34" charset="0"/>
                <a:cs typeface="Arial" panose="020B0604020202020204" pitchFamily="34" charset="0"/>
              </a:endParaRPr>
            </a:p>
          </p:txBody>
        </p:sp>
      </p:grpSp>
      <p:sp>
        <p:nvSpPr>
          <p:cNvPr id="2" name="Date Placeholder 1">
            <a:extLst>
              <a:ext uri="{FF2B5EF4-FFF2-40B4-BE49-F238E27FC236}">
                <a16:creationId xmlns:a16="http://schemas.microsoft.com/office/drawing/2014/main" id="{48794C3E-3FB2-391B-6654-E3CBC591CF90}"/>
              </a:ext>
            </a:extLst>
          </p:cNvPr>
          <p:cNvSpPr>
            <a:spLocks noGrp="1"/>
          </p:cNvSpPr>
          <p:nvPr>
            <p:ph type="dt" sz="half" idx="10"/>
          </p:nvPr>
        </p:nvSpPr>
        <p:spPr/>
        <p:txBody>
          <a:bodyPr/>
          <a:lstStyle/>
          <a:p>
            <a:r>
              <a:rPr lang="en-US" dirty="0"/>
              <a:t>May 27, 2025</a:t>
            </a:r>
            <a:endParaRPr lang="en-CA" dirty="0"/>
          </a:p>
        </p:txBody>
      </p:sp>
      <p:sp>
        <p:nvSpPr>
          <p:cNvPr id="3" name="Slide Number Placeholder 2">
            <a:extLst>
              <a:ext uri="{FF2B5EF4-FFF2-40B4-BE49-F238E27FC236}">
                <a16:creationId xmlns:a16="http://schemas.microsoft.com/office/drawing/2014/main" id="{D30EDA5A-601C-1FB4-60A8-5095ACBF8027}"/>
              </a:ext>
            </a:extLst>
          </p:cNvPr>
          <p:cNvSpPr>
            <a:spLocks noGrp="1"/>
          </p:cNvSpPr>
          <p:nvPr>
            <p:ph type="sldNum" sz="quarter" idx="12"/>
          </p:nvPr>
        </p:nvSpPr>
        <p:spPr/>
        <p:txBody>
          <a:bodyPr/>
          <a:lstStyle/>
          <a:p>
            <a:fld id="{DD94CC85-C21C-4909-ABF8-7FE93C0F9AC1}" type="slidenum">
              <a:rPr lang="en-CA" smtClean="0"/>
              <a:pPr/>
              <a:t>8</a:t>
            </a:fld>
            <a:endParaRPr lang="en-CA" dirty="0"/>
          </a:p>
        </p:txBody>
      </p:sp>
    </p:spTree>
    <p:extLst>
      <p:ext uri="{BB962C8B-B14F-4D97-AF65-F5344CB8AC3E}">
        <p14:creationId xmlns:p14="http://schemas.microsoft.com/office/powerpoint/2010/main" val="19387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3C6F3-033C-EABE-2207-CA57CD6D9A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0465BD-06CD-5A39-A37A-47809E84FA68}"/>
              </a:ext>
            </a:extLst>
          </p:cNvPr>
          <p:cNvSpPr>
            <a:spLocks noGrp="1"/>
          </p:cNvSpPr>
          <p:nvPr>
            <p:ph type="title"/>
          </p:nvPr>
        </p:nvSpPr>
        <p:spPr/>
        <p:txBody>
          <a:bodyPr/>
          <a:lstStyle/>
          <a:p>
            <a:r>
              <a:rPr lang="en-CA" sz="2800" dirty="0"/>
              <a:t>Accounting Guidance Update: RPP Settlement Process</a:t>
            </a:r>
          </a:p>
        </p:txBody>
      </p:sp>
      <p:sp>
        <p:nvSpPr>
          <p:cNvPr id="2" name="Date Placeholder 1">
            <a:extLst>
              <a:ext uri="{FF2B5EF4-FFF2-40B4-BE49-F238E27FC236}">
                <a16:creationId xmlns:a16="http://schemas.microsoft.com/office/drawing/2014/main" id="{745E230D-024A-5089-A1CD-DDCD4480EF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rPr>
              <a:t>May 27, 2025</a:t>
            </a:r>
            <a:endParaRPr kumimoji="0" lang="en-CA" sz="10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1F09844F-4859-7F9A-7F15-2A824DB8648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94CC85-C21C-4909-ABF8-7FE93C0F9AC1}" type="slidenum">
              <a:rPr kumimoji="0" lang="en-CA" sz="1100" b="0" i="0" u="none" strike="noStrike" kern="1200" cap="none" spc="0" normalizeH="0" baseline="0" noProof="0" smtClean="0">
                <a:ln>
                  <a:noFill/>
                </a:ln>
                <a:solidFill>
                  <a:srgbClr val="20202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CA" sz="1100" b="0" i="0" u="none" strike="noStrike" kern="1200" cap="none" spc="0" normalizeH="0" baseline="0" noProof="0" dirty="0">
              <a:ln>
                <a:noFill/>
              </a:ln>
              <a:solidFill>
                <a:srgbClr val="202020">
                  <a:tint val="75000"/>
                </a:srgbClr>
              </a:solidFill>
              <a:effectLst/>
              <a:uLnTx/>
              <a:uFillTx/>
              <a:latin typeface="Arial" panose="020B0604020202020204"/>
              <a:ea typeface="+mn-ea"/>
              <a:cs typeface="+mn-cs"/>
            </a:endParaRPr>
          </a:p>
        </p:txBody>
      </p:sp>
      <p:graphicFrame>
        <p:nvGraphicFramePr>
          <p:cNvPr id="6" name="Table 4">
            <a:extLst>
              <a:ext uri="{FF2B5EF4-FFF2-40B4-BE49-F238E27FC236}">
                <a16:creationId xmlns:a16="http://schemas.microsoft.com/office/drawing/2014/main" id="{E86DFA24-1DAC-EAEF-8A98-6CC2EA5BBF18}"/>
              </a:ext>
            </a:extLst>
          </p:cNvPr>
          <p:cNvGraphicFramePr>
            <a:graphicFrameLocks noGrp="1"/>
          </p:cNvGraphicFramePr>
          <p:nvPr>
            <p:extLst>
              <p:ext uri="{D42A27DB-BD31-4B8C-83A1-F6EECF244321}">
                <p14:modId xmlns:p14="http://schemas.microsoft.com/office/powerpoint/2010/main" val="559184607"/>
              </p:ext>
            </p:extLst>
          </p:nvPr>
        </p:nvGraphicFramePr>
        <p:xfrm>
          <a:off x="1035210" y="2223208"/>
          <a:ext cx="10121580" cy="3199074"/>
        </p:xfrm>
        <a:graphic>
          <a:graphicData uri="http://schemas.openxmlformats.org/drawingml/2006/table">
            <a:tbl>
              <a:tblPr firstRow="1" bandRow="1">
                <a:tableStyleId>{5C22544A-7EE6-4342-B048-85BDC9FD1C3A}</a:tableStyleId>
              </a:tblPr>
              <a:tblGrid>
                <a:gridCol w="3849611">
                  <a:extLst>
                    <a:ext uri="{9D8B030D-6E8A-4147-A177-3AD203B41FA5}">
                      <a16:colId xmlns:a16="http://schemas.microsoft.com/office/drawing/2014/main" val="1083590873"/>
                    </a:ext>
                  </a:extLst>
                </a:gridCol>
                <a:gridCol w="1090466">
                  <a:extLst>
                    <a:ext uri="{9D8B030D-6E8A-4147-A177-3AD203B41FA5}">
                      <a16:colId xmlns:a16="http://schemas.microsoft.com/office/drawing/2014/main" val="3333223822"/>
                    </a:ext>
                  </a:extLst>
                </a:gridCol>
                <a:gridCol w="5181503">
                  <a:extLst>
                    <a:ext uri="{9D8B030D-6E8A-4147-A177-3AD203B41FA5}">
                      <a16:colId xmlns:a16="http://schemas.microsoft.com/office/drawing/2014/main" val="2549660923"/>
                    </a:ext>
                  </a:extLst>
                </a:gridCol>
              </a:tblGrid>
              <a:tr h="512532">
                <a:tc>
                  <a:txBody>
                    <a:bodyPr/>
                    <a:lstStyle/>
                    <a:p>
                      <a:r>
                        <a:rPr lang="en-CA" sz="2000" dirty="0"/>
                        <a:t>IESO Settlement Process</a:t>
                      </a:r>
                    </a:p>
                  </a:txBody>
                  <a:tcPr>
                    <a:lnB w="12700" cap="flat" cmpd="sng" algn="ctr">
                      <a:solidFill>
                        <a:schemeClr val="bg1">
                          <a:lumMod val="85000"/>
                        </a:schemeClr>
                      </a:solidFill>
                      <a:prstDash val="solid"/>
                      <a:round/>
                      <a:headEnd type="none" w="med" len="med"/>
                      <a:tailEnd type="none" w="med" len="med"/>
                    </a:lnB>
                  </a:tcPr>
                </a:tc>
                <a:tc>
                  <a:txBody>
                    <a:bodyPr/>
                    <a:lstStyle/>
                    <a:p>
                      <a:endParaRPr lang="en-CA" sz="2000" dirty="0"/>
                    </a:p>
                  </a:txBody>
                  <a:tcPr>
                    <a:lnB w="12700" cap="flat" cmpd="sng" algn="ctr">
                      <a:solidFill>
                        <a:schemeClr val="bg1">
                          <a:lumMod val="85000"/>
                        </a:schemeClr>
                      </a:solidFill>
                      <a:prstDash val="solid"/>
                      <a:round/>
                      <a:headEnd type="none" w="med" len="med"/>
                      <a:tailEnd type="none" w="med" len="med"/>
                    </a:lnB>
                    <a:noFill/>
                  </a:tcPr>
                </a:tc>
                <a:tc>
                  <a:txBody>
                    <a:bodyPr/>
                    <a:lstStyle/>
                    <a:p>
                      <a:r>
                        <a:rPr lang="en-CA" sz="2000" dirty="0"/>
                        <a:t>Updates</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47364290"/>
                  </a:ext>
                </a:extLst>
              </a:tr>
              <a:tr h="1217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latin typeface="+mn-lt"/>
                        </a:rPr>
                        <a:t>Initial RPP Settlement Claim </a:t>
                      </a:r>
                      <a:endParaRPr kumimoji="0" lang="en-US" sz="2000" b="1" i="0" u="none" strike="noStrike" kern="1200" cap="none" spc="0" normalizeH="0" baseline="0" noProof="0" dirty="0">
                        <a:ln>
                          <a:noFill/>
                        </a:ln>
                        <a:solidFill>
                          <a:schemeClr val="tx2"/>
                        </a:solidFill>
                        <a:effectLst/>
                        <a:uLnTx/>
                        <a:uFillTx/>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CA" sz="20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rPr>
                        <a:t>Incorporated the addition of the DAM OZP and estimated LFDA values under the MRP</a:t>
                      </a:r>
                    </a:p>
                    <a:p>
                      <a:endParaRPr lang="en-CA" sz="1800"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0631267"/>
                  </a:ext>
                </a:extLst>
              </a:tr>
              <a:tr h="1469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latin typeface="+mn-lt"/>
                        </a:rPr>
                        <a:t>RPP Settlement 1</a:t>
                      </a:r>
                      <a:r>
                        <a:rPr lang="en-US" sz="1800" b="1" baseline="30000" dirty="0">
                          <a:solidFill>
                            <a:schemeClr val="tx2"/>
                          </a:solidFill>
                          <a:latin typeface="+mn-lt"/>
                        </a:rPr>
                        <a:t>st</a:t>
                      </a:r>
                      <a:r>
                        <a:rPr lang="en-US" sz="1800" b="1" dirty="0">
                          <a:solidFill>
                            <a:schemeClr val="tx2"/>
                          </a:solidFill>
                          <a:latin typeface="+mn-lt"/>
                        </a:rPr>
                        <a:t> True-Up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2"/>
                        </a:solidFill>
                        <a:effectLst/>
                        <a:uLnTx/>
                        <a:uFillTx/>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600"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1800" dirty="0"/>
                        <a:t>DAM OZP plus LFDA values used in the initial RPP settlement claim are to be trued up to the final energy price charged by the IESO comprising of DAM OZP plus LFDA under CT 1115.</a:t>
                      </a: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7425014"/>
                  </a:ext>
                </a:extLst>
              </a:tr>
            </a:tbl>
          </a:graphicData>
        </a:graphic>
      </p:graphicFrame>
      <p:sp>
        <p:nvSpPr>
          <p:cNvPr id="7" name="Rectangle 6">
            <a:extLst>
              <a:ext uri="{FF2B5EF4-FFF2-40B4-BE49-F238E27FC236}">
                <a16:creationId xmlns:a16="http://schemas.microsoft.com/office/drawing/2014/main" id="{B5560383-410B-A5D1-ED1B-384CD55696C6}"/>
              </a:ext>
            </a:extLst>
          </p:cNvPr>
          <p:cNvSpPr/>
          <p:nvPr/>
        </p:nvSpPr>
        <p:spPr>
          <a:xfrm>
            <a:off x="927609" y="3573053"/>
            <a:ext cx="4703836" cy="1843221"/>
          </a:xfrm>
          <a:prstGeom prst="rect">
            <a:avLst/>
          </a:prstGeom>
        </p:spPr>
        <p:txBody>
          <a:bodyPr vert="horz" lIns="0" tIns="0" rIns="0" bIns="0" numCol="1" rtlCol="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8F8F8">
                  <a:lumMod val="10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D564A94-DE75-5027-43E9-2AF4A4ABA97B}"/>
              </a:ext>
            </a:extLst>
          </p:cNvPr>
          <p:cNvSpPr txBox="1"/>
          <p:nvPr/>
        </p:nvSpPr>
        <p:spPr>
          <a:xfrm>
            <a:off x="2527979" y="1319020"/>
            <a:ext cx="71360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6AD"/>
                </a:solidFill>
                <a:effectLst/>
                <a:uLnTx/>
                <a:uFillTx/>
                <a:latin typeface="Arial" panose="020B0604020202020204"/>
                <a:ea typeface="+mn-ea"/>
                <a:cs typeface="+mn-cs"/>
              </a:rPr>
              <a:t>IESO RPP Settlement and True-Ups Processes</a:t>
            </a:r>
            <a:endParaRPr kumimoji="0" lang="en-US" sz="2800" b="1" i="0" u="none" strike="noStrike" kern="1200" cap="none" spc="0" normalizeH="0" baseline="0" noProof="0" dirty="0">
              <a:ln>
                <a:noFill/>
              </a:ln>
              <a:solidFill>
                <a:srgbClr val="0076AD"/>
              </a:solidFill>
              <a:effectLst/>
              <a:uLnTx/>
              <a:uFillTx/>
              <a:latin typeface="Arial" panose="020B0604020202020204"/>
              <a:ea typeface="+mn-ea"/>
              <a:cs typeface="+mn-cs"/>
            </a:endParaRPr>
          </a:p>
        </p:txBody>
      </p:sp>
      <p:sp>
        <p:nvSpPr>
          <p:cNvPr id="14" name="Arrow: Right 13">
            <a:extLst>
              <a:ext uri="{FF2B5EF4-FFF2-40B4-BE49-F238E27FC236}">
                <a16:creationId xmlns:a16="http://schemas.microsoft.com/office/drawing/2014/main" id="{F08BF4B9-9FC9-E5E5-DDC2-F0BACFED417A}"/>
              </a:ext>
            </a:extLst>
          </p:cNvPr>
          <p:cNvSpPr/>
          <p:nvPr/>
        </p:nvSpPr>
        <p:spPr>
          <a:xfrm>
            <a:off x="5282901" y="3130530"/>
            <a:ext cx="411779" cy="409536"/>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7" name="Arrow: Right 16">
            <a:extLst>
              <a:ext uri="{FF2B5EF4-FFF2-40B4-BE49-F238E27FC236}">
                <a16:creationId xmlns:a16="http://schemas.microsoft.com/office/drawing/2014/main" id="{0B738C47-7A32-338C-549D-FE3F0C8C08FC}"/>
              </a:ext>
            </a:extLst>
          </p:cNvPr>
          <p:cNvSpPr/>
          <p:nvPr/>
        </p:nvSpPr>
        <p:spPr>
          <a:xfrm>
            <a:off x="5262141" y="4390553"/>
            <a:ext cx="411779" cy="409536"/>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3FCDBC41-6052-361C-3F6C-150F7048A43D}"/>
              </a:ext>
            </a:extLst>
          </p:cNvPr>
          <p:cNvSpPr txBox="1"/>
          <p:nvPr/>
        </p:nvSpPr>
        <p:spPr>
          <a:xfrm>
            <a:off x="1035210" y="5628243"/>
            <a:ext cx="84067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No updates on the RPP settlement 2</a:t>
            </a:r>
            <a:r>
              <a:rPr kumimoji="0" lang="en-US" sz="1600" b="0" i="0" u="none" strike="noStrike" kern="1200" cap="none" spc="0" normalizeH="0" baseline="30000" noProof="0" dirty="0">
                <a:ln>
                  <a:noFill/>
                </a:ln>
                <a:solidFill>
                  <a:srgbClr val="202020"/>
                </a:solidFill>
                <a:effectLst/>
                <a:uLnTx/>
                <a:uFillTx/>
                <a:latin typeface="Arial" panose="020B0604020202020204"/>
                <a:ea typeface="+mn-ea"/>
                <a:cs typeface="+mn-cs"/>
              </a:rPr>
              <a:t>nd</a:t>
            </a:r>
            <a:r>
              <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rPr>
              <a:t> true-up process. </a:t>
            </a:r>
          </a:p>
        </p:txBody>
      </p:sp>
    </p:spTree>
    <p:extLst>
      <p:ext uri="{BB962C8B-B14F-4D97-AF65-F5344CB8AC3E}">
        <p14:creationId xmlns:p14="http://schemas.microsoft.com/office/powerpoint/2010/main" val="2419877965"/>
      </p:ext>
    </p:extLst>
  </p:cSld>
  <p:clrMapOvr>
    <a:masterClrMapping/>
  </p:clrMapOvr>
</p:sld>
</file>

<file path=ppt/theme/theme1.xml><?xml version="1.0" encoding="utf-8"?>
<a:theme xmlns:a="http://schemas.openxmlformats.org/drawingml/2006/main" name="OEB Draft 2024 Template">
  <a:themeElements>
    <a:clrScheme name="OEB Colours">
      <a:dk1>
        <a:srgbClr val="202020"/>
      </a:dk1>
      <a:lt1>
        <a:srgbClr val="FFFFFF"/>
      </a:lt1>
      <a:dk2>
        <a:srgbClr val="0076AD"/>
      </a:dk2>
      <a:lt2>
        <a:srgbClr val="941D6A"/>
      </a:lt2>
      <a:accent1>
        <a:srgbClr val="0076AD"/>
      </a:accent1>
      <a:accent2>
        <a:srgbClr val="C4D600"/>
      </a:accent2>
      <a:accent3>
        <a:srgbClr val="D73A0F"/>
      </a:accent3>
      <a:accent4>
        <a:srgbClr val="FFD945"/>
      </a:accent4>
      <a:accent5>
        <a:srgbClr val="941D6A"/>
      </a:accent5>
      <a:accent6>
        <a:srgbClr val="404041"/>
      </a:accent6>
      <a:hlink>
        <a:srgbClr val="566E1C"/>
      </a:hlink>
      <a:folHlink>
        <a:srgbClr val="D03D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 DRAFT OEB NEW BLUE TEMPLATE 2024.pptx" id="{4455EE21-21CC-498C-AF67-F4F36E0ADA40}" vid="{7D7A6654-0FD5-466C-A369-D2FCE0CF0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AB1457C1134B46970CA0F6D1C7B17B" ma:contentTypeVersion="8" ma:contentTypeDescription="Create a new document." ma:contentTypeScope="" ma:versionID="33ebcc5b681bdf63f77452b81ea8844f">
  <xsd:schema xmlns:xsd="http://www.w3.org/2001/XMLSchema" xmlns:xs="http://www.w3.org/2001/XMLSchema" xmlns:p="http://schemas.microsoft.com/office/2006/metadata/properties" xmlns:ns2="322921f8-2494-4a2d-b206-f7468f471dc6" targetNamespace="http://schemas.microsoft.com/office/2006/metadata/properties" ma:root="true" ma:fieldsID="4eab1d40d5893efc20f0a2c5e4408020" ns2:_="">
    <xsd:import namespace="322921f8-2494-4a2d-b206-f7468f471dc6"/>
    <xsd:element name="properties">
      <xsd:complexType>
        <xsd:sequence>
          <xsd:element name="documentManagement">
            <xsd:complexType>
              <xsd:all>
                <xsd:element ref="ns2:Interior_x002f_Exterior" minOccurs="0"/>
                <xsd:element ref="ns2:Owner" minOccurs="0"/>
                <xsd:element ref="ns2:LastUpdated" minOccurs="0"/>
                <xsd:element ref="ns2:Descrip_x002e_"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921f8-2494-4a2d-b206-f7468f471dc6" elementFormDefault="qualified">
    <xsd:import namespace="http://schemas.microsoft.com/office/2006/documentManagement/types"/>
    <xsd:import namespace="http://schemas.microsoft.com/office/infopath/2007/PartnerControls"/>
    <xsd:element name="Interior_x002f_Exterior" ma:index="8" nillable="true" ma:displayName="Internal/External" ma:description="denotes whether the document is intended for Internal or External audiences" ma:format="Dropdown" ma:internalName="Interior_x002f_Exterior">
      <xsd:simpleType>
        <xsd:restriction base="dms:Choice">
          <xsd:enumeration value="Internal"/>
          <xsd:enumeration value="External"/>
          <xsd:enumeration value="Internal/External"/>
        </xsd:restriction>
      </xsd:simpleType>
    </xsd:element>
    <xsd:element name="Owner" ma:index="9" nillable="true" ma:displayName="Owner" ma:format="Dropdown" ma:internalName="Owner">
      <xsd:simpleType>
        <xsd:restriction base="dms:Choice">
          <xsd:enumeration value="Applications"/>
          <xsd:enumeration value="Registrar's Office"/>
          <xsd:enumeration value="Consumer Protection &amp; Industry Performance"/>
          <xsd:enumeration value="Public Affairs"/>
          <xsd:enumeration value="Executive Office"/>
          <xsd:enumeration value="Corporate Secretary"/>
        </xsd:restriction>
      </xsd:simpleType>
    </xsd:element>
    <xsd:element name="LastUpdated" ma:index="10" nillable="true" ma:displayName="Last Updated" ma:format="Dropdown" ma:internalName="LastUpdated">
      <xsd:simpleType>
        <xsd:restriction base="dms:Text">
          <xsd:maxLength value="255"/>
        </xsd:restriction>
      </xsd:simpleType>
    </xsd:element>
    <xsd:element name="Descrip_x002e_" ma:index="11" nillable="true" ma:displayName="Descrip." ma:format="Dropdown" ma:internalName="Descrip_x002e_">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terior_x002f_Exterior xmlns="322921f8-2494-4a2d-b206-f7468f471dc6" xsi:nil="true"/>
    <Descrip_x002e_ xmlns="322921f8-2494-4a2d-b206-f7468f471dc6" xsi:nil="true"/>
    <LastUpdated xmlns="322921f8-2494-4a2d-b206-f7468f471dc6" xsi:nil="true"/>
    <Owner xmlns="322921f8-2494-4a2d-b206-f7468f471dc6" xsi:nil="true"/>
  </documentManagement>
</p:properties>
</file>

<file path=customXml/itemProps1.xml><?xml version="1.0" encoding="utf-8"?>
<ds:datastoreItem xmlns:ds="http://schemas.openxmlformats.org/officeDocument/2006/customXml" ds:itemID="{E61F1E3C-1827-4CF2-B789-F70E806372EC}">
  <ds:schemaRefs>
    <ds:schemaRef ds:uri="http://schemas.microsoft.com/sharepoint/v3/contenttype/forms"/>
  </ds:schemaRefs>
</ds:datastoreItem>
</file>

<file path=customXml/itemProps2.xml><?xml version="1.0" encoding="utf-8"?>
<ds:datastoreItem xmlns:ds="http://schemas.openxmlformats.org/officeDocument/2006/customXml" ds:itemID="{E730437F-4F2E-42B3-9287-8A945AEC0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2921f8-2494-4a2d-b206-f7468f471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050A3B-B2DE-4555-91FE-AC76A57B4894}">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elements/1.1/"/>
    <ds:schemaRef ds:uri="http://www.w3.org/XML/1998/namespace"/>
    <ds:schemaRef ds:uri="322921f8-2494-4a2d-b206-f7468f471dc6"/>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untitled</Template>
  <TotalTime>8122</TotalTime>
  <Words>4306</Words>
  <Application>Microsoft Office PowerPoint</Application>
  <PresentationFormat>Widescreen</PresentationFormat>
  <Paragraphs>527</Paragraphs>
  <Slides>39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Arial Black</vt:lpstr>
      <vt:lpstr>Calibri</vt:lpstr>
      <vt:lpstr>Segoe UI</vt:lpstr>
      <vt:lpstr>Wingdings</vt:lpstr>
      <vt:lpstr>OEB Draft 2024 Template</vt:lpstr>
      <vt:lpstr>Regulatory Accounting Webinar</vt:lpstr>
      <vt:lpstr>Disclaimer</vt:lpstr>
      <vt:lpstr>Agenda</vt:lpstr>
      <vt:lpstr>Land Acknowledgement</vt:lpstr>
      <vt:lpstr>PowerPoint Presentation</vt:lpstr>
      <vt:lpstr>MRP Accounting Guidance Updates</vt:lpstr>
      <vt:lpstr>How Do Different Market Conditions Impact the Accounting Guidance Updates?</vt:lpstr>
      <vt:lpstr>MRP Accounting Guidance Updates – Key Updates</vt:lpstr>
      <vt:lpstr>Accounting Guidance Update: RPP Settlement Process</vt:lpstr>
      <vt:lpstr>Accounting Guidance Update: Illustrative Commodity Model</vt:lpstr>
      <vt:lpstr>Accounting Guidance Update: Appendix A</vt:lpstr>
      <vt:lpstr>PowerPoint Presentation</vt:lpstr>
      <vt:lpstr>Type of IESO Settlements Impacting the Commodity Variance Accounts</vt:lpstr>
      <vt:lpstr>Class B Global Adjustment $ Allocated to the Distributors</vt:lpstr>
      <vt:lpstr>Incorrect IESO Settlements and The Implications on the Commodity Pass-through Variance Accounts</vt:lpstr>
      <vt:lpstr>Ontario Regulation 153/23 – Two Year Limitation Regulation</vt:lpstr>
      <vt:lpstr>Process to Adjust the IESO settlements and book the adjustments in the Commodity Variance Accounts after the Two-year limitation Regulation  </vt:lpstr>
      <vt:lpstr>Potential Rates Retroactivity Issue related to the IESO Adjustments</vt:lpstr>
      <vt:lpstr>PowerPoint Presentation</vt:lpstr>
      <vt:lpstr>Commodity Accounts Analysis Workform - Updates</vt:lpstr>
      <vt:lpstr>PowerPoint Presentation</vt:lpstr>
      <vt:lpstr>Illustrative Example – Charge Type 142</vt:lpstr>
      <vt:lpstr>IESO Settlement Adjustments – Decision Tree</vt:lpstr>
      <vt:lpstr>Illustrative Example - IESO Settlement Adjustments  </vt:lpstr>
      <vt:lpstr>PowerPoint Presentation</vt:lpstr>
      <vt:lpstr>Summary of Common Mistakes</vt:lpstr>
      <vt:lpstr>Significant Line Loss Difference contributing to Large Balance in Account 1588 </vt:lpstr>
      <vt:lpstr> Rate Retroactivity Issue Identified from the Rate Application Process  </vt:lpstr>
      <vt:lpstr>Account 1592 Sub-account CCA Changes &amp; Smoothing Mechanism </vt:lpstr>
      <vt:lpstr>Non-utility Revenue/Expense</vt:lpstr>
      <vt:lpstr>DVA Continuity Schedule</vt:lpstr>
      <vt:lpstr>DVA Continuity Schedule (Cont.)</vt:lpstr>
      <vt:lpstr>GA Analysis Workform – GA Tab</vt:lpstr>
      <vt:lpstr>GA Analysis Workform – GA Tab (Cont.) </vt:lpstr>
      <vt:lpstr>GA Analysis Workform – Account 1588 Reasonability</vt:lpstr>
      <vt:lpstr>GA Analysis Workform – Principal Adjustments Tab</vt:lpstr>
      <vt:lpstr>GA Analysis Workform – Principal Adjustments Tab (Cont.)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Pauline Shen</dc:creator>
  <cp:lastModifiedBy>Helena Wang</cp:lastModifiedBy>
  <cp:revision>522</cp:revision>
  <cp:lastPrinted>2025-05-17T17:18:36Z</cp:lastPrinted>
  <dcterms:created xsi:type="dcterms:W3CDTF">2025-04-04T15:15:02Z</dcterms:created>
  <dcterms:modified xsi:type="dcterms:W3CDTF">2025-06-17T18:02:41Z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0x01010017AB1457C1134B46970CA0F6D1C7B17B</vt:lpwstr>
  </property>
</Properties>
</file>