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28"/>
  </p:notesMasterIdLst>
  <p:handoutMasterIdLst>
    <p:handoutMasterId r:id="rId29"/>
  </p:handoutMasterIdLst>
  <p:sldIdLst>
    <p:sldId id="366" r:id="rId2"/>
    <p:sldId id="311" r:id="rId3"/>
    <p:sldId id="375" r:id="rId4"/>
    <p:sldId id="327" r:id="rId5"/>
    <p:sldId id="349" r:id="rId6"/>
    <p:sldId id="329" r:id="rId7"/>
    <p:sldId id="324" r:id="rId8"/>
    <p:sldId id="377" r:id="rId9"/>
    <p:sldId id="350" r:id="rId10"/>
    <p:sldId id="371" r:id="rId11"/>
    <p:sldId id="372" r:id="rId12"/>
    <p:sldId id="373" r:id="rId13"/>
    <p:sldId id="374" r:id="rId14"/>
    <p:sldId id="351" r:id="rId15"/>
    <p:sldId id="338" r:id="rId16"/>
    <p:sldId id="339" r:id="rId17"/>
    <p:sldId id="340" r:id="rId18"/>
    <p:sldId id="341" r:id="rId19"/>
    <p:sldId id="364" r:id="rId20"/>
    <p:sldId id="363" r:id="rId21"/>
    <p:sldId id="362" r:id="rId22"/>
    <p:sldId id="361" r:id="rId23"/>
    <p:sldId id="360" r:id="rId24"/>
    <p:sldId id="365" r:id="rId25"/>
    <p:sldId id="367" r:id="rId26"/>
    <p:sldId id="376" r:id="rId27"/>
  </p:sldIdLst>
  <p:sldSz cx="9144000" cy="6858000" type="screen4x3"/>
  <p:notesSz cx="7023100" cy="93091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600" kern="1200">
        <a:solidFill>
          <a:srgbClr val="2C4D63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600" kern="1200">
        <a:solidFill>
          <a:srgbClr val="2C4D63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600" kern="1200">
        <a:solidFill>
          <a:srgbClr val="2C4D63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600" kern="1200">
        <a:solidFill>
          <a:srgbClr val="2C4D63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600" kern="1200">
        <a:solidFill>
          <a:srgbClr val="2C4D63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rgbClr val="2C4D63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rgbClr val="2C4D63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rgbClr val="2C4D63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rgbClr val="2C4D63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tine" initials="" lastIdx="10" clrIdx="0"/>
  <p:cmAuthor id="1" name="Brickenden, Lisa" initials="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701A"/>
    <a:srgbClr val="FF6600"/>
    <a:srgbClr val="033351"/>
    <a:srgbClr val="17125E"/>
    <a:srgbClr val="090147"/>
    <a:srgbClr val="60A0B4"/>
    <a:srgbClr val="E7F3F4"/>
    <a:srgbClr val="DAEDEF"/>
    <a:srgbClr val="C6DDE4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3740" autoAdjust="0"/>
    <p:restoredTop sz="86441" autoAdjust="0"/>
  </p:normalViewPr>
  <p:slideViewPr>
    <p:cSldViewPr>
      <p:cViewPr varScale="1">
        <p:scale>
          <a:sx n="112" d="100"/>
          <a:sy n="112" d="100"/>
        </p:scale>
        <p:origin x="-87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5" tIns="46217" rIns="92435" bIns="46217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8132" y="0"/>
            <a:ext cx="3043343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5" tIns="46217" rIns="92435" bIns="4621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1738"/>
            <a:ext cx="3043343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5" tIns="46217" rIns="92435" bIns="46217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8132" y="8841738"/>
            <a:ext cx="3043343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5" tIns="46217" rIns="92435" bIns="4621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2E171584-74EF-4D75-BE06-51E417B1D0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50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5" tIns="46217" rIns="92435" bIns="46217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5" tIns="46217" rIns="92435" bIns="4621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2459"/>
            <a:ext cx="5618480" cy="4188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5" tIns="46217" rIns="92435" bIns="462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1738"/>
            <a:ext cx="3043343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5" tIns="46217" rIns="92435" bIns="46217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1738"/>
            <a:ext cx="3043343" cy="465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435" tIns="46217" rIns="92435" bIns="4621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</a:defRPr>
            </a:lvl1pPr>
          </a:lstStyle>
          <a:p>
            <a:fld id="{CD3B07CB-6522-497D-9AA9-75B6B60C9A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9961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314" name="Picture 2" descr="ppt_splas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90600" y="3200400"/>
            <a:ext cx="7543800" cy="1317625"/>
          </a:xfrm>
        </p:spPr>
        <p:txBody>
          <a:bodyPr tIns="45720" anchor="ctr"/>
          <a:lstStyle>
            <a:lvl1pPr>
              <a:defRPr sz="3600" b="1">
                <a:solidFill>
                  <a:srgbClr val="2C4D63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41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90600" y="4572000"/>
            <a:ext cx="7543800" cy="762000"/>
          </a:xfrm>
        </p:spPr>
        <p:txBody>
          <a:bodyPr/>
          <a:lstStyle>
            <a:lvl1pPr marL="0" indent="0">
              <a:buFontTx/>
              <a:buNone/>
              <a:defRPr sz="2600" b="1">
                <a:solidFill>
                  <a:srgbClr val="9CACB5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131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1"/>
                </a:solidFill>
              </a:defRPr>
            </a:lvl1pPr>
          </a:lstStyle>
          <a:p>
            <a:fld id="{5438A414-A732-45ED-9C4D-7A15B71123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06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152400"/>
            <a:ext cx="20764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52400"/>
            <a:ext cx="60769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0422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295400"/>
            <a:ext cx="8305800" cy="464820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5596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0772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295400"/>
            <a:ext cx="40767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0767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014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897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687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1297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0910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42803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4008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494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803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290" name="Picture 2" descr="head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2400"/>
            <a:ext cx="80772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95400"/>
            <a:ext cx="83058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40293" name="Picture 5" descr="ppt_foot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305550"/>
            <a:ext cx="26289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6781800" y="6400800"/>
            <a:ext cx="1905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fld id="{FBC00A17-4E75-4E6B-8D2B-C87DA69D30C3}" type="slidenum">
              <a:rPr lang="en-US" sz="1000"/>
              <a:pPr algn="r"/>
              <a:t>‹#›</a:t>
            </a:fld>
            <a:endParaRPr lang="en-US" sz="1000"/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6781800" y="6400800"/>
            <a:ext cx="1905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fld id="{A767D796-A32B-4526-9D33-9AB9836EBC35}" type="slidenum">
              <a:rPr lang="en-US" sz="1000"/>
              <a:pPr algn="r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D4701A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D4701A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D4701A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D4701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D4701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D4701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D4701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D4701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D4701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ntarioenergyboard.ca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package" Target="../embeddings/Microsoft_Word_Document1.docx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2.docx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October </a:t>
            </a:r>
            <a:r>
              <a:rPr lang="en-CA" dirty="0"/>
              <a:t>31, 2012 Webcast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196752"/>
            <a:ext cx="8305800" cy="504056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CA" dirty="0"/>
              <a:t>Renewed Regulatory Framework for Electricity Distributors - </a:t>
            </a:r>
            <a:r>
              <a:rPr lang="en-CA" dirty="0" smtClean="0"/>
              <a:t>Q&amp;A</a:t>
            </a:r>
          </a:p>
          <a:p>
            <a:pPr marL="0" indent="0" algn="ctr">
              <a:buNone/>
            </a:pPr>
            <a:endParaRPr lang="en-CA" sz="2000" dirty="0" smtClean="0"/>
          </a:p>
          <a:p>
            <a:pPr marL="0" lvl="0" indent="0" algn="ctr">
              <a:buNone/>
            </a:pPr>
            <a:r>
              <a:rPr lang="en-CA" sz="2400" dirty="0"/>
              <a:t>The audio portion of the meeting will be delivered via phone. To access the conference line call</a:t>
            </a:r>
            <a:r>
              <a:rPr lang="en-CA" dirty="0" smtClean="0"/>
              <a:t>:</a:t>
            </a:r>
          </a:p>
          <a:p>
            <a:pPr lvl="0"/>
            <a:endParaRPr lang="en-CA" dirty="0"/>
          </a:p>
          <a:p>
            <a:pPr marL="457200" lvl="1" indent="0" algn="ctr">
              <a:buNone/>
            </a:pPr>
            <a:r>
              <a:rPr lang="en-CA" sz="2400" dirty="0"/>
              <a:t>Toll: </a:t>
            </a:r>
            <a:r>
              <a:rPr lang="en-CA" sz="2400" b="1" dirty="0"/>
              <a:t>+1 (416) 406-1280</a:t>
            </a:r>
            <a:r>
              <a:rPr lang="en-CA" sz="2400" dirty="0"/>
              <a:t> </a:t>
            </a:r>
            <a:endParaRPr lang="en-CA" sz="2400" dirty="0" smtClean="0"/>
          </a:p>
          <a:p>
            <a:pPr marL="457200" lvl="1" indent="0" algn="ctr">
              <a:buNone/>
            </a:pPr>
            <a:r>
              <a:rPr lang="en-CA" sz="2400" dirty="0" smtClean="0"/>
              <a:t>or </a:t>
            </a:r>
          </a:p>
          <a:p>
            <a:pPr marL="457200" lvl="1" indent="0" algn="ctr">
              <a:buNone/>
            </a:pPr>
            <a:r>
              <a:rPr lang="en-CA" sz="2400" dirty="0" smtClean="0"/>
              <a:t>Toll </a:t>
            </a:r>
            <a:r>
              <a:rPr lang="en-CA" sz="2400" dirty="0"/>
              <a:t>free: </a:t>
            </a:r>
            <a:r>
              <a:rPr lang="en-CA" sz="2400" b="1" dirty="0"/>
              <a:t>+1 (866) </a:t>
            </a:r>
            <a:r>
              <a:rPr lang="en-CA" sz="2400" b="1" dirty="0" smtClean="0"/>
              <a:t>832-4446</a:t>
            </a:r>
          </a:p>
          <a:p>
            <a:pPr lvl="1"/>
            <a:endParaRPr lang="en-CA" sz="2400" dirty="0"/>
          </a:p>
          <a:p>
            <a:pPr marL="457200" lvl="1" indent="0" algn="ctr">
              <a:buNone/>
            </a:pPr>
            <a:r>
              <a:rPr lang="en-CA" sz="2400" dirty="0"/>
              <a:t>Access </a:t>
            </a:r>
            <a:r>
              <a:rPr lang="en-CA" sz="2400" dirty="0" smtClean="0"/>
              <a:t>number: </a:t>
            </a:r>
            <a:r>
              <a:rPr lang="en-CA" sz="2400" b="1" dirty="0" smtClean="0"/>
              <a:t>2812741</a:t>
            </a:r>
          </a:p>
          <a:p>
            <a:pPr marL="457200" lvl="1" indent="0" algn="ctr">
              <a:buNone/>
            </a:pPr>
            <a:endParaRPr lang="en-CA" sz="2400" b="1" dirty="0" smtClean="0"/>
          </a:p>
          <a:p>
            <a:pPr marL="457200" lvl="1" indent="0" algn="ctr">
              <a:buNone/>
            </a:pPr>
            <a:r>
              <a:rPr lang="en-CA" sz="2400" i="1" dirty="0" smtClean="0">
                <a:solidFill>
                  <a:srgbClr val="D4701A"/>
                </a:solidFill>
              </a:rPr>
              <a:t>During the webcast, please </a:t>
            </a:r>
            <a:r>
              <a:rPr lang="en-CA" sz="2400" i="1" dirty="0">
                <a:solidFill>
                  <a:srgbClr val="D4701A"/>
                </a:solidFill>
              </a:rPr>
              <a:t>submit </a:t>
            </a:r>
            <a:r>
              <a:rPr lang="en-CA" sz="2400" i="1" dirty="0" smtClean="0">
                <a:solidFill>
                  <a:srgbClr val="D4701A"/>
                </a:solidFill>
              </a:rPr>
              <a:t>questions by </a:t>
            </a:r>
            <a:r>
              <a:rPr lang="en-CA" sz="2400" i="1" dirty="0">
                <a:solidFill>
                  <a:srgbClr val="D4701A"/>
                </a:solidFill>
              </a:rPr>
              <a:t>clicking on the ‘Chat’ icon at the top of your screen.</a:t>
            </a:r>
          </a:p>
          <a:p>
            <a:pPr marL="457200" lvl="1" indent="0" algn="ctr">
              <a:buNone/>
            </a:pPr>
            <a:endParaRPr lang="en-CA" sz="2400" b="1" dirty="0"/>
          </a:p>
          <a:p>
            <a:pPr marL="457200" lvl="1" indent="0" algn="ctr">
              <a:buNone/>
            </a:pPr>
            <a:endParaRPr lang="en-CA" sz="2400" dirty="0"/>
          </a:p>
          <a:p>
            <a:pPr marL="0" indent="0" algn="ctr">
              <a:buNone/>
            </a:pPr>
            <a:endParaRPr lang="en-CA" sz="2000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3516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Distribution network investment </a:t>
            </a:r>
            <a:r>
              <a:rPr lang="en-CA" dirty="0"/>
              <a:t>p</a:t>
            </a:r>
            <a:r>
              <a:rPr lang="en-CA" dirty="0" smtClean="0"/>
              <a:t>lanning – implementation </a:t>
            </a:r>
            <a:r>
              <a:rPr lang="en-CA" dirty="0"/>
              <a:t>t</a:t>
            </a:r>
            <a:r>
              <a:rPr lang="en-CA" dirty="0" smtClean="0"/>
              <a:t>asks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381000" y="1196975"/>
            <a:ext cx="8305800" cy="48958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ts val="360"/>
              </a:spcBef>
            </a:pPr>
            <a:r>
              <a:rPr lang="en-CA" sz="2800" dirty="0" smtClean="0"/>
              <a:t>Implementing the Board’s conclusions on matters related to distribution network investment planning requires identifying and developing:</a:t>
            </a:r>
          </a:p>
          <a:p>
            <a:pPr marL="0" indent="0">
              <a:lnSpc>
                <a:spcPct val="90000"/>
              </a:lnSpc>
              <a:spcBef>
                <a:spcPts val="360"/>
              </a:spcBef>
              <a:buNone/>
            </a:pPr>
            <a:endParaRPr lang="en-CA" sz="2800" dirty="0" smtClean="0"/>
          </a:p>
          <a:p>
            <a:pPr lvl="1">
              <a:lnSpc>
                <a:spcPct val="90000"/>
              </a:lnSpc>
              <a:spcBef>
                <a:spcPts val="360"/>
              </a:spcBef>
            </a:pPr>
            <a:r>
              <a:rPr lang="en-CA" sz="2400" dirty="0" smtClean="0"/>
              <a:t>the types and characteristics of distributor planning information needed to reflect an integrated, longer term planning approach;</a:t>
            </a:r>
          </a:p>
          <a:p>
            <a:pPr marL="457200" lvl="1" indent="0">
              <a:lnSpc>
                <a:spcPct val="90000"/>
              </a:lnSpc>
              <a:spcBef>
                <a:spcPts val="360"/>
              </a:spcBef>
              <a:buNone/>
            </a:pPr>
            <a:endParaRPr lang="en-CA" sz="2400" dirty="0" smtClean="0"/>
          </a:p>
          <a:p>
            <a:pPr lvl="1">
              <a:lnSpc>
                <a:spcPct val="90000"/>
              </a:lnSpc>
              <a:spcBef>
                <a:spcPts val="360"/>
              </a:spcBef>
            </a:pPr>
            <a:r>
              <a:rPr lang="en-CA" sz="2400" dirty="0" smtClean="0"/>
              <a:t>the planning-related information on asset management and investment planning practices that best enables robust regulatory assessment; and</a:t>
            </a:r>
          </a:p>
          <a:p>
            <a:pPr marL="457200" lvl="1" indent="0">
              <a:lnSpc>
                <a:spcPct val="90000"/>
              </a:lnSpc>
              <a:spcBef>
                <a:spcPts val="360"/>
              </a:spcBef>
              <a:buNone/>
            </a:pPr>
            <a:endParaRPr lang="en-CA" sz="2400" dirty="0" smtClean="0"/>
          </a:p>
          <a:p>
            <a:pPr lvl="1">
              <a:lnSpc>
                <a:spcPct val="90000"/>
              </a:lnSpc>
              <a:spcBef>
                <a:spcPts val="360"/>
              </a:spcBef>
            </a:pPr>
            <a:r>
              <a:rPr lang="en-CA" sz="2400" dirty="0" smtClean="0"/>
              <a:t>the qualitative and quantitative information that best supports and justifies investment proposals in order to facilitate the Board’s assessment.</a:t>
            </a:r>
          </a:p>
          <a:p>
            <a:endParaRPr lang="en-CA" sz="2800" dirty="0" smtClean="0"/>
          </a:p>
        </p:txBody>
      </p:sp>
    </p:spTree>
    <p:extLst>
      <p:ext uri="{BB962C8B-B14F-4D97-AF65-F5344CB8AC3E}">
        <p14:creationId xmlns:p14="http://schemas.microsoft.com/office/powerpoint/2010/main" val="135865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Distribution network investment planning</a:t>
            </a:r>
            <a:r>
              <a:rPr lang="en-CA" dirty="0"/>
              <a:t> </a:t>
            </a:r>
            <a:r>
              <a:rPr lang="en-CA" dirty="0" smtClean="0"/>
              <a:t>– working group scope of work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1373188"/>
            <a:ext cx="8305800" cy="4648200"/>
          </a:xfrm>
        </p:spPr>
        <p:txBody>
          <a:bodyPr/>
          <a:lstStyle/>
          <a:p>
            <a:r>
              <a:rPr lang="en-CA" sz="2800" smtClean="0"/>
              <a:t>advise staff on</a:t>
            </a:r>
          </a:p>
          <a:p>
            <a:pPr lvl="1"/>
            <a:r>
              <a:rPr lang="en-CA" sz="2400" smtClean="0"/>
              <a:t>consolidating information on ‘capital expenditures’</a:t>
            </a:r>
          </a:p>
          <a:p>
            <a:pPr lvl="1"/>
            <a:r>
              <a:rPr lang="en-CA" sz="2400" smtClean="0"/>
              <a:t>enhancing and standardizing distributor asset management information</a:t>
            </a:r>
          </a:p>
          <a:p>
            <a:pPr lvl="1"/>
            <a:r>
              <a:rPr lang="en-CA" sz="2400" smtClean="0"/>
              <a:t>identifying and specifying appropriate investment planning information, including on how investments proposed for cost recovery have been optimized, prioritized and paced</a:t>
            </a:r>
          </a:p>
        </p:txBody>
      </p:sp>
    </p:spTree>
    <p:extLst>
      <p:ext uri="{BB962C8B-B14F-4D97-AF65-F5344CB8AC3E}">
        <p14:creationId xmlns:p14="http://schemas.microsoft.com/office/powerpoint/2010/main" val="147607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Distribution network investment planning – implementation goals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 smtClean="0"/>
              <a:t>advice to staff will inform the next revision of the Board’s filing requirements:</a:t>
            </a:r>
          </a:p>
          <a:p>
            <a:pPr lvl="1"/>
            <a:r>
              <a:rPr lang="en-CA" sz="2400" dirty="0" smtClean="0"/>
              <a:t>consolidated and harmonized Filing Requirements on capital expenditures currently provided in:</a:t>
            </a:r>
          </a:p>
          <a:p>
            <a:pPr lvl="2"/>
            <a:r>
              <a:rPr lang="en-CA" sz="2000" i="1" dirty="0" smtClean="0"/>
              <a:t>Filing Requirements for Transmission and Distribution Applications </a:t>
            </a:r>
            <a:r>
              <a:rPr lang="en-CA" sz="2000" dirty="0" smtClean="0"/>
              <a:t>(</a:t>
            </a:r>
            <a:r>
              <a:rPr lang="en-CA" sz="2000" dirty="0" err="1" smtClean="0"/>
              <a:t>ie</a:t>
            </a:r>
            <a:r>
              <a:rPr lang="en-CA" sz="2000" dirty="0" smtClean="0"/>
              <a:t>. Chapter 2); and</a:t>
            </a:r>
          </a:p>
          <a:p>
            <a:pPr lvl="2"/>
            <a:r>
              <a:rPr lang="en-CA" sz="2000" i="1" dirty="0" smtClean="0"/>
              <a:t>Filing Requirements: Distribution System Plans – Filing under Deemed Conditions of Licence</a:t>
            </a:r>
            <a:r>
              <a:rPr lang="en-CA" sz="2000" dirty="0" smtClean="0"/>
              <a:t> (</a:t>
            </a:r>
            <a:r>
              <a:rPr lang="en-CA" sz="2000" dirty="0" err="1" smtClean="0"/>
              <a:t>ie</a:t>
            </a:r>
            <a:r>
              <a:rPr lang="en-CA" sz="2000" dirty="0" smtClean="0"/>
              <a:t>. GEA/smart grid plans).</a:t>
            </a:r>
            <a:endParaRPr lang="en-CA" dirty="0" smtClean="0"/>
          </a:p>
          <a:p>
            <a:pPr lvl="1"/>
            <a:r>
              <a:rPr lang="en-CA" sz="2400" dirty="0" smtClean="0"/>
              <a:t>enhanced Filing Requirements (with guidance) on information related to asset management, capital plans and investment planning</a:t>
            </a:r>
          </a:p>
        </p:txBody>
      </p:sp>
    </p:spTree>
    <p:extLst>
      <p:ext uri="{BB962C8B-B14F-4D97-AF65-F5344CB8AC3E}">
        <p14:creationId xmlns:p14="http://schemas.microsoft.com/office/powerpoint/2010/main" val="712563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Distribution network investment planning - Working Group Timeline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5087962"/>
              </p:ext>
            </p:extLst>
          </p:nvPr>
        </p:nvGraphicFramePr>
        <p:xfrm>
          <a:off x="755650" y="1268413"/>
          <a:ext cx="7632700" cy="4613273"/>
        </p:xfrm>
        <a:graphic>
          <a:graphicData uri="http://schemas.openxmlformats.org/drawingml/2006/table">
            <a:tbl>
              <a:tblPr firstRow="1" firstCol="1" bandRow="1"/>
              <a:tblGrid>
                <a:gridCol w="1359676"/>
                <a:gridCol w="6273024"/>
              </a:tblGrid>
              <a:tr h="3730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2012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333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33351"/>
                    </a:solidFill>
                  </a:tcPr>
                </a:tc>
              </a:tr>
              <a:tr h="10741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November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i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  <a:sym typeface="Symbol"/>
                        </a:rPr>
                        <a:t>Staff proposal for working group discussion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  <a:sym typeface="Symbol"/>
                        </a:rPr>
                        <a:t>information and guidance</a:t>
                      </a:r>
                      <a:r>
                        <a:rPr lang="en-CA" sz="20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  <a:sym typeface="Symbol"/>
                        </a:rPr>
                        <a:t>:</a:t>
                      </a:r>
                      <a:endParaRPr lang="en-CA" sz="2000" b="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asset management; consolidated</a:t>
                      </a:r>
                      <a:r>
                        <a:rPr lang="en-CA" sz="2000" b="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  <a:cs typeface="Arial"/>
                        </a:rPr>
                        <a:t> capital plans</a:t>
                      </a:r>
                      <a:endParaRPr lang="en-CA" sz="2000" b="0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44523" marR="44523" marT="11230" marB="11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December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working </a:t>
                      </a:r>
                      <a:r>
                        <a:rPr lang="en-CA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group </a:t>
                      </a:r>
                      <a:r>
                        <a:rPr lang="en-CA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meetings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0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2013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3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351"/>
                    </a:solidFill>
                  </a:tcPr>
                </a:tc>
              </a:tr>
              <a:tr h="1074153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January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Arial"/>
                          <a:sym typeface="Symbol"/>
                        </a:rPr>
                        <a:t>Staff proposal for working group discussion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Arial"/>
                          <a:sym typeface="Symbol"/>
                        </a:rPr>
                        <a:t>information and guidance: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Arial"/>
                        </a:rPr>
                        <a:t>integrated planning; tools and methods</a:t>
                      </a: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2881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33" marR="44533" marT="11229" marB="1122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working group </a:t>
                      </a:r>
                      <a:r>
                        <a:rPr lang="en-CA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meetings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1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February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working </a:t>
                      </a:r>
                      <a:r>
                        <a:rPr lang="en-CA" sz="200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group </a:t>
                      </a:r>
                      <a:r>
                        <a:rPr lang="en-CA" sz="200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meeting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10">
                <a:tc vMerge="1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33" marR="44533" marT="11229" marB="1122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CA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Arial"/>
                        </a:rPr>
                        <a:t>Filing requirements and guidance issued</a:t>
                      </a: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07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Regional Infrastructure Planning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Implementation of the Board’s Policies</a:t>
            </a:r>
          </a:p>
          <a:p>
            <a:r>
              <a:rPr lang="en-CA" sz="1800" dirty="0" smtClean="0"/>
              <a:t>October 31, 2012 Webcast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392564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/>
              <a:t>Regional Infrastructure Planning - Working Group Process </a:t>
            </a:r>
            <a:r>
              <a:rPr lang="en-CA" b="1" dirty="0" smtClean="0"/>
              <a:t/>
            </a:r>
            <a:br>
              <a:rPr lang="en-CA" b="1" dirty="0" smtClean="0"/>
            </a:br>
            <a:endParaRPr lang="en-CA" b="1" dirty="0" smtClean="0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5800" cy="51816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CA" sz="2000" dirty="0" smtClean="0"/>
              <a:t>Two working groups will be convened. . . </a:t>
            </a:r>
          </a:p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endParaRPr lang="en-CA" sz="1400" dirty="0" smtClean="0"/>
          </a:p>
          <a:p>
            <a:pPr marL="457200" indent="-457200" eaLnBrk="1" hangingPunct="1">
              <a:lnSpc>
                <a:spcPct val="9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CA" sz="2000" dirty="0" smtClean="0"/>
              <a:t>More structured regional infrastructure planning process</a:t>
            </a:r>
          </a:p>
          <a:p>
            <a:pPr marL="0" indent="0" eaLnBrk="1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CA" sz="1000" b="1" dirty="0" smtClean="0"/>
          </a:p>
          <a:p>
            <a:pPr lvl="1"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CA" sz="2000" dirty="0" smtClean="0"/>
              <a:t>Board expects working group report to reflect:</a:t>
            </a:r>
          </a:p>
          <a:p>
            <a:pPr lvl="2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CA" sz="1800" dirty="0" smtClean="0"/>
              <a:t>More structured approach requires assigning lead responsibility </a:t>
            </a:r>
          </a:p>
          <a:p>
            <a:pPr lvl="3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CA" sz="1600" dirty="0" smtClean="0"/>
              <a:t>Merit in appropriate transmitter taking lead and working with OPA to identify where CDM / DG options represent potential solutions</a:t>
            </a:r>
          </a:p>
          <a:p>
            <a:pPr lvl="2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CA" sz="1800" dirty="0" smtClean="0"/>
              <a:t>Predetermined regions based on electrical system boundaries to form foundation for process and so LDCs understand resident regions</a:t>
            </a:r>
            <a:endParaRPr lang="en-CA" sz="2000" dirty="0" smtClean="0"/>
          </a:p>
          <a:p>
            <a:pPr lvl="3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CA" sz="1600" dirty="0" smtClean="0"/>
              <a:t>Board suggests IESO zones as starting point </a:t>
            </a:r>
          </a:p>
          <a:p>
            <a:pPr lvl="2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CA" sz="1800" dirty="0" smtClean="0"/>
              <a:t>Protocols for sharing information among relevant parties</a:t>
            </a:r>
          </a:p>
          <a:p>
            <a:pPr lvl="2"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en-CA" sz="1800" dirty="0" smtClean="0"/>
              <a:t>LDCs expected to participate in process</a:t>
            </a:r>
          </a:p>
        </p:txBody>
      </p:sp>
    </p:spTree>
    <p:extLst>
      <p:ext uri="{BB962C8B-B14F-4D97-AF65-F5344CB8AC3E}">
        <p14:creationId xmlns:p14="http://schemas.microsoft.com/office/powerpoint/2010/main" val="363504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Regional Infrastructure Planning - Working Group Process</a:t>
            </a:r>
            <a:r>
              <a:rPr lang="en-CA" b="1" dirty="0" smtClean="0"/>
              <a:t/>
            </a:r>
            <a:br>
              <a:rPr lang="en-CA" b="1" dirty="0" smtClean="0"/>
            </a:br>
            <a:endParaRPr lang="en-C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 eaLnBrk="1" hangingPunct="1">
              <a:spcAft>
                <a:spcPts val="600"/>
              </a:spcAft>
              <a:buFontTx/>
              <a:buAutoNum type="arabicPeriod"/>
              <a:defRPr/>
            </a:pPr>
            <a:r>
              <a:rPr lang="en-CA" sz="3100" dirty="0" smtClean="0"/>
              <a:t>More </a:t>
            </a:r>
            <a:r>
              <a:rPr lang="en-CA" sz="3100" dirty="0"/>
              <a:t>structured regional planning </a:t>
            </a:r>
            <a:r>
              <a:rPr lang="en-CA" sz="3100" dirty="0" smtClean="0"/>
              <a:t>process (cont’d)</a:t>
            </a:r>
          </a:p>
          <a:p>
            <a:pPr marL="0" indent="0" eaLnBrk="1" hangingPunct="1">
              <a:spcAft>
                <a:spcPts val="600"/>
              </a:spcAft>
              <a:buNone/>
              <a:defRPr/>
            </a:pPr>
            <a:endParaRPr lang="en-CA" sz="3100" b="1" dirty="0"/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CA" sz="3100" dirty="0" smtClean="0"/>
              <a:t>Key </a:t>
            </a:r>
            <a:r>
              <a:rPr lang="en-CA" sz="3100" dirty="0"/>
              <a:t>elements to be addressed in working group </a:t>
            </a:r>
            <a:r>
              <a:rPr lang="en-CA" sz="3100" dirty="0" smtClean="0"/>
              <a:t>report:</a:t>
            </a:r>
          </a:p>
          <a:p>
            <a:pPr lvl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CA" sz="2600" dirty="0" smtClean="0"/>
              <a:t>Information </a:t>
            </a:r>
            <a:r>
              <a:rPr lang="en-CA" sz="2600" dirty="0"/>
              <a:t>LDCs should be required to provide to transmitter and  frequency information </a:t>
            </a:r>
            <a:r>
              <a:rPr lang="en-CA" sz="2600" dirty="0" smtClean="0"/>
              <a:t>updated;</a:t>
            </a:r>
            <a:endParaRPr lang="en-CA" sz="2600" dirty="0"/>
          </a:p>
          <a:p>
            <a:pPr lvl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CA" sz="2600" dirty="0"/>
              <a:t>Appropriate evaluative criteria to compare potential </a:t>
            </a:r>
            <a:r>
              <a:rPr lang="en-CA" sz="2600" dirty="0" smtClean="0"/>
              <a:t>solutions;</a:t>
            </a:r>
            <a:endParaRPr lang="en-CA" sz="2600" dirty="0"/>
          </a:p>
          <a:p>
            <a:pPr lvl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CA" sz="2600" dirty="0"/>
              <a:t>Circumstances under which OPA should </a:t>
            </a:r>
            <a:r>
              <a:rPr lang="en-CA" sz="2600" dirty="0" smtClean="0"/>
              <a:t>participate;</a:t>
            </a:r>
            <a:endParaRPr lang="en-CA" sz="2600" dirty="0"/>
          </a:p>
          <a:p>
            <a:pPr lvl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CA" sz="2600" dirty="0"/>
              <a:t>Form of broader consultation before regional plan </a:t>
            </a:r>
            <a:r>
              <a:rPr lang="en-CA" sz="2600" dirty="0" smtClean="0"/>
              <a:t>finalized; </a:t>
            </a:r>
            <a:endParaRPr lang="en-CA" sz="2600" dirty="0"/>
          </a:p>
          <a:p>
            <a:pPr lvl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CA" sz="2600" dirty="0"/>
              <a:t>Appropriate regional boundaries and criteria to establish </a:t>
            </a:r>
            <a:r>
              <a:rPr lang="en-CA" sz="2600" dirty="0" smtClean="0"/>
              <a:t>them; and</a:t>
            </a:r>
            <a:endParaRPr lang="en-CA" sz="2600" dirty="0"/>
          </a:p>
          <a:p>
            <a:pPr lvl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CA" sz="2600" dirty="0"/>
              <a:t>Other key elements working group believes should be addressed to facilitate move to more structured </a:t>
            </a:r>
            <a:r>
              <a:rPr lang="en-CA" sz="2600" dirty="0" smtClean="0"/>
              <a:t>process</a:t>
            </a:r>
            <a:endParaRPr lang="en-CA" sz="2600" dirty="0"/>
          </a:p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573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Regional Infrastructure Planning - Working Group Process</a:t>
            </a:r>
            <a:r>
              <a:rPr lang="en-CA" b="1" dirty="0" smtClean="0"/>
              <a:t/>
            </a:r>
            <a:br>
              <a:rPr lang="en-CA" b="1" dirty="0" smtClean="0"/>
            </a:br>
            <a:endParaRPr lang="en-C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162128"/>
          </a:xfrm>
        </p:spPr>
        <p:txBody>
          <a:bodyPr>
            <a:normAutofit fontScale="92500" lnSpcReduction="10000"/>
          </a:bodyPr>
          <a:lstStyle/>
          <a:p>
            <a:pPr marL="457200" indent="-457200" eaLnBrk="1" hangingPunct="1">
              <a:lnSpc>
                <a:spcPct val="90000"/>
              </a:lnSpc>
              <a:buFont typeface="+mj-lt"/>
              <a:buAutoNum type="arabicPeriod" startAt="2"/>
              <a:defRPr/>
            </a:pPr>
            <a:r>
              <a:rPr lang="en-CA" sz="2400" dirty="0" smtClean="0"/>
              <a:t>Appropriate </a:t>
            </a:r>
            <a:r>
              <a:rPr lang="en-CA" sz="2400" dirty="0"/>
              <a:t>redefinition of Line Connection assets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CA" sz="105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CA" sz="2000" dirty="0" smtClean="0"/>
              <a:t>Working group expected to: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CA" sz="1800" dirty="0" smtClean="0"/>
              <a:t>Develop criteria for Line Connection asset redefinition purposes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CA" sz="1800" dirty="0" smtClean="0"/>
              <a:t>Identify assets that meet proposed criteria 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r>
              <a:rPr lang="en-CA" sz="1800" dirty="0" smtClean="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CA" sz="2000" dirty="0" smtClean="0"/>
              <a:t>Working group input must take into account: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CA" sz="1800" dirty="0" smtClean="0"/>
              <a:t>Function asset performs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CA" sz="1800" dirty="0" smtClean="0"/>
              <a:t>Reflect </a:t>
            </a:r>
            <a:r>
              <a:rPr lang="en-CA" sz="1800" i="1" dirty="0" smtClean="0"/>
              <a:t>beneficiary</a:t>
            </a:r>
            <a:r>
              <a:rPr lang="en-CA" sz="1800" dirty="0" smtClean="0"/>
              <a:t> pays principle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CA" sz="1800" dirty="0" smtClean="0"/>
              <a:t>Consider frequency Line Connections reviewed to ascertain function(s) providing for future transmission rate proceedings</a:t>
            </a:r>
          </a:p>
          <a:p>
            <a:pPr marL="914400" lvl="2" indent="0" eaLnBrk="1" hangingPunct="1">
              <a:lnSpc>
                <a:spcPct val="90000"/>
              </a:lnSpc>
              <a:buNone/>
              <a:defRPr/>
            </a:pPr>
            <a:endParaRPr lang="en-CA" sz="18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CA" sz="2000" dirty="0" smtClean="0"/>
              <a:t>Once working group completed, Board to propose amendments integrating new treatment of applicable Line Connections    </a:t>
            </a:r>
          </a:p>
          <a:p>
            <a:pPr marL="457200" lvl="1" indent="0" eaLnBrk="1" hangingPunct="1">
              <a:lnSpc>
                <a:spcPct val="90000"/>
              </a:lnSpc>
              <a:buNone/>
              <a:defRPr/>
            </a:pPr>
            <a:endParaRPr lang="en-CA" sz="20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CA" sz="2000" dirty="0" smtClean="0"/>
              <a:t>Changes apply on </a:t>
            </a:r>
            <a:r>
              <a:rPr lang="en-CA" sz="2000" i="1" dirty="0" smtClean="0"/>
              <a:t>go forward basis </a:t>
            </a:r>
            <a:r>
              <a:rPr lang="en-CA" sz="2000" dirty="0" smtClean="0"/>
              <a:t>(only future upgrades after amendment into force) 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CA" sz="1800" dirty="0" smtClean="0"/>
              <a:t>Avoids retroactive changes in cost allocation / rates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CA" sz="1800" dirty="0" smtClean="0"/>
              <a:t>Only future upgrades potential to affect regional plan execution</a:t>
            </a:r>
          </a:p>
          <a:p>
            <a:pPr>
              <a:defRPr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3682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Regional Infrastructure Planning </a:t>
            </a:r>
            <a:r>
              <a:rPr lang="en-CA" dirty="0" smtClean="0"/>
              <a:t>- Board Process</a:t>
            </a:r>
            <a:r>
              <a:rPr lang="en-CA" b="1" dirty="0" smtClean="0"/>
              <a:t/>
            </a:r>
            <a:br>
              <a:rPr lang="en-CA" b="1" dirty="0" smtClean="0"/>
            </a:br>
            <a:r>
              <a:rPr lang="en-CA" b="1" dirty="0" smtClean="0"/>
              <a:t/>
            </a:r>
            <a:br>
              <a:rPr lang="en-CA" b="1" dirty="0" smtClean="0"/>
            </a:br>
            <a:endParaRPr lang="en-CA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5800" cy="48006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Changes effected through code amendment process </a:t>
            </a:r>
          </a:p>
          <a:p>
            <a:pPr eaLnBrk="1" hangingPunct="1">
              <a:lnSpc>
                <a:spcPct val="90000"/>
              </a:lnSpc>
            </a:pPr>
            <a:endParaRPr lang="en-CA" sz="2400" dirty="0" smtClean="0"/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Opportunity for broad stakeholder input </a:t>
            </a:r>
          </a:p>
          <a:p>
            <a:pPr eaLnBrk="1" hangingPunct="1">
              <a:lnSpc>
                <a:spcPct val="90000"/>
              </a:lnSpc>
            </a:pPr>
            <a:endParaRPr lang="en-CA" sz="2400" dirty="0" smtClean="0"/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Proposed code amendments informed by working group reports to Board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CA" sz="2400" dirty="0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All proposed code amendments in one notice with same implementation date given interconnected nature of cost responsibility changes 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Redefinition of Line Connection assets </a:t>
            </a:r>
          </a:p>
          <a:p>
            <a:pPr lvl="1" eaLnBrk="1" hangingPunct="1">
              <a:lnSpc>
                <a:spcPct val="90000"/>
              </a:lnSpc>
            </a:pPr>
            <a:r>
              <a:rPr lang="en-CA" sz="2000" dirty="0" smtClean="0"/>
              <a:t>TSC cost responsibility rule changes (i.e., Otherwise Planned and Refund Issue) </a:t>
            </a:r>
          </a:p>
          <a:p>
            <a:pPr lvl="1" eaLnBrk="1" hangingPunct="1">
              <a:lnSpc>
                <a:spcPct val="90000"/>
              </a:lnSpc>
            </a:pPr>
            <a:endParaRPr lang="en-CA" sz="2000" dirty="0" smtClean="0"/>
          </a:p>
          <a:p>
            <a:pPr eaLnBrk="1" hangingPunct="1">
              <a:lnSpc>
                <a:spcPct val="90000"/>
              </a:lnSpc>
            </a:pPr>
            <a:r>
              <a:rPr lang="en-CA" sz="2400" dirty="0" smtClean="0"/>
              <a:t>Code amendment process may also address some regional planning </a:t>
            </a:r>
            <a:r>
              <a:rPr lang="en-CA" sz="2400" i="1" dirty="0" smtClean="0"/>
              <a:t>process</a:t>
            </a:r>
            <a:r>
              <a:rPr lang="en-CA" sz="2400" dirty="0" smtClean="0"/>
              <a:t> matters that have been identified by the working group</a:t>
            </a:r>
          </a:p>
        </p:txBody>
      </p:sp>
    </p:spTree>
    <p:extLst>
      <p:ext uri="{BB962C8B-B14F-4D97-AF65-F5344CB8AC3E}">
        <p14:creationId xmlns:p14="http://schemas.microsoft.com/office/powerpoint/2010/main" val="182682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Regional Infrastructure Planning - Timelines</a:t>
            </a:r>
            <a:endParaRPr lang="en-CA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63320"/>
              </p:ext>
            </p:extLst>
          </p:nvPr>
        </p:nvGraphicFramePr>
        <p:xfrm>
          <a:off x="755650" y="1268413"/>
          <a:ext cx="7632700" cy="3548249"/>
        </p:xfrm>
        <a:graphic>
          <a:graphicData uri="http://schemas.openxmlformats.org/drawingml/2006/table">
            <a:tbl>
              <a:tblPr firstRow="1" firstCol="1" bandRow="1"/>
              <a:tblGrid>
                <a:gridCol w="1359676"/>
                <a:gridCol w="6273024"/>
              </a:tblGrid>
              <a:tr h="3730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2012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333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33351"/>
                    </a:solidFill>
                  </a:tcPr>
                </a:tc>
              </a:tr>
              <a:tr h="10741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November/December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000" dirty="0" smtClean="0"/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/>
                        <a:t>Working Group meetings &amp; reports</a:t>
                      </a:r>
                      <a:endParaRPr lang="en-CA" sz="2000" b="0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44523" marR="44523" marT="11230" marB="11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30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2013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3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351"/>
                    </a:solidFill>
                  </a:tcPr>
                </a:tc>
              </a:tr>
              <a:tr h="8640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February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/>
                        <a:t>Proposed Code amendments issued 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April 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dirty="0" smtClean="0"/>
                        <a:t>Final Code amendments issued </a:t>
                      </a:r>
                      <a:endParaRPr kumimoji="0" lang="en-CA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June/July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dirty="0" smtClean="0"/>
                        <a:t>Board expects Code amendments come into force </a:t>
                      </a:r>
                      <a:endParaRPr kumimoji="0" lang="en-CA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44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Renewed Regulatory Framework for Electricity Distributors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Implementation of the Board’s Policies</a:t>
            </a:r>
          </a:p>
          <a:p>
            <a:r>
              <a:rPr lang="en-CA" sz="1800" dirty="0" smtClean="0"/>
              <a:t>October 31, 2012 Webcast</a:t>
            </a:r>
            <a:endParaRPr lang="en-CA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Development of the Smart Grid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Implementation of the Board’s Policies</a:t>
            </a:r>
          </a:p>
          <a:p>
            <a:r>
              <a:rPr lang="en-CA" sz="1800" dirty="0" smtClean="0"/>
              <a:t>October 31, 2012 Webcast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272563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Development of the Smart Grid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/>
              <a:t>Board has </a:t>
            </a:r>
            <a:r>
              <a:rPr lang="en-CA" dirty="0" smtClean="0"/>
              <a:t>determined:</a:t>
            </a:r>
            <a:endParaRPr lang="en-CA" dirty="0"/>
          </a:p>
          <a:p>
            <a:pPr lvl="1"/>
            <a:r>
              <a:rPr lang="en-CA" dirty="0"/>
              <a:t>For </a:t>
            </a:r>
            <a:r>
              <a:rPr lang="en-CA" dirty="0" smtClean="0"/>
              <a:t>rate-setting, </a:t>
            </a:r>
            <a:r>
              <a:rPr lang="en-CA" dirty="0"/>
              <a:t>no distinction between “smart grid” and more traditional </a:t>
            </a:r>
            <a:r>
              <a:rPr lang="en-CA" dirty="0" smtClean="0"/>
              <a:t>investments; and</a:t>
            </a:r>
            <a:endParaRPr lang="en-CA" dirty="0"/>
          </a:p>
          <a:p>
            <a:pPr lvl="1"/>
            <a:r>
              <a:rPr lang="en-CA" dirty="0"/>
              <a:t>Behind-the-meter services are a </a:t>
            </a:r>
            <a:r>
              <a:rPr lang="en-CA" b="1" dirty="0"/>
              <a:t>non-utility </a:t>
            </a:r>
            <a:r>
              <a:rPr lang="en-CA" dirty="0" smtClean="0"/>
              <a:t>activity.</a:t>
            </a:r>
          </a:p>
          <a:p>
            <a:pPr lvl="1"/>
            <a:endParaRPr lang="en-CA" dirty="0"/>
          </a:p>
          <a:p>
            <a:r>
              <a:rPr lang="en-CA" dirty="0"/>
              <a:t>All other issues to be addressed in a Supplementary </a:t>
            </a:r>
            <a:r>
              <a:rPr lang="en-CA" dirty="0" smtClean="0"/>
              <a:t>Report</a:t>
            </a:r>
          </a:p>
          <a:p>
            <a:endParaRPr lang="en-CA" dirty="0"/>
          </a:p>
          <a:p>
            <a:r>
              <a:rPr lang="en-CA" dirty="0"/>
              <a:t>Smart Grid Working Group to reconvene to develop appropriate regulatory documents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9171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Smart Grid Working Group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/>
              <a:t>Smart Grid Working Group to be reconvened for meetings in </a:t>
            </a:r>
            <a:r>
              <a:rPr lang="en-CA" dirty="0" smtClean="0"/>
              <a:t>November</a:t>
            </a:r>
          </a:p>
          <a:p>
            <a:endParaRPr lang="en-CA" dirty="0"/>
          </a:p>
          <a:p>
            <a:r>
              <a:rPr lang="en-CA" dirty="0"/>
              <a:t>SGWG previously met six times in the Spring of 2011</a:t>
            </a:r>
          </a:p>
          <a:p>
            <a:pPr lvl="1"/>
            <a:r>
              <a:rPr lang="en-CA" dirty="0"/>
              <a:t>26 members representing:</a:t>
            </a:r>
          </a:p>
          <a:p>
            <a:pPr lvl="2"/>
            <a:r>
              <a:rPr lang="en-CA" dirty="0" smtClean="0"/>
              <a:t>Distributors;</a:t>
            </a:r>
            <a:endParaRPr lang="en-CA" dirty="0"/>
          </a:p>
          <a:p>
            <a:pPr lvl="2"/>
            <a:r>
              <a:rPr lang="en-CA" dirty="0" smtClean="0"/>
              <a:t>Vendors;</a:t>
            </a:r>
            <a:endParaRPr lang="en-CA" dirty="0"/>
          </a:p>
          <a:p>
            <a:pPr lvl="2"/>
            <a:r>
              <a:rPr lang="en-CA" dirty="0"/>
              <a:t>Consumer </a:t>
            </a:r>
            <a:r>
              <a:rPr lang="en-CA" dirty="0" smtClean="0"/>
              <a:t>groups; and </a:t>
            </a:r>
            <a:endParaRPr lang="en-CA" dirty="0"/>
          </a:p>
          <a:p>
            <a:pPr lvl="2"/>
            <a:r>
              <a:rPr lang="en-CA" dirty="0" smtClean="0"/>
              <a:t>Agencies.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087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Smart Grid Working Group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69904"/>
          </a:xfrm>
        </p:spPr>
        <p:txBody>
          <a:bodyPr>
            <a:normAutofit fontScale="92500" lnSpcReduction="20000"/>
          </a:bodyPr>
          <a:lstStyle/>
          <a:p>
            <a:r>
              <a:rPr lang="en-CA" dirty="0"/>
              <a:t>SGWG will be asked to advise on</a:t>
            </a:r>
            <a:r>
              <a:rPr lang="en-CA" dirty="0" smtClean="0"/>
              <a:t>:</a:t>
            </a:r>
          </a:p>
          <a:p>
            <a:endParaRPr lang="en-CA" dirty="0"/>
          </a:p>
          <a:p>
            <a:pPr lvl="1"/>
            <a:r>
              <a:rPr lang="en-CA" dirty="0"/>
              <a:t>Staff proposals on content for </a:t>
            </a:r>
            <a:r>
              <a:rPr lang="en-CA" dirty="0" smtClean="0"/>
              <a:t>regulatory documents e.g.;</a:t>
            </a:r>
          </a:p>
          <a:p>
            <a:pPr lvl="2"/>
            <a:r>
              <a:rPr lang="en-CA" dirty="0" smtClean="0"/>
              <a:t>recognition of benefits</a:t>
            </a:r>
          </a:p>
          <a:p>
            <a:pPr lvl="2"/>
            <a:r>
              <a:rPr lang="en-CA" dirty="0" smtClean="0"/>
              <a:t>Interoperability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How best to address cyber-security and </a:t>
            </a:r>
            <a:r>
              <a:rPr lang="en-CA" dirty="0" smtClean="0"/>
              <a:t>privacy; and </a:t>
            </a:r>
          </a:p>
          <a:p>
            <a:pPr lvl="1"/>
            <a:endParaRPr lang="en-CA" dirty="0"/>
          </a:p>
          <a:p>
            <a:pPr lvl="1"/>
            <a:r>
              <a:rPr lang="en-CA" dirty="0"/>
              <a:t>How best to facilitate consumer access to meter </a:t>
            </a:r>
            <a:r>
              <a:rPr lang="en-CA" dirty="0" smtClean="0"/>
              <a:t>data.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0562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Development of the Smart Grid </a:t>
            </a:r>
            <a:r>
              <a:rPr lang="en-CA" dirty="0"/>
              <a:t>- Timelines</a:t>
            </a:r>
            <a:endParaRPr lang="en-CA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398262"/>
              </p:ext>
            </p:extLst>
          </p:nvPr>
        </p:nvGraphicFramePr>
        <p:xfrm>
          <a:off x="755650" y="1268413"/>
          <a:ext cx="7632700" cy="3758245"/>
        </p:xfrm>
        <a:graphic>
          <a:graphicData uri="http://schemas.openxmlformats.org/drawingml/2006/table">
            <a:tbl>
              <a:tblPr firstRow="1" firstCol="1" bandRow="1"/>
              <a:tblGrid>
                <a:gridCol w="1359676"/>
                <a:gridCol w="6273024"/>
              </a:tblGrid>
              <a:tr h="3730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2012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333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33351"/>
                    </a:solidFill>
                  </a:tcPr>
                </a:tc>
              </a:tr>
              <a:tr h="107415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November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CA" sz="2000" dirty="0" smtClean="0"/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/>
                        <a:t>Working Group Meetings</a:t>
                      </a:r>
                      <a:endParaRPr lang="en-CA" sz="2000" b="0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Times New Roman"/>
                        <a:cs typeface="Arial"/>
                      </a:endParaRPr>
                    </a:p>
                  </a:txBody>
                  <a:tcPr marL="44523" marR="44523" marT="11230" marB="1123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302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 smtClean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2013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35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b="1" dirty="0">
                          <a:solidFill>
                            <a:srgbClr val="FFFFFF"/>
                          </a:solidFill>
                          <a:effectLst/>
                          <a:latin typeface="Arial"/>
                          <a:ea typeface="Times New Roman"/>
                          <a:cs typeface="Arial"/>
                        </a:rPr>
                        <a:t> 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3" marR="44523" marT="11230" marB="1123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33351"/>
                    </a:solidFill>
                  </a:tcPr>
                </a:tc>
              </a:tr>
              <a:tr h="86402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January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/>
                        <a:t>Supplementary</a:t>
                      </a:r>
                      <a:r>
                        <a:rPr lang="en-CA" sz="2000" baseline="0" dirty="0" smtClean="0"/>
                        <a:t> Report of the Board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1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CA" sz="2000" dirty="0" smtClean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February</a:t>
                      </a:r>
                      <a:endParaRPr lang="en-CA" sz="20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2000" dirty="0" smtClean="0"/>
                        <a:t>Smart Grid requirements integrated into Filing Requirements developed in Distribution Network Investment</a:t>
                      </a:r>
                      <a:r>
                        <a:rPr lang="en-CA" sz="2000" baseline="0" dirty="0" smtClean="0"/>
                        <a:t> Planning process</a:t>
                      </a:r>
                      <a:endParaRPr kumimoji="0" lang="en-CA" sz="2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4527" marR="44527" marT="11228" marB="112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547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Electricity Distribution Rate Setting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Elements of Three Methods</a:t>
            </a:r>
          </a:p>
          <a:p>
            <a:r>
              <a:rPr lang="en-CA" sz="1800" dirty="0" smtClean="0"/>
              <a:t>October 31, 2012 Webcast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143819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Electricity Distribution Rate Setting </a:t>
            </a:r>
            <a:r>
              <a:rPr lang="en-CA" dirty="0" smtClean="0"/>
              <a:t>- Planned consultation activities</a:t>
            </a: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smtClean="0"/>
              <a:t>Board led Stakeholder Conference followed by written submissions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Issues related to the inflation and productivity adjustment mechanisms have been explored in several different consultations over the last ten years.</a:t>
            </a:r>
          </a:p>
          <a:p>
            <a:endParaRPr lang="en-CA" dirty="0"/>
          </a:p>
          <a:p>
            <a:pPr lvl="1"/>
            <a:r>
              <a:rPr lang="en-CA" dirty="0" smtClean="0"/>
              <a:t>The </a:t>
            </a:r>
            <a:r>
              <a:rPr lang="en-CA" dirty="0"/>
              <a:t>Board has benefited from those consultations and has gained significant experience applying the results of those consultations</a:t>
            </a:r>
            <a:r>
              <a:rPr lang="en-CA" dirty="0" smtClean="0"/>
              <a:t>.</a:t>
            </a:r>
          </a:p>
          <a:p>
            <a:endParaRPr lang="en-CA" dirty="0"/>
          </a:p>
          <a:p>
            <a:r>
              <a:rPr lang="en-CA" dirty="0" smtClean="0"/>
              <a:t>To inform the conference, new inflation, productivity and stretch factors, will be developed in consultation with stakeholders as part of the performance, benchmarking and rate adjustment indices work described previously.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483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Overview of Webcast</a:t>
            </a:r>
            <a:r>
              <a:rPr lang="en-CA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96752"/>
            <a:ext cx="8305800" cy="5040560"/>
          </a:xfrm>
        </p:spPr>
        <p:txBody>
          <a:bodyPr>
            <a:normAutofit fontScale="55000" lnSpcReduction="20000"/>
          </a:bodyPr>
          <a:lstStyle/>
          <a:p>
            <a:r>
              <a:rPr lang="en-CA" dirty="0" smtClean="0"/>
              <a:t>Purpose of today’s session:</a:t>
            </a:r>
          </a:p>
          <a:p>
            <a:pPr lvl="1"/>
            <a:r>
              <a:rPr lang="en-CA" dirty="0" smtClean="0"/>
              <a:t>To give stakeholders an </a:t>
            </a:r>
            <a:r>
              <a:rPr lang="en-CA" dirty="0"/>
              <a:t>opportunity to ask Board staff clarifying questions so as to help better inform </a:t>
            </a:r>
            <a:r>
              <a:rPr lang="en-CA" dirty="0" smtClean="0"/>
              <a:t>understanding </a:t>
            </a:r>
            <a:r>
              <a:rPr lang="en-CA" dirty="0"/>
              <a:t>of the new framework and </a:t>
            </a:r>
            <a:r>
              <a:rPr lang="en-CA" dirty="0" smtClean="0"/>
              <a:t>participation </a:t>
            </a:r>
            <a:r>
              <a:rPr lang="en-CA" dirty="0"/>
              <a:t>in the consultations scheduled throughout the fall and </a:t>
            </a:r>
            <a:r>
              <a:rPr lang="en-CA" dirty="0" smtClean="0"/>
              <a:t>winter.</a:t>
            </a:r>
          </a:p>
          <a:p>
            <a:endParaRPr lang="en-CA" sz="2200" dirty="0"/>
          </a:p>
          <a:p>
            <a:r>
              <a:rPr lang="en-CA" dirty="0" smtClean="0"/>
              <a:t>Agenda:</a:t>
            </a:r>
          </a:p>
          <a:p>
            <a:pPr lvl="1"/>
            <a:r>
              <a:rPr lang="en-CA" dirty="0" smtClean="0"/>
              <a:t>For each topic, staff will </a:t>
            </a:r>
            <a:r>
              <a:rPr lang="en-CA" dirty="0"/>
              <a:t>briefly discuss </a:t>
            </a:r>
            <a:r>
              <a:rPr lang="en-CA" dirty="0" smtClean="0"/>
              <a:t>planned consultations and respond to your questions: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CA" dirty="0" smtClean="0"/>
              <a:t>Performance </a:t>
            </a:r>
            <a:r>
              <a:rPr lang="en-CA" dirty="0"/>
              <a:t>Measurement &amp; Continuous </a:t>
            </a:r>
            <a:r>
              <a:rPr lang="en-CA" dirty="0" smtClean="0"/>
              <a:t>Improvement;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US" dirty="0" smtClean="0"/>
              <a:t>Distribution Network Investment Planning;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CA" dirty="0" smtClean="0"/>
              <a:t>Regional </a:t>
            </a:r>
            <a:r>
              <a:rPr lang="en-CA" dirty="0"/>
              <a:t>Infrastructure </a:t>
            </a:r>
            <a:r>
              <a:rPr lang="en-CA" dirty="0" smtClean="0"/>
              <a:t>Planning;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CA" dirty="0" smtClean="0"/>
              <a:t>Development </a:t>
            </a:r>
            <a:r>
              <a:rPr lang="en-CA" dirty="0"/>
              <a:t>of the Smart </a:t>
            </a:r>
            <a:r>
              <a:rPr lang="en-CA" dirty="0" smtClean="0"/>
              <a:t>Grid; and </a:t>
            </a:r>
          </a:p>
          <a:p>
            <a:pPr marL="1371600" lvl="2" indent="-514350">
              <a:buFont typeface="+mj-lt"/>
              <a:buAutoNum type="arabicPeriod"/>
            </a:pPr>
            <a:r>
              <a:rPr lang="en-CA" dirty="0" smtClean="0"/>
              <a:t>Electricity </a:t>
            </a:r>
            <a:r>
              <a:rPr lang="en-CA" dirty="0"/>
              <a:t>Distribution Rate </a:t>
            </a:r>
            <a:r>
              <a:rPr lang="en-CA" dirty="0" smtClean="0"/>
              <a:t>Setting.</a:t>
            </a:r>
          </a:p>
          <a:p>
            <a:pPr marL="457200" lvl="1" indent="0">
              <a:buNone/>
            </a:pPr>
            <a:endParaRPr lang="en-CA" sz="2200" dirty="0" smtClean="0"/>
          </a:p>
          <a:p>
            <a:r>
              <a:rPr lang="en-CA" dirty="0"/>
              <a:t>All materials related to these consultations, including </a:t>
            </a:r>
            <a:r>
              <a:rPr lang="en-CA"/>
              <a:t>working </a:t>
            </a:r>
            <a:r>
              <a:rPr lang="en-CA" smtClean="0"/>
              <a:t>groups, </a:t>
            </a:r>
            <a:r>
              <a:rPr lang="en-CA" dirty="0" smtClean="0"/>
              <a:t>will </a:t>
            </a:r>
            <a:r>
              <a:rPr lang="en-CA" dirty="0"/>
              <a:t>be posted on the Board’s web site </a:t>
            </a:r>
            <a:r>
              <a:rPr lang="en-CA" dirty="0" smtClean="0"/>
              <a:t>at </a:t>
            </a:r>
            <a:r>
              <a:rPr lang="en-CA" dirty="0" smtClean="0">
                <a:hlinkClick r:id="rId2"/>
              </a:rPr>
              <a:t>www.ontarioenergyboard.ca</a:t>
            </a:r>
            <a:r>
              <a:rPr lang="en-CA" dirty="0" smtClean="0"/>
              <a:t> </a:t>
            </a:r>
            <a:r>
              <a:rPr lang="en-CA" dirty="0"/>
              <a:t>as they become available</a:t>
            </a:r>
            <a:r>
              <a:rPr lang="en-CA" dirty="0" smtClean="0"/>
              <a:t>.</a:t>
            </a:r>
          </a:p>
          <a:p>
            <a:endParaRPr lang="en-CA" dirty="0"/>
          </a:p>
          <a:p>
            <a:pPr marL="0" indent="0" algn="ctr">
              <a:buNone/>
            </a:pPr>
            <a:r>
              <a:rPr lang="en-US" i="1" dirty="0" smtClean="0">
                <a:solidFill>
                  <a:srgbClr val="D4701A"/>
                </a:solidFill>
              </a:rPr>
              <a:t>Please submit your questions at any time during the presentation by clicking on the ‘Chat’ icon at the top of your screen</a:t>
            </a:r>
            <a:r>
              <a:rPr lang="en-US" i="1" dirty="0">
                <a:solidFill>
                  <a:srgbClr val="D4701A"/>
                </a:solidFill>
              </a:rPr>
              <a:t>.</a:t>
            </a:r>
            <a:endParaRPr lang="en-US" i="1" dirty="0" smtClean="0">
              <a:solidFill>
                <a:srgbClr val="D4701A"/>
              </a:solidFill>
            </a:endParaRPr>
          </a:p>
          <a:p>
            <a:pPr lvl="1"/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797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CA" dirty="0" smtClean="0"/>
              <a:t>Summary of all planned consultation activities</a:t>
            </a:r>
            <a:br>
              <a:rPr lang="en-CA" dirty="0" smtClean="0"/>
            </a:br>
            <a:endParaRPr lang="en-CA" dirty="0"/>
          </a:p>
        </p:txBody>
      </p:sp>
      <p:graphicFrame>
        <p:nvGraphicFramePr>
          <p:cNvPr id="2" name="Content Placeholder 1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8662434"/>
              </p:ext>
            </p:extLst>
          </p:nvPr>
        </p:nvGraphicFramePr>
        <p:xfrm>
          <a:off x="447427" y="1152351"/>
          <a:ext cx="8301037" cy="566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57" name="Document" r:id="rId4" imgW="9920789" imgH="6765583" progId="Word.Document.12">
                  <p:embed/>
                </p:oleObj>
              </mc:Choice>
              <mc:Fallback>
                <p:oleObj name="Document" r:id="rId4" imgW="9920789" imgH="6765583" progId="Word.Document.1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427" y="1152351"/>
                        <a:ext cx="8301037" cy="566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4781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Performance Measurement &amp; Continuous Improvement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Implementation of the Board’s Policies</a:t>
            </a:r>
          </a:p>
          <a:p>
            <a:r>
              <a:rPr lang="en-CA" sz="1800" dirty="0" smtClean="0"/>
              <a:t>October 31, 2012 Webcast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234916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Performance - Planned consultation activities</a:t>
            </a:r>
            <a:endParaRPr lang="en-US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CA" sz="1600" dirty="0" smtClean="0"/>
              <a:t>Guided by the Board’s principles </a:t>
            </a:r>
            <a:r>
              <a:rPr lang="en-CA" sz="1600" dirty="0"/>
              <a:t>for performance </a:t>
            </a:r>
            <a:r>
              <a:rPr lang="en-CA" sz="1600" dirty="0" smtClean="0"/>
              <a:t>measurement (p. 59 in Report)</a:t>
            </a:r>
            <a:endParaRPr lang="en-CA" sz="1600" dirty="0"/>
          </a:p>
          <a:p>
            <a:endParaRPr lang="en-CA" sz="1200" dirty="0"/>
          </a:p>
          <a:p>
            <a:r>
              <a:rPr lang="en-CA" sz="1600" dirty="0" smtClean="0"/>
              <a:t>Proposals </a:t>
            </a:r>
            <a:r>
              <a:rPr lang="en-CA" sz="1600" dirty="0"/>
              <a:t>will provide a springboard for discussions </a:t>
            </a:r>
            <a:r>
              <a:rPr lang="en-CA" sz="1600" dirty="0" smtClean="0"/>
              <a:t>and focus </a:t>
            </a:r>
            <a:r>
              <a:rPr lang="en-CA" sz="1600" dirty="0"/>
              <a:t>the </a:t>
            </a:r>
            <a:r>
              <a:rPr lang="en-CA" sz="1600" dirty="0" smtClean="0"/>
              <a:t>work on the matters to be addressed (pp. 63-65 in Report):</a:t>
            </a:r>
          </a:p>
          <a:p>
            <a:pPr lvl="1"/>
            <a:r>
              <a:rPr lang="en-CA" sz="1400" dirty="0" smtClean="0"/>
              <a:t>assessing </a:t>
            </a:r>
            <a:r>
              <a:rPr lang="en-CA" sz="1400" dirty="0"/>
              <a:t>performance </a:t>
            </a:r>
            <a:r>
              <a:rPr lang="en-CA" sz="1400" dirty="0" smtClean="0"/>
              <a:t>outcomes;</a:t>
            </a:r>
          </a:p>
          <a:p>
            <a:pPr lvl="1"/>
            <a:r>
              <a:rPr lang="en-CA" sz="1400" dirty="0" smtClean="0"/>
              <a:t>effective </a:t>
            </a:r>
            <a:r>
              <a:rPr lang="en-CA" sz="1400" dirty="0"/>
              <a:t>planning &amp; </a:t>
            </a:r>
            <a:r>
              <a:rPr lang="en-CA" sz="1400" dirty="0" smtClean="0"/>
              <a:t>implementation;</a:t>
            </a:r>
          </a:p>
          <a:p>
            <a:pPr lvl="1"/>
            <a:r>
              <a:rPr lang="en-CA" sz="1400" dirty="0" smtClean="0"/>
              <a:t>regulatory reporting (including scorecard); and</a:t>
            </a:r>
          </a:p>
          <a:p>
            <a:pPr lvl="1"/>
            <a:r>
              <a:rPr lang="en-CA" sz="1400" dirty="0"/>
              <a:t>b</a:t>
            </a:r>
            <a:r>
              <a:rPr lang="en-CA" sz="1400" dirty="0" smtClean="0"/>
              <a:t>enchmarking (including total cost benchmarking, inflation, and productivity).</a:t>
            </a:r>
          </a:p>
          <a:p>
            <a:endParaRPr lang="en-CA" sz="1200" dirty="0" smtClean="0"/>
          </a:p>
          <a:p>
            <a:r>
              <a:rPr lang="en-CA" sz="1600" dirty="0" smtClean="0"/>
              <a:t>A broad stakeholder meeting will be held to </a:t>
            </a:r>
            <a:r>
              <a:rPr lang="en-CA" sz="1600" dirty="0"/>
              <a:t>inform and generate ideas prior to convening the working group.</a:t>
            </a:r>
            <a:endParaRPr lang="en-CA" sz="1600" dirty="0" smtClean="0"/>
          </a:p>
          <a:p>
            <a:endParaRPr lang="en-CA" sz="1200" dirty="0" smtClean="0"/>
          </a:p>
          <a:p>
            <a:r>
              <a:rPr lang="en-CA" sz="1600" dirty="0" smtClean="0"/>
              <a:t>Working group analysis will detail </a:t>
            </a:r>
            <a:r>
              <a:rPr lang="en-CA" sz="1600" dirty="0"/>
              <a:t>issues and </a:t>
            </a:r>
            <a:r>
              <a:rPr lang="en-CA" sz="1600" dirty="0" smtClean="0"/>
              <a:t>review </a:t>
            </a:r>
            <a:r>
              <a:rPr lang="en-CA" sz="1600" dirty="0"/>
              <a:t>and </a:t>
            </a:r>
            <a:r>
              <a:rPr lang="en-CA" sz="1600" dirty="0" smtClean="0"/>
              <a:t>evaluate proposals.</a:t>
            </a:r>
          </a:p>
          <a:p>
            <a:endParaRPr lang="en-CA" sz="1200" dirty="0" smtClean="0"/>
          </a:p>
          <a:p>
            <a:r>
              <a:rPr lang="en-CA" sz="1600" dirty="0" smtClean="0"/>
              <a:t>The </a:t>
            </a:r>
            <a:r>
              <a:rPr lang="en-CA" sz="1600" dirty="0"/>
              <a:t>group’s work will be documented and will form part of a Staff </a:t>
            </a:r>
            <a:r>
              <a:rPr lang="en-CA" sz="1600" dirty="0" smtClean="0"/>
              <a:t>Report.</a:t>
            </a:r>
          </a:p>
          <a:p>
            <a:endParaRPr lang="en-CA" sz="1200" dirty="0" smtClean="0"/>
          </a:p>
          <a:p>
            <a:r>
              <a:rPr lang="en-CA" sz="1600" dirty="0" smtClean="0"/>
              <a:t>Broad stakeholder consultation events followed by written comments will inform the Board’s determinations.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1641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Performance - Future consultation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/>
              <a:t>Existing regulatory mechanisms will be </a:t>
            </a:r>
            <a:r>
              <a:rPr lang="en-CA" dirty="0" smtClean="0"/>
              <a:t>maintained/refined. 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Additional </a:t>
            </a:r>
            <a:r>
              <a:rPr lang="en-CA" dirty="0"/>
              <a:t>regulatory mechanisms may be </a:t>
            </a:r>
            <a:r>
              <a:rPr lang="en-CA" dirty="0" smtClean="0"/>
              <a:t>necessary, and further consultation planned in </a:t>
            </a:r>
            <a:r>
              <a:rPr lang="en-CA" dirty="0"/>
              <a:t>due </a:t>
            </a:r>
            <a:r>
              <a:rPr lang="en-CA" dirty="0" smtClean="0"/>
              <a:t>course on: </a:t>
            </a:r>
            <a:endParaRPr lang="en-CA" dirty="0"/>
          </a:p>
          <a:p>
            <a:pPr lvl="1"/>
            <a:r>
              <a:rPr lang="en-CA" dirty="0" smtClean="0"/>
              <a:t>the </a:t>
            </a:r>
            <a:r>
              <a:rPr lang="en-CA" dirty="0"/>
              <a:t>establishment of an “efficiency carry-over” mechanism;</a:t>
            </a:r>
          </a:p>
          <a:p>
            <a:pPr lvl="1"/>
            <a:r>
              <a:rPr lang="en-CA" dirty="0" smtClean="0"/>
              <a:t>development </a:t>
            </a:r>
            <a:r>
              <a:rPr lang="en-CA" dirty="0"/>
              <a:t>of incentives to: </a:t>
            </a:r>
          </a:p>
          <a:p>
            <a:pPr lvl="2"/>
            <a:r>
              <a:rPr lang="en-CA" dirty="0" smtClean="0"/>
              <a:t>reward </a:t>
            </a:r>
            <a:r>
              <a:rPr lang="en-CA" dirty="0"/>
              <a:t>superior performance;</a:t>
            </a:r>
          </a:p>
          <a:p>
            <a:pPr lvl="2"/>
            <a:r>
              <a:rPr lang="en-CA" dirty="0" smtClean="0"/>
              <a:t>encourage innovation;</a:t>
            </a:r>
            <a:endParaRPr lang="en-CA" dirty="0"/>
          </a:p>
          <a:p>
            <a:pPr lvl="2"/>
            <a:r>
              <a:rPr lang="en-CA" dirty="0" smtClean="0"/>
              <a:t>encourage </a:t>
            </a:r>
            <a:r>
              <a:rPr lang="en-CA" dirty="0"/>
              <a:t>asset optimization; and </a:t>
            </a:r>
          </a:p>
          <a:p>
            <a:pPr lvl="1"/>
            <a:r>
              <a:rPr lang="en-CA" dirty="0" smtClean="0"/>
              <a:t>potential </a:t>
            </a:r>
            <a:r>
              <a:rPr lang="en-CA" dirty="0"/>
              <a:t>consequences for inferior performance. </a:t>
            </a:r>
          </a:p>
          <a:p>
            <a:endParaRPr lang="en-CA" dirty="0"/>
          </a:p>
          <a:p>
            <a:r>
              <a:rPr lang="en-CA" dirty="0"/>
              <a:t>The development of these regulatory mechanisms will be aligned with the standards and measures referred to above</a:t>
            </a:r>
            <a:r>
              <a:rPr lang="en-CA" dirty="0" smtClean="0"/>
              <a:t>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8759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CA" dirty="0" smtClean="0"/>
              <a:t>Performance – summary of planned consultation activities</a:t>
            </a:r>
            <a:br>
              <a:rPr lang="en-CA" dirty="0" smtClean="0"/>
            </a:br>
            <a:endParaRPr lang="en-CA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031656"/>
              </p:ext>
            </p:extLst>
          </p:nvPr>
        </p:nvGraphicFramePr>
        <p:xfrm>
          <a:off x="685800" y="1170707"/>
          <a:ext cx="7710488" cy="5354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27" name="Document" r:id="rId4" imgW="8383239" imgH="5995416" progId="Word.Document.12">
                  <p:embed/>
                </p:oleObj>
              </mc:Choice>
              <mc:Fallback>
                <p:oleObj name="Document" r:id="rId4" imgW="8383239" imgH="599541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800" y="1170707"/>
                        <a:ext cx="7710488" cy="5354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68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Distribution Network Investment Planning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4581128"/>
            <a:ext cx="7128792" cy="864096"/>
          </a:xfrm>
        </p:spPr>
        <p:txBody>
          <a:bodyPr/>
          <a:lstStyle/>
          <a:p>
            <a:r>
              <a:rPr lang="en-CA" dirty="0" smtClean="0"/>
              <a:t>Implementation of the Board’s Policies</a:t>
            </a:r>
          </a:p>
          <a:p>
            <a:r>
              <a:rPr lang="en-CA" sz="1800" dirty="0" smtClean="0"/>
              <a:t>October 31, 2012 Webcast</a:t>
            </a:r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129756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 Opening Slides REVISED Jan 25 (no notes)">
  <a:themeElements>
    <a:clrScheme name="OEB_designtest_v3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EB_designtest_v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2C4D63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rgbClr val="2C4D63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EB_designtest_v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EB_designtest_v3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EB_designtest_v3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EB_designtest_v3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EB_designtest_v3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EB_designtest_v3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EB_designtest_v3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EB_designtest_v3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EB_designtest_v3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EB_designtest_v3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EB_designtest_v3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EB_designtest_v3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 Opening Slides REVISED Jan 25 (no notes)</Template>
  <TotalTime>759</TotalTime>
  <Words>1430</Words>
  <Application>Microsoft Office PowerPoint</Application>
  <PresentationFormat>On-screen Show (4:3)</PresentationFormat>
  <Paragraphs>229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1 Opening Slides REVISED Jan 25 (no notes)</vt:lpstr>
      <vt:lpstr>Document</vt:lpstr>
      <vt:lpstr>October 31, 2012 Webcast</vt:lpstr>
      <vt:lpstr>Renewed Regulatory Framework for Electricity Distributors</vt:lpstr>
      <vt:lpstr>Overview of Webcast </vt:lpstr>
      <vt:lpstr>Summary of all planned consultation activities </vt:lpstr>
      <vt:lpstr>Performance Measurement &amp; Continuous Improvement</vt:lpstr>
      <vt:lpstr>Performance - Planned consultation activities</vt:lpstr>
      <vt:lpstr>Performance - Future consultation</vt:lpstr>
      <vt:lpstr>Performance – summary of planned consultation activities </vt:lpstr>
      <vt:lpstr>Distribution Network Investment Planning</vt:lpstr>
      <vt:lpstr>Distribution network investment planning – implementation tasks</vt:lpstr>
      <vt:lpstr>Distribution network investment planning – working group scope of work</vt:lpstr>
      <vt:lpstr>Distribution network investment planning – implementation goals</vt:lpstr>
      <vt:lpstr>Distribution network investment planning - Working Group Timeline</vt:lpstr>
      <vt:lpstr>Regional Infrastructure Planning</vt:lpstr>
      <vt:lpstr>Regional Infrastructure Planning - Working Group Process  </vt:lpstr>
      <vt:lpstr>Regional Infrastructure Planning - Working Group Process </vt:lpstr>
      <vt:lpstr>Regional Infrastructure Planning - Working Group Process </vt:lpstr>
      <vt:lpstr>Regional Infrastructure Planning - Board Process  </vt:lpstr>
      <vt:lpstr>Regional Infrastructure Planning - Timelines</vt:lpstr>
      <vt:lpstr>Development of the Smart Grid</vt:lpstr>
      <vt:lpstr>Development of the Smart Grid</vt:lpstr>
      <vt:lpstr>Smart Grid Working Group</vt:lpstr>
      <vt:lpstr>Smart Grid Working Group</vt:lpstr>
      <vt:lpstr>Development of the Smart Grid - Timelines</vt:lpstr>
      <vt:lpstr>Electricity Distribution Rate Setting</vt:lpstr>
      <vt:lpstr>Electricity Distribution Rate Setting - Planned consultation activities</vt:lpstr>
    </vt:vector>
  </TitlesOfParts>
  <Company>OEB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Stakeholder Conference on Development of a Renewed Regulatory Framework</dc:title>
  <dc:creator>RPD;Rachel.Anderson@ontarioenergyboard.ca</dc:creator>
  <cp:lastModifiedBy>Stephen Cain</cp:lastModifiedBy>
  <cp:revision>105</cp:revision>
  <dcterms:created xsi:type="dcterms:W3CDTF">2012-10-15T14:17:37Z</dcterms:created>
  <dcterms:modified xsi:type="dcterms:W3CDTF">2012-10-31T15:28:36Z</dcterms:modified>
</cp:coreProperties>
</file>