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0"/>
  </p:notesMasterIdLst>
  <p:handoutMasterIdLst>
    <p:handoutMasterId r:id="rId21"/>
  </p:handoutMasterIdLst>
  <p:sldIdLst>
    <p:sldId id="363" r:id="rId2"/>
    <p:sldId id="384" r:id="rId3"/>
    <p:sldId id="372" r:id="rId4"/>
    <p:sldId id="362" r:id="rId5"/>
    <p:sldId id="361" r:id="rId6"/>
    <p:sldId id="360" r:id="rId7"/>
    <p:sldId id="365" r:id="rId8"/>
    <p:sldId id="366" r:id="rId9"/>
    <p:sldId id="367" r:id="rId10"/>
    <p:sldId id="369" r:id="rId11"/>
    <p:sldId id="370" r:id="rId12"/>
    <p:sldId id="371" r:id="rId13"/>
    <p:sldId id="373" r:id="rId14"/>
    <p:sldId id="377" r:id="rId15"/>
    <p:sldId id="374" r:id="rId16"/>
    <p:sldId id="383" r:id="rId17"/>
    <p:sldId id="385" r:id="rId18"/>
    <p:sldId id="378" r:id="rId19"/>
  </p:sldIdLst>
  <p:sldSz cx="9144000" cy="6858000" type="screen4x3"/>
  <p:notesSz cx="7023100" cy="93091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600" kern="1200">
        <a:solidFill>
          <a:srgbClr val="2C4D63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2C4D63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e" initials="" lastIdx="10" clrIdx="0"/>
  <p:cmAuthor id="1" name="Brickenden, Lisa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701A"/>
    <a:srgbClr val="FF6600"/>
    <a:srgbClr val="033351"/>
    <a:srgbClr val="17125E"/>
    <a:srgbClr val="090147"/>
    <a:srgbClr val="60A0B4"/>
    <a:srgbClr val="E7F3F4"/>
    <a:srgbClr val="DAEDEF"/>
    <a:srgbClr val="C6DDE4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740" autoAdjust="0"/>
    <p:restoredTop sz="86441" autoAdjust="0"/>
  </p:normalViewPr>
  <p:slideViewPr>
    <p:cSldViewPr>
      <p:cViewPr varScale="1">
        <p:scale>
          <a:sx n="113" d="100"/>
          <a:sy n="113" d="100"/>
        </p:scale>
        <p:origin x="-8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2E171584-74EF-4D75-BE06-51E417B1D0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2459"/>
            <a:ext cx="5618480" cy="41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</a:defRPr>
            </a:lvl1pPr>
          </a:lstStyle>
          <a:p>
            <a:fld id="{CD3B07CB-6522-497D-9AA9-75B6B60C9A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96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1122" indent="-2888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5573" indent="-23111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7802" indent="-23111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0031" indent="-23111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8DFE06-5758-424F-A083-4D283C257F59}" type="slidenum">
              <a:rPr lang="en-CA" smtClean="0"/>
              <a:pPr eaLnBrk="1" hangingPunct="1"/>
              <a:t>8</a:t>
            </a:fld>
            <a:endParaRPr lang="en-CA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1122" indent="-2888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5573" indent="-23111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17802" indent="-23111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0031" indent="-23111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2261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4490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719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8948" indent="-23111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26D198-3366-4F45-930F-CE699A5FA138}" type="slidenum">
              <a:rPr lang="en-CA" smtClean="0"/>
              <a:pPr eaLnBrk="1" hangingPunct="1"/>
              <a:t>12</a:t>
            </a:fld>
            <a:endParaRPr lang="en-CA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smtClean="0">
                <a:latin typeface="Arial" charset="0"/>
              </a:rPr>
              <a:t>RA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4" name="Picture 2" descr="ppt_spla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1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3200400"/>
            <a:ext cx="7543800" cy="1317625"/>
          </a:xfrm>
        </p:spPr>
        <p:txBody>
          <a:bodyPr tIns="45720" anchor="ctr"/>
          <a:lstStyle>
            <a:lvl1pPr>
              <a:defRPr sz="3600" b="1">
                <a:solidFill>
                  <a:srgbClr val="2C4D63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90600" y="4572000"/>
            <a:ext cx="7543800" cy="762000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rgbClr val="9CACB5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fld id="{5438A414-A732-45ED-9C4D-7A15B71123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206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524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0422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295400"/>
            <a:ext cx="8305800" cy="46482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5596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95400"/>
            <a:ext cx="40767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0767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014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6897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687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95400"/>
            <a:ext cx="40767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1297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9100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280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00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494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803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2" descr="header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0"/>
            <a:ext cx="80772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83058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40293" name="Picture 5" descr="ppt_foot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05550"/>
            <a:ext cx="26289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6781800" y="6400800"/>
            <a:ext cx="1905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fld id="{FBC00A17-4E75-4E6B-8D2B-C87DA69D30C3}" type="slidenum">
              <a:rPr lang="en-US" sz="1000"/>
              <a:pPr algn="r"/>
              <a:t>‹#›</a:t>
            </a:fld>
            <a:endParaRPr lang="en-US" sz="1000"/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6781800" y="6400800"/>
            <a:ext cx="1905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fld id="{A767D796-A32B-4526-9D33-9AB9836EBC35}" type="slidenum">
              <a:rPr lang="en-US" sz="1000"/>
              <a:pPr algn="r"/>
              <a:t>‹#›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D4701A"/>
        </a:buClr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Development of the Smart Grid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Implementation of the Board’s Policies</a:t>
            </a:r>
          </a:p>
          <a:p>
            <a:r>
              <a:rPr lang="en-CA" sz="1800" dirty="0" smtClean="0"/>
              <a:t>November 8, 2012 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7256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Key Messages from SGWG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sz="2800" smtClean="0"/>
              <a:t>Board should avoid being overly prescriptive but business case requirements should be clear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400" smtClean="0"/>
              <a:t>E.g. demarcation between monopoly recoverable expenses and new customer “behind the meter” services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400" smtClean="0"/>
              <a:t>Specify the “what” not the “how”</a:t>
            </a:r>
          </a:p>
          <a:p>
            <a:pPr eaLnBrk="1" hangingPunct="1">
              <a:lnSpc>
                <a:spcPct val="80000"/>
              </a:lnSpc>
            </a:pPr>
            <a:r>
              <a:rPr lang="en-CA" sz="2800" smtClean="0"/>
              <a:t>There are varying capabilities among distributors to implement smart grid</a:t>
            </a:r>
          </a:p>
          <a:p>
            <a:pPr eaLnBrk="1" hangingPunct="1">
              <a:lnSpc>
                <a:spcPct val="80000"/>
              </a:lnSpc>
            </a:pPr>
            <a:r>
              <a:rPr lang="en-CA" sz="2800" smtClean="0"/>
              <a:t>The smart grid is a “foundation” for new benefits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400" smtClean="0"/>
              <a:t>E.g. connection of renewable distributed generation, demand-response opportunities, electric vehicles, storage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400" smtClean="0"/>
              <a:t>These benefits may not accrue to utilities that undertake the expense and/or may be long-term</a:t>
            </a:r>
          </a:p>
          <a:p>
            <a:pPr eaLnBrk="1" hangingPunct="1">
              <a:lnSpc>
                <a:spcPct val="80000"/>
              </a:lnSpc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23971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Staff’s Proposed Approach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sz="2800" dirty="0" smtClean="0"/>
              <a:t>Need to bridge the high-level principles in Directive to Board’s options to respond to requirement to provide Guidance</a:t>
            </a:r>
          </a:p>
          <a:p>
            <a:pPr lvl="1" eaLnBrk="1" hangingPunct="1"/>
            <a:r>
              <a:rPr lang="en-CA" sz="2400" dirty="0" smtClean="0"/>
              <a:t>Main distinction: rate regulation (COS/IRM) and conduct regulation (codes, license conditions)</a:t>
            </a:r>
          </a:p>
          <a:p>
            <a:pPr lvl="1" eaLnBrk="1" hangingPunct="1"/>
            <a:r>
              <a:rPr lang="en-CA" sz="2400" dirty="0" smtClean="0"/>
              <a:t>Apply threshold (yes/no) or evaluative criteria</a:t>
            </a:r>
          </a:p>
          <a:p>
            <a:pPr lvl="2" eaLnBrk="1" hangingPunct="1"/>
            <a:r>
              <a:rPr lang="en-CA" sz="2000" dirty="0" smtClean="0"/>
              <a:t>E.g. security, privacy –yes/no; efficiency - </a:t>
            </a:r>
            <a:r>
              <a:rPr lang="en-CA" sz="2000" dirty="0" smtClean="0"/>
              <a:t>evaluative</a:t>
            </a:r>
            <a:endParaRPr lang="en-CA" sz="2400" dirty="0" smtClean="0"/>
          </a:p>
          <a:p>
            <a:pPr eaLnBrk="1" hangingPunct="1"/>
            <a:r>
              <a:rPr lang="en-CA" sz="2800" dirty="0" smtClean="0"/>
              <a:t>Distilled into eight key questions</a:t>
            </a:r>
          </a:p>
          <a:p>
            <a:pPr lvl="1" eaLnBrk="1" hangingPunct="1"/>
            <a:r>
              <a:rPr lang="en-CA" sz="2400" dirty="0" smtClean="0"/>
              <a:t>Well-received by SGWG</a:t>
            </a:r>
          </a:p>
          <a:p>
            <a:pPr lvl="1"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00376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Staff Discussion Paper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spcAft>
                <a:spcPct val="30000"/>
              </a:spcAft>
            </a:pPr>
            <a:r>
              <a:rPr lang="en-US" sz="2800" smtClean="0"/>
              <a:t>Eight key issues:</a:t>
            </a:r>
          </a:p>
          <a:p>
            <a:pPr marL="1085850" lvl="1" indent="-457200" eaLnBrk="1" hangingPunct="1">
              <a:lnSpc>
                <a:spcPct val="90000"/>
              </a:lnSpc>
              <a:spcAft>
                <a:spcPct val="30000"/>
              </a:spcAft>
              <a:buFontTx/>
              <a:buAutoNum type="arabicPeriod"/>
            </a:pPr>
            <a:r>
              <a:rPr lang="en-US" sz="2000" smtClean="0"/>
              <a:t>How to assess smart grid?</a:t>
            </a:r>
          </a:p>
          <a:p>
            <a:pPr marL="1085850" lvl="1" indent="-457200" eaLnBrk="1" hangingPunct="1">
              <a:lnSpc>
                <a:spcPct val="90000"/>
              </a:lnSpc>
              <a:spcAft>
                <a:spcPct val="30000"/>
              </a:spcAft>
              <a:buFontTx/>
              <a:buAutoNum type="arabicPeriod"/>
            </a:pPr>
            <a:r>
              <a:rPr lang="en-US" sz="2000" smtClean="0"/>
              <a:t>What smart grid benefits should the Board recognize?</a:t>
            </a:r>
          </a:p>
          <a:p>
            <a:pPr marL="1085850" lvl="1" indent="-457200" eaLnBrk="1" hangingPunct="1">
              <a:lnSpc>
                <a:spcPct val="90000"/>
              </a:lnSpc>
              <a:spcAft>
                <a:spcPct val="30000"/>
              </a:spcAft>
              <a:buFontTx/>
              <a:buAutoNum type="arabicPeriod"/>
            </a:pPr>
            <a:r>
              <a:rPr lang="en-US" sz="2000" smtClean="0"/>
              <a:t>How to enhance customer control</a:t>
            </a:r>
          </a:p>
          <a:p>
            <a:pPr marL="1085850" lvl="1" indent="-457200" eaLnBrk="1" hangingPunct="1">
              <a:lnSpc>
                <a:spcPct val="90000"/>
              </a:lnSpc>
              <a:spcAft>
                <a:spcPct val="30000"/>
              </a:spcAft>
              <a:buFontTx/>
              <a:buAutoNum type="arabicPeriod"/>
            </a:pPr>
            <a:r>
              <a:rPr lang="en-US" sz="2000" smtClean="0"/>
              <a:t>What should be the demarcation point between regulated monopoly and behind-the-meter services?</a:t>
            </a:r>
          </a:p>
          <a:p>
            <a:pPr marL="1085850" lvl="1" indent="-457200" eaLnBrk="1" hangingPunct="1">
              <a:lnSpc>
                <a:spcPct val="90000"/>
              </a:lnSpc>
              <a:spcAft>
                <a:spcPct val="30000"/>
              </a:spcAft>
              <a:buFontTx/>
              <a:buAutoNum type="arabicPeriod"/>
            </a:pPr>
            <a:r>
              <a:rPr lang="en-US" sz="2000" smtClean="0"/>
              <a:t>How to ensure system flexibility?</a:t>
            </a:r>
          </a:p>
          <a:p>
            <a:pPr marL="1085850" lvl="1" indent="-457200" eaLnBrk="1" hangingPunct="1">
              <a:lnSpc>
                <a:spcPct val="90000"/>
              </a:lnSpc>
              <a:spcAft>
                <a:spcPct val="30000"/>
              </a:spcAft>
              <a:buFontTx/>
              <a:buAutoNum type="arabicPeriod"/>
            </a:pPr>
            <a:r>
              <a:rPr lang="en-US" sz="2000" smtClean="0"/>
              <a:t>What is the appropriate level of detail in applications?</a:t>
            </a:r>
          </a:p>
          <a:p>
            <a:pPr marL="1085850" lvl="1" indent="-457200" eaLnBrk="1" hangingPunct="1">
              <a:lnSpc>
                <a:spcPct val="90000"/>
              </a:lnSpc>
              <a:spcAft>
                <a:spcPct val="30000"/>
              </a:spcAft>
              <a:buFontTx/>
              <a:buAutoNum type="arabicPeriod"/>
            </a:pPr>
            <a:r>
              <a:rPr lang="en-US" sz="2000" smtClean="0"/>
              <a:t>How best to ensure privacy and cyber-security?</a:t>
            </a:r>
          </a:p>
          <a:p>
            <a:pPr marL="1085850" lvl="1" indent="-457200" eaLnBrk="1" hangingPunct="1">
              <a:lnSpc>
                <a:spcPct val="90000"/>
              </a:lnSpc>
              <a:spcAft>
                <a:spcPct val="30000"/>
              </a:spcAft>
              <a:buFontTx/>
              <a:buAutoNum type="arabicPeriod"/>
            </a:pPr>
            <a:r>
              <a:rPr lang="en-US" sz="2000" smtClean="0"/>
              <a:t>What role should the Board play with regard to smart grid standards?</a:t>
            </a:r>
          </a:p>
          <a:p>
            <a:pPr marL="1085850" lvl="1" indent="-457200"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marL="1085850" lvl="1" indent="-457200" eaLnBrk="1" hangingPunct="1">
              <a:lnSpc>
                <a:spcPct val="90000"/>
              </a:lnSpc>
            </a:pPr>
            <a:endParaRPr lang="en-US" sz="2400" smtClean="0"/>
          </a:p>
          <a:p>
            <a:pPr marL="1085850" lvl="1" indent="-457200" eaLnBrk="1" hangingPunct="1">
              <a:lnSpc>
                <a:spcPct val="90000"/>
              </a:lnSpc>
            </a:pPr>
            <a:endParaRPr lang="en-US" sz="2400" smtClean="0"/>
          </a:p>
          <a:p>
            <a:pPr marL="533400" indent="-533400"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67300" y="1295400"/>
            <a:ext cx="4076700" cy="4648200"/>
          </a:xfrm>
        </p:spPr>
        <p:txBody>
          <a:bodyPr/>
          <a:lstStyle/>
          <a:p>
            <a:pPr eaLnBrk="1" hangingPunct="1">
              <a:spcAft>
                <a:spcPct val="30000"/>
              </a:spcAft>
            </a:pPr>
            <a:endParaRPr lang="en-US" sz="2800" smtClean="0"/>
          </a:p>
          <a:p>
            <a:pPr eaLnBrk="1" hangingPunct="1"/>
            <a:endParaRPr lang="en-CA" sz="2400" smtClean="0"/>
          </a:p>
        </p:txBody>
      </p:sp>
    </p:spTree>
    <p:extLst>
      <p:ext uri="{BB962C8B-B14F-4D97-AF65-F5344CB8AC3E}">
        <p14:creationId xmlns:p14="http://schemas.microsoft.com/office/powerpoint/2010/main" val="75848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Staff’s proposed approach overview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Board has given policy direction on issues 1 and 4</a:t>
            </a:r>
          </a:p>
          <a:p>
            <a:pPr lvl="1"/>
            <a:r>
              <a:rPr lang="en-CA" dirty="0" smtClean="0"/>
              <a:t>Remaining issues to be addressed in supplementary report</a:t>
            </a:r>
          </a:p>
          <a:p>
            <a:pPr lvl="1"/>
            <a:r>
              <a:rPr lang="en-CA" dirty="0" smtClean="0"/>
              <a:t>In the context of preparing </a:t>
            </a:r>
            <a:r>
              <a:rPr lang="en-CA" b="1" dirty="0" smtClean="0"/>
              <a:t>regulatory documents to implement </a:t>
            </a:r>
            <a:r>
              <a:rPr lang="en-CA" dirty="0" smtClean="0"/>
              <a:t>Board policy</a:t>
            </a:r>
          </a:p>
          <a:p>
            <a:r>
              <a:rPr lang="en-CA" dirty="0" smtClean="0"/>
              <a:t>Supplementary </a:t>
            </a:r>
            <a:r>
              <a:rPr lang="en-CA" dirty="0" smtClean="0"/>
              <a:t>Report </a:t>
            </a:r>
            <a:r>
              <a:rPr lang="en-CA" dirty="0" smtClean="0"/>
              <a:t>is to be a comprehensive response to Minister’s Directive</a:t>
            </a:r>
          </a:p>
          <a:p>
            <a:pPr lvl="1"/>
            <a:r>
              <a:rPr lang="en-CA" dirty="0" smtClean="0"/>
              <a:t>Board decided only to address part of the Directive in the RRFE Report</a:t>
            </a:r>
          </a:p>
          <a:p>
            <a:r>
              <a:rPr lang="en-CA" b="1" dirty="0" smtClean="0"/>
              <a:t>Task of SGWG </a:t>
            </a:r>
            <a:r>
              <a:rPr lang="en-CA" dirty="0" smtClean="0"/>
              <a:t>is to assist staff to produce the appropriate regulatory documents</a:t>
            </a:r>
          </a:p>
          <a:p>
            <a:pPr lvl="1"/>
            <a:r>
              <a:rPr lang="en-CA" dirty="0" smtClean="0"/>
              <a:t>Filing Requirements, Code and/or license amendments</a:t>
            </a:r>
          </a:p>
        </p:txBody>
      </p:sp>
    </p:spTree>
    <p:extLst>
      <p:ext uri="{BB962C8B-B14F-4D97-AF65-F5344CB8AC3E}">
        <p14:creationId xmlns:p14="http://schemas.microsoft.com/office/powerpoint/2010/main" val="211942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43213" y="476250"/>
            <a:ext cx="3960812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dirty="0">
                <a:solidFill>
                  <a:schemeClr val="tx1"/>
                </a:solidFill>
              </a:rPr>
              <a:t>GEA</a:t>
            </a:r>
          </a:p>
        </p:txBody>
      </p:sp>
      <p:sp>
        <p:nvSpPr>
          <p:cNvPr id="5" name="Oval 4"/>
          <p:cNvSpPr/>
          <p:nvPr/>
        </p:nvSpPr>
        <p:spPr>
          <a:xfrm>
            <a:off x="3419475" y="1381125"/>
            <a:ext cx="2808288" cy="968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dirty="0">
                <a:solidFill>
                  <a:schemeClr val="tx1"/>
                </a:solidFill>
              </a:rPr>
              <a:t>Minister’s Directive</a:t>
            </a:r>
          </a:p>
        </p:txBody>
      </p:sp>
      <p:sp>
        <p:nvSpPr>
          <p:cNvPr id="6" name="Rectangle 5"/>
          <p:cNvSpPr/>
          <p:nvPr/>
        </p:nvSpPr>
        <p:spPr>
          <a:xfrm>
            <a:off x="3419475" y="2740025"/>
            <a:ext cx="2808288" cy="112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8" name="Straight Connector 7"/>
          <p:cNvCxnSpPr/>
          <p:nvPr/>
        </p:nvCxnSpPr>
        <p:spPr>
          <a:xfrm>
            <a:off x="3924300" y="2741613"/>
            <a:ext cx="0" cy="1008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40200" y="2741613"/>
            <a:ext cx="0" cy="1008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381500" y="2741613"/>
            <a:ext cx="0" cy="1008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716463" y="2741613"/>
            <a:ext cx="0" cy="10080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52850" y="2924175"/>
            <a:ext cx="22701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Horizontal Scroll 13"/>
          <p:cNvSpPr/>
          <p:nvPr/>
        </p:nvSpPr>
        <p:spPr>
          <a:xfrm>
            <a:off x="3908425" y="4017963"/>
            <a:ext cx="1733550" cy="116522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dirty="0">
                <a:solidFill>
                  <a:schemeClr val="tx1"/>
                </a:solidFill>
              </a:rPr>
              <a:t>Discussion Paper</a:t>
            </a:r>
          </a:p>
        </p:txBody>
      </p:sp>
      <p:sp>
        <p:nvSpPr>
          <p:cNvPr id="15" name="Horizontal Scroll 14"/>
          <p:cNvSpPr/>
          <p:nvPr/>
        </p:nvSpPr>
        <p:spPr>
          <a:xfrm>
            <a:off x="4259263" y="5216525"/>
            <a:ext cx="1127125" cy="64928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dirty="0">
                <a:solidFill>
                  <a:schemeClr val="tx1"/>
                </a:solidFill>
              </a:rPr>
              <a:t>RRFE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2411413" y="5316538"/>
            <a:ext cx="865187" cy="44926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824413" y="981075"/>
            <a:ext cx="0" cy="327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822825" y="2349500"/>
            <a:ext cx="0" cy="3921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716463" y="3870325"/>
            <a:ext cx="0" cy="3286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827588" y="5019675"/>
            <a:ext cx="0" cy="32861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228975" y="5541963"/>
            <a:ext cx="9525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8" name="TextBox 33"/>
          <p:cNvSpPr txBox="1">
            <a:spLocks noChangeArrowheads="1"/>
          </p:cNvSpPr>
          <p:nvPr/>
        </p:nvSpPr>
        <p:spPr bwMode="auto">
          <a:xfrm>
            <a:off x="2181225" y="4999038"/>
            <a:ext cx="1325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Two issues</a:t>
            </a:r>
          </a:p>
        </p:txBody>
      </p:sp>
      <p:sp>
        <p:nvSpPr>
          <p:cNvPr id="5139" name="TextBox 34"/>
          <p:cNvSpPr txBox="1">
            <a:spLocks noChangeArrowheads="1"/>
          </p:cNvSpPr>
          <p:nvPr/>
        </p:nvSpPr>
        <p:spPr bwMode="auto">
          <a:xfrm>
            <a:off x="5715000" y="4416425"/>
            <a:ext cx="14287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Eight issues</a:t>
            </a:r>
          </a:p>
        </p:txBody>
      </p:sp>
      <p:sp>
        <p:nvSpPr>
          <p:cNvPr id="5140" name="TextBox 35"/>
          <p:cNvSpPr txBox="1">
            <a:spLocks noChangeArrowheads="1"/>
          </p:cNvSpPr>
          <p:nvPr/>
        </p:nvSpPr>
        <p:spPr bwMode="auto">
          <a:xfrm>
            <a:off x="6227763" y="3116263"/>
            <a:ext cx="27622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140 cell objectives matrix</a:t>
            </a:r>
          </a:p>
        </p:txBody>
      </p:sp>
      <p:sp>
        <p:nvSpPr>
          <p:cNvPr id="5141" name="TextBox 36"/>
          <p:cNvSpPr txBox="1">
            <a:spLocks noChangeArrowheads="1"/>
          </p:cNvSpPr>
          <p:nvPr/>
        </p:nvSpPr>
        <p:spPr bwMode="auto">
          <a:xfrm>
            <a:off x="6429375" y="1843088"/>
            <a:ext cx="1530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24 objectives</a:t>
            </a:r>
          </a:p>
        </p:txBody>
      </p:sp>
      <p:sp>
        <p:nvSpPr>
          <p:cNvPr id="5142" name="TextBox 37"/>
          <p:cNvSpPr txBox="1">
            <a:spLocks noChangeArrowheads="1"/>
          </p:cNvSpPr>
          <p:nvPr/>
        </p:nvSpPr>
        <p:spPr bwMode="auto">
          <a:xfrm>
            <a:off x="611188" y="969963"/>
            <a:ext cx="24939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Definition of smart grid</a:t>
            </a:r>
          </a:p>
          <a:p>
            <a:pPr eaLnBrk="1" hangingPunct="1"/>
            <a:r>
              <a:rPr lang="en-CA"/>
              <a:t>New Board object</a:t>
            </a:r>
          </a:p>
        </p:txBody>
      </p:sp>
      <p:sp>
        <p:nvSpPr>
          <p:cNvPr id="42" name="Horizontal Scroll 41"/>
          <p:cNvSpPr/>
          <p:nvPr/>
        </p:nvSpPr>
        <p:spPr>
          <a:xfrm>
            <a:off x="3878263" y="6153150"/>
            <a:ext cx="1974850" cy="54927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dirty="0" err="1">
                <a:solidFill>
                  <a:schemeClr val="tx1"/>
                </a:solidFill>
              </a:rPr>
              <a:t>Supp</a:t>
            </a:r>
            <a:r>
              <a:rPr lang="en-CA" dirty="0">
                <a:solidFill>
                  <a:schemeClr val="tx1"/>
                </a:solidFill>
              </a:rPr>
              <a:t> Report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765675" y="5865813"/>
            <a:ext cx="0" cy="327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Isosceles Triangle 43"/>
          <p:cNvSpPr/>
          <p:nvPr/>
        </p:nvSpPr>
        <p:spPr>
          <a:xfrm>
            <a:off x="6711950" y="5416550"/>
            <a:ext cx="863600" cy="4492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5508625" y="5416550"/>
            <a:ext cx="1008063" cy="2238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6011863" y="6029325"/>
            <a:ext cx="504825" cy="279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8" name="TextBox 48"/>
          <p:cNvSpPr txBox="1">
            <a:spLocks noChangeArrowheads="1"/>
          </p:cNvSpPr>
          <p:nvPr/>
        </p:nvSpPr>
        <p:spPr bwMode="auto">
          <a:xfrm>
            <a:off x="7380288" y="5132388"/>
            <a:ext cx="1479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/>
              <a:t>Other issues</a:t>
            </a:r>
          </a:p>
        </p:txBody>
      </p:sp>
      <p:sp>
        <p:nvSpPr>
          <p:cNvPr id="50" name="Horizontal Scroll 49"/>
          <p:cNvSpPr/>
          <p:nvPr/>
        </p:nvSpPr>
        <p:spPr>
          <a:xfrm>
            <a:off x="1138238" y="6153150"/>
            <a:ext cx="1974850" cy="54927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dirty="0">
                <a:solidFill>
                  <a:schemeClr val="tx1"/>
                </a:solidFill>
              </a:rPr>
              <a:t>FRs, Codes </a:t>
            </a:r>
            <a:r>
              <a:rPr lang="en-CA" dirty="0" err="1">
                <a:solidFill>
                  <a:schemeClr val="tx1"/>
                </a:solidFill>
              </a:rPr>
              <a:t>etc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>
            <a:stCxn id="42" idx="1"/>
          </p:cNvCxnSpPr>
          <p:nvPr/>
        </p:nvCxnSpPr>
        <p:spPr>
          <a:xfrm flipH="1">
            <a:off x="3228975" y="6427788"/>
            <a:ext cx="6492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Overview of Process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628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Staff’s proposed approach; focus on regulatory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305800" cy="46482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Filing Requirements</a:t>
            </a:r>
          </a:p>
          <a:p>
            <a:pPr lvl="1"/>
            <a:r>
              <a:rPr lang="en-CA" dirty="0" smtClean="0"/>
              <a:t>Guidance to distributors and transmitters on what they should file in support of their rate cases</a:t>
            </a:r>
          </a:p>
          <a:p>
            <a:pPr lvl="1"/>
            <a:r>
              <a:rPr lang="en-CA" dirty="0" smtClean="0"/>
              <a:t>Need to be expanded to respect the Minister’s Directive</a:t>
            </a:r>
          </a:p>
          <a:p>
            <a:r>
              <a:rPr lang="en-CA" dirty="0" smtClean="0"/>
              <a:t>Code amendments</a:t>
            </a:r>
          </a:p>
          <a:p>
            <a:pPr lvl="1"/>
            <a:r>
              <a:rPr lang="en-CA" dirty="0" smtClean="0"/>
              <a:t>Become enforceable</a:t>
            </a:r>
          </a:p>
          <a:p>
            <a:r>
              <a:rPr lang="en-CA" dirty="0" smtClean="0"/>
              <a:t>License amendments</a:t>
            </a:r>
          </a:p>
          <a:p>
            <a:pPr lvl="1"/>
            <a:r>
              <a:rPr lang="en-CA" dirty="0" smtClean="0"/>
              <a:t>Become enforceable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966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Staff’s proposed approach; parsing the Minister’s Directive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11480" cy="5157936"/>
          </a:xfrm>
        </p:spPr>
        <p:txBody>
          <a:bodyPr>
            <a:normAutofit fontScale="70000" lnSpcReduction="20000"/>
          </a:bodyPr>
          <a:lstStyle/>
          <a:p>
            <a:r>
              <a:rPr lang="en-CA" dirty="0" smtClean="0"/>
              <a:t>The 24 objectives apply to all distributor rate base activities</a:t>
            </a:r>
          </a:p>
          <a:p>
            <a:r>
              <a:rPr lang="en-CA" dirty="0" smtClean="0"/>
              <a:t>The activity-based objectives have applicability naturally limited to the subject activities</a:t>
            </a:r>
          </a:p>
          <a:p>
            <a:pPr lvl="1"/>
            <a:r>
              <a:rPr lang="en-CA" dirty="0" smtClean="0"/>
              <a:t>Customer control, power system flexibility</a:t>
            </a:r>
          </a:p>
          <a:p>
            <a:pPr lvl="2"/>
            <a:r>
              <a:rPr lang="en-CA" dirty="0" smtClean="0"/>
              <a:t>E.g. substation improvements not required to show how they improve customer control</a:t>
            </a:r>
          </a:p>
          <a:p>
            <a:r>
              <a:rPr lang="en-CA" dirty="0" smtClean="0"/>
              <a:t>Adaptive infrastructure concerns innovation</a:t>
            </a:r>
          </a:p>
          <a:p>
            <a:pPr lvl="1"/>
            <a:r>
              <a:rPr lang="en-CA" dirty="0" smtClean="0"/>
              <a:t>Either matters that have traditionally been within scope of OEB oversight (forward compatibility) or may be addressed through pilots, demonstrations etc.</a:t>
            </a:r>
          </a:p>
          <a:p>
            <a:r>
              <a:rPr lang="en-CA" dirty="0" smtClean="0"/>
              <a:t>Policy objectives largely reflect traditional Board oversight with some exceptions</a:t>
            </a:r>
          </a:p>
          <a:p>
            <a:pPr lvl="1"/>
            <a:r>
              <a:rPr lang="en-CA" dirty="0" smtClean="0"/>
              <a:t>Co-ordination</a:t>
            </a:r>
          </a:p>
          <a:p>
            <a:pPr lvl="1"/>
            <a:r>
              <a:rPr lang="en-CA" dirty="0" smtClean="0"/>
              <a:t>Economic development</a:t>
            </a:r>
          </a:p>
          <a:p>
            <a:pPr lvl="1"/>
            <a:r>
              <a:rPr lang="en-CA" dirty="0" smtClean="0"/>
              <a:t>Environmental benefits</a:t>
            </a:r>
          </a:p>
          <a:p>
            <a:pPr lvl="1"/>
            <a:r>
              <a:rPr lang="en-CA" dirty="0" smtClean="0"/>
              <a:t>Cyber-security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286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Spectrum of Ways of Operationalizing Directive Objectives in Rate Applications</a:t>
            </a:r>
            <a:endParaRPr lang="en-CA" dirty="0"/>
          </a:p>
        </p:txBody>
      </p:sp>
      <p:sp>
        <p:nvSpPr>
          <p:cNvPr id="6" name="Left-Right Arrow 5"/>
          <p:cNvSpPr/>
          <p:nvPr/>
        </p:nvSpPr>
        <p:spPr bwMode="auto">
          <a:xfrm>
            <a:off x="2915816" y="2708920"/>
            <a:ext cx="1216152" cy="484632"/>
          </a:xfrm>
          <a:prstGeom prst="left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7" name="Left-Right Arrow 6"/>
          <p:cNvSpPr/>
          <p:nvPr/>
        </p:nvSpPr>
        <p:spPr bwMode="auto">
          <a:xfrm>
            <a:off x="899592" y="2152924"/>
            <a:ext cx="6912768" cy="484632"/>
          </a:xfrm>
          <a:prstGeom prst="leftRightArrow">
            <a:avLst/>
          </a:prstGeom>
          <a:solidFill>
            <a:srgbClr val="7030A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70826" y="3284984"/>
            <a:ext cx="1924910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393521" y="3325275"/>
            <a:ext cx="1924910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444208" y="3284984"/>
            <a:ext cx="1924910" cy="19442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95536" y="3501008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415752" y="3653408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415752" y="3805808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415752" y="3937083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3608512" y="3501008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6578571" y="3429000"/>
            <a:ext cx="165618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611560" y="3330352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827584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1043608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3851920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876256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4436604" y="3344416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1258380" y="3344416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Freeform 26"/>
          <p:cNvSpPr/>
          <p:nvPr/>
        </p:nvSpPr>
        <p:spPr bwMode="auto">
          <a:xfrm flipH="1" flipV="1">
            <a:off x="1354336" y="3098993"/>
            <a:ext cx="697384" cy="330007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28" name="Freeform 27"/>
          <p:cNvSpPr/>
          <p:nvPr/>
        </p:nvSpPr>
        <p:spPr bwMode="auto">
          <a:xfrm flipH="1">
            <a:off x="395536" y="4481704"/>
            <a:ext cx="2736304" cy="1381606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05143" y="2854998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24 objectives</a:t>
            </a:r>
            <a:endParaRPr lang="en-CA" dirty="0"/>
          </a:p>
        </p:txBody>
      </p:sp>
      <p:sp>
        <p:nvSpPr>
          <p:cNvPr id="30" name="TextBox 29"/>
          <p:cNvSpPr txBox="1"/>
          <p:nvPr/>
        </p:nvSpPr>
        <p:spPr>
          <a:xfrm>
            <a:off x="3037068" y="5694033"/>
            <a:ext cx="2053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Project expenditures</a:t>
            </a:r>
            <a:endParaRPr lang="en-CA" dirty="0"/>
          </a:p>
        </p:txBody>
      </p:sp>
      <p:sp>
        <p:nvSpPr>
          <p:cNvPr id="31" name="Freeform 30"/>
          <p:cNvSpPr/>
          <p:nvPr/>
        </p:nvSpPr>
        <p:spPr bwMode="auto">
          <a:xfrm flipH="1">
            <a:off x="3608511" y="4149080"/>
            <a:ext cx="669685" cy="1680214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150873" y="4510526"/>
            <a:ext cx="12426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Evaluations</a:t>
            </a:r>
            <a:endParaRPr lang="en-CA" dirty="0"/>
          </a:p>
        </p:txBody>
      </p:sp>
      <p:sp>
        <p:nvSpPr>
          <p:cNvPr id="33" name="TextBox 32"/>
          <p:cNvSpPr txBox="1"/>
          <p:nvPr/>
        </p:nvSpPr>
        <p:spPr>
          <a:xfrm>
            <a:off x="3260804" y="2540382"/>
            <a:ext cx="1095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10 Policy</a:t>
            </a:r>
          </a:p>
          <a:p>
            <a:r>
              <a:rPr lang="en-CA" dirty="0" smtClean="0"/>
              <a:t>objectives</a:t>
            </a:r>
            <a:endParaRPr lang="en-CA" dirty="0"/>
          </a:p>
        </p:txBody>
      </p:sp>
      <p:sp>
        <p:nvSpPr>
          <p:cNvPr id="34" name="TextBox 33"/>
          <p:cNvSpPr txBox="1"/>
          <p:nvPr/>
        </p:nvSpPr>
        <p:spPr>
          <a:xfrm>
            <a:off x="4328910" y="2577098"/>
            <a:ext cx="12218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Other</a:t>
            </a:r>
          </a:p>
          <a:p>
            <a:r>
              <a:rPr lang="en-CA" dirty="0" smtClean="0"/>
              <a:t>Objectives*</a:t>
            </a:r>
            <a:endParaRPr lang="en-CA" dirty="0"/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6884675" y="3167260"/>
            <a:ext cx="136032" cy="2354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4829417" y="3212628"/>
            <a:ext cx="136032" cy="2354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4211960" y="3344416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4063952" y="3330352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7406663" y="3335949"/>
            <a:ext cx="0" cy="13898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5913801" y="2589688"/>
            <a:ext cx="1924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Rationalized Policy</a:t>
            </a:r>
          </a:p>
          <a:p>
            <a:r>
              <a:rPr lang="en-CA" dirty="0" smtClean="0"/>
              <a:t>objectives</a:t>
            </a:r>
            <a:endParaRPr lang="en-CA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3851920" y="3193552"/>
            <a:ext cx="180574" cy="2354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7812360" y="2540382"/>
            <a:ext cx="12218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Other</a:t>
            </a:r>
          </a:p>
          <a:p>
            <a:r>
              <a:rPr lang="en-CA" dirty="0" smtClean="0"/>
              <a:t>Objectives*</a:t>
            </a:r>
            <a:endParaRPr lang="en-CA" dirty="0"/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8028384" y="3167260"/>
            <a:ext cx="326864" cy="23544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Freeform 46"/>
          <p:cNvSpPr/>
          <p:nvPr/>
        </p:nvSpPr>
        <p:spPr bwMode="auto">
          <a:xfrm flipH="1">
            <a:off x="1477380" y="3983414"/>
            <a:ext cx="1014772" cy="678106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 rot="10284865" flipH="1" flipV="1">
            <a:off x="4535261" y="4416601"/>
            <a:ext cx="2223775" cy="1156762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49" name="Freeform 48"/>
          <p:cNvSpPr/>
          <p:nvPr/>
        </p:nvSpPr>
        <p:spPr bwMode="auto">
          <a:xfrm rot="8366793" flipH="1">
            <a:off x="2576103" y="4108966"/>
            <a:ext cx="1478105" cy="201548"/>
          </a:xfrm>
          <a:custGeom>
            <a:avLst/>
            <a:gdLst>
              <a:gd name="connsiteX0" fmla="*/ 0 w 575733"/>
              <a:gd name="connsiteY0" fmla="*/ 356206 h 356206"/>
              <a:gd name="connsiteX1" fmla="*/ 287866 w 575733"/>
              <a:gd name="connsiteY1" fmla="*/ 34473 h 356206"/>
              <a:gd name="connsiteX2" fmla="*/ 575733 w 575733"/>
              <a:gd name="connsiteY2" fmla="*/ 9073 h 356206"/>
              <a:gd name="connsiteX3" fmla="*/ 575733 w 575733"/>
              <a:gd name="connsiteY3" fmla="*/ 9073 h 356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733" h="356206">
                <a:moveTo>
                  <a:pt x="0" y="356206"/>
                </a:moveTo>
                <a:cubicBezTo>
                  <a:pt x="95955" y="224267"/>
                  <a:pt x="191911" y="92328"/>
                  <a:pt x="287866" y="34473"/>
                </a:cubicBezTo>
                <a:cubicBezTo>
                  <a:pt x="383822" y="-23383"/>
                  <a:pt x="575733" y="9073"/>
                  <a:pt x="575733" y="9073"/>
                </a:cubicBezTo>
                <a:lnTo>
                  <a:pt x="575733" y="9073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600" b="0" i="0" u="none" strike="noStrike" cap="none" normalizeH="0" baseline="0" smtClean="0">
              <a:ln>
                <a:noFill/>
              </a:ln>
              <a:solidFill>
                <a:srgbClr val="2C4D63"/>
              </a:solidFill>
              <a:effectLst/>
              <a:latin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83841" y="5417034"/>
            <a:ext cx="277672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*</a:t>
            </a:r>
            <a:r>
              <a:rPr lang="en-CA" sz="1200" dirty="0" smtClean="0"/>
              <a:t>As per function, e.g. no need</a:t>
            </a:r>
          </a:p>
          <a:p>
            <a:r>
              <a:rPr lang="en-CA" sz="1200" dirty="0" smtClean="0"/>
              <a:t>to evaluate customer access </a:t>
            </a:r>
          </a:p>
          <a:p>
            <a:r>
              <a:rPr lang="en-CA" sz="1200" dirty="0"/>
              <a:t>a</a:t>
            </a:r>
            <a:r>
              <a:rPr lang="en-CA" sz="1200" dirty="0" smtClean="0"/>
              <a:t>spects of substation upgrades,</a:t>
            </a:r>
          </a:p>
          <a:p>
            <a:r>
              <a:rPr lang="en-CA" sz="1200" dirty="0" smtClean="0"/>
              <a:t>plus innovation &amp; future compatibility</a:t>
            </a:r>
            <a:endParaRPr lang="en-CA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1203699" y="1340768"/>
            <a:ext cx="33217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 “traditional” Board criteria plus</a:t>
            </a:r>
          </a:p>
          <a:p>
            <a:r>
              <a:rPr lang="en-CA" dirty="0" smtClean="0"/>
              <a:t>environmental benefits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6884675" y="3325275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Arrow Connector 54"/>
          <p:cNvCxnSpPr/>
          <p:nvPr/>
        </p:nvCxnSpPr>
        <p:spPr bwMode="auto">
          <a:xfrm flipH="1" flipV="1">
            <a:off x="4278196" y="1844824"/>
            <a:ext cx="2094004" cy="73227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70565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Staff’s proposed approach: organization of SGWG meetings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This meeting: introduction to issues and approach</a:t>
            </a:r>
          </a:p>
          <a:p>
            <a:r>
              <a:rPr lang="en-CA" dirty="0" smtClean="0"/>
              <a:t>Second meeting: discussion of staff proposal for main categories of Filing requirements content and (if needed) preliminary code or licence amendments</a:t>
            </a:r>
          </a:p>
          <a:p>
            <a:r>
              <a:rPr lang="en-CA" dirty="0" smtClean="0"/>
              <a:t>Third meeting: comments on refined</a:t>
            </a:r>
            <a:r>
              <a:rPr lang="en-CA" dirty="0"/>
              <a:t> Filing requirements content and (if needed) preliminary code or licence amendments</a:t>
            </a:r>
          </a:p>
        </p:txBody>
      </p:sp>
    </p:spTree>
    <p:extLst>
      <p:ext uri="{BB962C8B-B14F-4D97-AF65-F5344CB8AC3E}">
        <p14:creationId xmlns:p14="http://schemas.microsoft.com/office/powerpoint/2010/main" val="354369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Agenda</a:t>
            </a:r>
            <a:endParaRPr lang="en-C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505520"/>
              </p:ext>
            </p:extLst>
          </p:nvPr>
        </p:nvGraphicFramePr>
        <p:xfrm>
          <a:off x="395536" y="1196750"/>
          <a:ext cx="8280919" cy="4824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38196"/>
                <a:gridCol w="5526686"/>
                <a:gridCol w="1416037"/>
              </a:tblGrid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9:30 – 9:40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Welcome 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Board Staff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9:40 – 10:10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Presentation: Update on RRFE process, role of SGWG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Board Staff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10:10 – 10:45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Discussion of  Smart Grid in light of October 2012, RRFE Report of the Board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10:45 – 11:00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BREAK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11:00 – 12:15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Discussion of  Smart Grid in light of October 2012, RRFE Report of the Board (continued)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12:15 – 1:00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LUNCH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1:00 – 2:30 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Discussion of Conceptual Framework for  Regulatory Documents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2:30 – 2:45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BREAK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2:45 – 3:15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Discussion on cyber-security and privacy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3:15 – 4:30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Discussion on facilitation of customer access to meter data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All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  <a:tr h="438594"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4:30 – 4:45 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>
                          <a:effectLst/>
                        </a:rPr>
                        <a:t>Any other business</a:t>
                      </a:r>
                      <a:endParaRPr lang="en-CA" sz="100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effectLst/>
                        </a:rPr>
                        <a:t>All</a:t>
                      </a:r>
                      <a:endParaRPr lang="en-CA" sz="1000" dirty="0">
                        <a:effectLst/>
                        <a:latin typeface="Arial"/>
                        <a:ea typeface="Verdana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1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First meeting of the reconvened Smart Grid Working Group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Welcome</a:t>
            </a:r>
          </a:p>
          <a:p>
            <a:r>
              <a:rPr lang="en-CA" dirty="0" smtClean="0"/>
              <a:t>Renewed Regulatory Framework for Electricity (RRFE) Report policies</a:t>
            </a:r>
          </a:p>
          <a:p>
            <a:r>
              <a:rPr lang="en-CA" dirty="0" smtClean="0"/>
              <a:t>Direction from the Board</a:t>
            </a:r>
          </a:p>
          <a:p>
            <a:r>
              <a:rPr lang="en-CA" dirty="0" smtClean="0"/>
              <a:t>Background to current remit</a:t>
            </a:r>
          </a:p>
          <a:p>
            <a:r>
              <a:rPr lang="en-CA" dirty="0" smtClean="0"/>
              <a:t>Staff’s proposed approach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72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Development of the Smart Grid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Board has </a:t>
            </a:r>
            <a:r>
              <a:rPr lang="en-CA" dirty="0" smtClean="0"/>
              <a:t>determined:</a:t>
            </a:r>
            <a:endParaRPr lang="en-CA" dirty="0"/>
          </a:p>
          <a:p>
            <a:pPr lvl="1"/>
            <a:r>
              <a:rPr lang="en-CA" dirty="0"/>
              <a:t>For </a:t>
            </a:r>
            <a:r>
              <a:rPr lang="en-CA" dirty="0" smtClean="0"/>
              <a:t>rate-setting, </a:t>
            </a:r>
            <a:r>
              <a:rPr lang="en-CA" dirty="0"/>
              <a:t>no distinction between “smart grid” and more traditional </a:t>
            </a:r>
            <a:r>
              <a:rPr lang="en-CA" dirty="0" smtClean="0"/>
              <a:t>investments; and</a:t>
            </a:r>
            <a:endParaRPr lang="en-CA" dirty="0"/>
          </a:p>
          <a:p>
            <a:pPr lvl="1"/>
            <a:r>
              <a:rPr lang="en-CA" dirty="0"/>
              <a:t>Behind-the-meter services are a </a:t>
            </a:r>
            <a:r>
              <a:rPr lang="en-CA" b="1" dirty="0"/>
              <a:t>non-utility </a:t>
            </a:r>
            <a:r>
              <a:rPr lang="en-CA" dirty="0" smtClean="0"/>
              <a:t>activity.</a:t>
            </a:r>
          </a:p>
          <a:p>
            <a:pPr lvl="1"/>
            <a:endParaRPr lang="en-CA" dirty="0"/>
          </a:p>
          <a:p>
            <a:r>
              <a:rPr lang="en-CA" dirty="0"/>
              <a:t>All other issues to be addressed in a Supplementary </a:t>
            </a:r>
            <a:r>
              <a:rPr lang="en-CA" dirty="0" smtClean="0"/>
              <a:t>Report</a:t>
            </a:r>
          </a:p>
          <a:p>
            <a:endParaRPr lang="en-CA" dirty="0"/>
          </a:p>
          <a:p>
            <a:r>
              <a:rPr lang="en-CA" dirty="0"/>
              <a:t>Smart Grid Working Group to reconvene to develop appropriate regulatory documents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171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Smart Grid Working Group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Smart Grid Working Group to be reconvened for meetings in </a:t>
            </a:r>
            <a:r>
              <a:rPr lang="en-CA" dirty="0" smtClean="0"/>
              <a:t>November</a:t>
            </a:r>
          </a:p>
          <a:p>
            <a:endParaRPr lang="en-CA" dirty="0"/>
          </a:p>
          <a:p>
            <a:r>
              <a:rPr lang="en-CA" dirty="0"/>
              <a:t>SGWG previously met six times in the Spring of </a:t>
            </a:r>
            <a:r>
              <a:rPr lang="en-CA" dirty="0" smtClean="0"/>
              <a:t>2011</a:t>
            </a:r>
          </a:p>
          <a:p>
            <a:pPr lvl="1"/>
            <a:r>
              <a:rPr lang="en-CA" sz="2400" dirty="0"/>
              <a:t>9 LDCs (including Hydro One (partially as transmitter))</a:t>
            </a:r>
          </a:p>
          <a:p>
            <a:pPr lvl="2"/>
            <a:r>
              <a:rPr lang="en-CA" sz="2000" dirty="0"/>
              <a:t>Mix of sizes and from different organizational levels</a:t>
            </a:r>
          </a:p>
          <a:p>
            <a:pPr lvl="1"/>
            <a:r>
              <a:rPr lang="en-CA" sz="2400" dirty="0"/>
              <a:t>2 consumer groups</a:t>
            </a:r>
          </a:p>
          <a:p>
            <a:pPr lvl="1"/>
            <a:r>
              <a:rPr lang="en-CA" sz="2400" dirty="0"/>
              <a:t>11 technology vendors (e.g. Bell, IBM, GM, DEML, </a:t>
            </a:r>
            <a:r>
              <a:rPr lang="en-CA" sz="2400" dirty="0" err="1"/>
              <a:t>Telvent</a:t>
            </a:r>
            <a:r>
              <a:rPr lang="en-CA" sz="2400" dirty="0"/>
              <a:t>, Honeywell, </a:t>
            </a:r>
            <a:r>
              <a:rPr lang="en-CA" sz="2400" dirty="0" err="1"/>
              <a:t>Energate</a:t>
            </a:r>
            <a:r>
              <a:rPr lang="en-CA" sz="2400" dirty="0"/>
              <a:t>)</a:t>
            </a:r>
          </a:p>
          <a:p>
            <a:pPr lvl="1"/>
            <a:r>
              <a:rPr lang="en-CA" sz="2400" dirty="0"/>
              <a:t>4 agencies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087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Smart Grid Working Group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4869904"/>
          </a:xfrm>
        </p:spPr>
        <p:txBody>
          <a:bodyPr>
            <a:normAutofit fontScale="92500" lnSpcReduction="20000"/>
          </a:bodyPr>
          <a:lstStyle/>
          <a:p>
            <a:r>
              <a:rPr lang="en-CA" dirty="0"/>
              <a:t>SGWG will be asked to advise on</a:t>
            </a:r>
            <a:r>
              <a:rPr lang="en-CA" dirty="0" smtClean="0"/>
              <a:t>:</a:t>
            </a:r>
          </a:p>
          <a:p>
            <a:endParaRPr lang="en-CA" dirty="0"/>
          </a:p>
          <a:p>
            <a:pPr lvl="1"/>
            <a:r>
              <a:rPr lang="en-CA" dirty="0"/>
              <a:t>Staff proposals on content for </a:t>
            </a:r>
            <a:r>
              <a:rPr lang="en-CA" dirty="0" smtClean="0"/>
              <a:t>regulatory documents e.g.;</a:t>
            </a:r>
          </a:p>
          <a:p>
            <a:pPr lvl="2"/>
            <a:r>
              <a:rPr lang="en-CA" dirty="0" smtClean="0"/>
              <a:t>recognition of benefits</a:t>
            </a:r>
          </a:p>
          <a:p>
            <a:pPr lvl="2"/>
            <a:r>
              <a:rPr lang="en-CA" dirty="0" smtClean="0"/>
              <a:t>Interoperability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How best to address cyber-security and </a:t>
            </a:r>
            <a:r>
              <a:rPr lang="en-CA" dirty="0" smtClean="0"/>
              <a:t>privacy; and </a:t>
            </a:r>
          </a:p>
          <a:p>
            <a:pPr lvl="1"/>
            <a:endParaRPr lang="en-CA" dirty="0"/>
          </a:p>
          <a:p>
            <a:pPr lvl="1"/>
            <a:r>
              <a:rPr lang="en-CA" dirty="0"/>
              <a:t>How best to facilitate consumer access to meter </a:t>
            </a:r>
            <a:r>
              <a:rPr lang="en-CA" dirty="0" smtClean="0"/>
              <a:t>data.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562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Development of the Smart Grid </a:t>
            </a:r>
            <a:r>
              <a:rPr lang="en-CA" dirty="0"/>
              <a:t>- Timelines</a:t>
            </a:r>
            <a:endParaRPr lang="en-CA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398262"/>
              </p:ext>
            </p:extLst>
          </p:nvPr>
        </p:nvGraphicFramePr>
        <p:xfrm>
          <a:off x="755650" y="1268413"/>
          <a:ext cx="7632700" cy="3758245"/>
        </p:xfrm>
        <a:graphic>
          <a:graphicData uri="http://schemas.openxmlformats.org/drawingml/2006/table">
            <a:tbl>
              <a:tblPr firstRow="1" firstCol="1" bandRow="1"/>
              <a:tblGrid>
                <a:gridCol w="1359676"/>
                <a:gridCol w="6273024"/>
              </a:tblGrid>
              <a:tr h="3730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en-CA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523" marR="44523" marT="11230" marB="112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33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CA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523" marR="44523" marT="11230" marB="1123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3351"/>
                    </a:solidFill>
                  </a:tcPr>
                </a:tc>
              </a:tr>
              <a:tr h="10741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November</a:t>
                      </a:r>
                      <a:endParaRPr lang="en-CA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523" marR="44523" marT="11230" marB="112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CA" sz="2000" dirty="0" smtClean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/>
                        <a:t>Working Group Meetings</a:t>
                      </a:r>
                      <a:endParaRPr lang="en-CA" sz="2000" b="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44523" marR="44523" marT="11230" marB="1123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30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2013</a:t>
                      </a:r>
                      <a:endParaRPr lang="en-CA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523" marR="44523" marT="11230" marB="112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33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en-CA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523" marR="44523" marT="11230" marB="1123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3351"/>
                    </a:solidFill>
                  </a:tcPr>
                </a:tc>
              </a:tr>
              <a:tr h="8640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January</a:t>
                      </a:r>
                      <a:endParaRPr lang="en-CA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527" marR="44527" marT="11228" marB="1122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/>
                        <a:t>Supplementary</a:t>
                      </a:r>
                      <a:r>
                        <a:rPr lang="en-CA" sz="2000" baseline="0" dirty="0" smtClean="0"/>
                        <a:t> Report of the Board</a:t>
                      </a:r>
                      <a:endParaRPr lang="en-CA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527" marR="44527" marT="11228" marB="1122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20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February</a:t>
                      </a:r>
                      <a:endParaRPr lang="en-CA" sz="2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527" marR="44527" marT="11228" marB="1122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 smtClean="0"/>
                        <a:t>Smart Grid requirements integrated into Filing Requirements developed in Distribution Network Investment</a:t>
                      </a:r>
                      <a:r>
                        <a:rPr lang="en-CA" sz="2000" baseline="0" dirty="0" smtClean="0"/>
                        <a:t> Planning process</a:t>
                      </a:r>
                      <a:endParaRPr kumimoji="0" lang="en-CA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4527" marR="44527" marT="11228" marB="11228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47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975" cy="1143000"/>
          </a:xfrm>
        </p:spPr>
        <p:txBody>
          <a:bodyPr/>
          <a:lstStyle/>
          <a:p>
            <a:pPr eaLnBrk="1" hangingPunct="1"/>
            <a:r>
              <a:rPr lang="en-CA" smtClean="0"/>
              <a:t>Ontario Statutory and Regulatory Context	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GEGEA - new objective for the Board “to facilitate the implementation of the smart grid in Ontario”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Minister’s November 24, 2010 Directive - established 24 specific policy objectives of smart grid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000" dirty="0" smtClean="0"/>
              <a:t>Board required to provide Guidance to licensed electricity distributors and transmitters and other regulated entities whose fees and expenditures are reviewed by the Board</a:t>
            </a:r>
          </a:p>
          <a:p>
            <a:pPr lvl="2" eaLnBrk="1" hangingPunct="1">
              <a:lnSpc>
                <a:spcPct val="80000"/>
              </a:lnSpc>
            </a:pPr>
            <a:r>
              <a:rPr lang="en-CA" sz="1800" dirty="0" smtClean="0"/>
              <a:t>Includes Guidance on criteria by which licensee’s Smart Grid Plans will be evaluated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OEB consultation – January 13, 2011 letter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Phase 1 Smart Grid Working Group (SGWG)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Phase 2 Staff Discussion Paper and comments</a:t>
            </a:r>
          </a:p>
          <a:p>
            <a:pPr lvl="2" eaLnBrk="1" hangingPunct="1">
              <a:lnSpc>
                <a:spcPct val="80000"/>
              </a:lnSpc>
            </a:pPr>
            <a:r>
              <a:rPr lang="en-CA" sz="1800" dirty="0" smtClean="0"/>
              <a:t>November 8, 2011</a:t>
            </a:r>
          </a:p>
          <a:p>
            <a:pPr lvl="1">
              <a:lnSpc>
                <a:spcPct val="80000"/>
              </a:lnSpc>
            </a:pPr>
            <a:r>
              <a:rPr lang="en-CA" sz="2200" dirty="0" smtClean="0"/>
              <a:t>RRFE process culminating in September 16, 2012 Report</a:t>
            </a: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96973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Minister’s Directive’s Objectives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sz="2400" dirty="0" smtClean="0"/>
              <a:t>Four types of objectives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000" dirty="0" smtClean="0"/>
              <a:t>Correspond to statutory definition of smart grid</a:t>
            </a:r>
          </a:p>
          <a:p>
            <a:pPr eaLnBrk="1" hangingPunct="1">
              <a:lnSpc>
                <a:spcPct val="80000"/>
              </a:lnSpc>
            </a:pPr>
            <a:r>
              <a:rPr lang="en-CA" sz="2400" dirty="0" smtClean="0"/>
              <a:t>Policy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000" dirty="0" smtClean="0"/>
              <a:t>Efficiency, customer value, co-ordination, interoperability, security, privacy, safety, economic development, environmental benefits and reliability </a:t>
            </a:r>
          </a:p>
          <a:p>
            <a:pPr eaLnBrk="1" hangingPunct="1">
              <a:lnSpc>
                <a:spcPct val="80000"/>
              </a:lnSpc>
            </a:pPr>
            <a:r>
              <a:rPr lang="en-CA" sz="2400" dirty="0" smtClean="0"/>
              <a:t>Customer Control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000" dirty="0" smtClean="0"/>
              <a:t>Access</a:t>
            </a:r>
            <a:r>
              <a:rPr lang="en-CA" sz="2000" dirty="0" smtClean="0"/>
              <a:t>, visibility, control, participation in renewable generation, customer choice and education</a:t>
            </a:r>
          </a:p>
          <a:p>
            <a:pPr eaLnBrk="1" hangingPunct="1">
              <a:lnSpc>
                <a:spcPct val="80000"/>
              </a:lnSpc>
            </a:pPr>
            <a:r>
              <a:rPr lang="en-CA" sz="2400" dirty="0" smtClean="0"/>
              <a:t>Power System Flexibility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000" dirty="0" smtClean="0"/>
              <a:t>Distributed renewable generation, visibility, control and automation and quality</a:t>
            </a:r>
          </a:p>
          <a:p>
            <a:pPr eaLnBrk="1" hangingPunct="1">
              <a:lnSpc>
                <a:spcPct val="80000"/>
              </a:lnSpc>
            </a:pPr>
            <a:r>
              <a:rPr lang="en-CA" sz="2400" dirty="0" smtClean="0"/>
              <a:t>Innovative Infrastructure</a:t>
            </a:r>
          </a:p>
          <a:p>
            <a:pPr lvl="1" eaLnBrk="1" hangingPunct="1">
              <a:lnSpc>
                <a:spcPct val="80000"/>
              </a:lnSpc>
            </a:pPr>
            <a:r>
              <a:rPr lang="en-CA" sz="2000" dirty="0" smtClean="0"/>
              <a:t>Flexibility, forward compatibility, encourage innovation and maintain pulse on innovation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677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Opening Slides REVISED Jan 25 (no notes)">
  <a:themeElements>
    <a:clrScheme name="OEB_designtest_v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EB_designtest_v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2C4D63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2C4D63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EB_designtest_v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EB_designtest_v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EB_designtest_v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Opening Slides REVISED Jan 25 (no notes)</Template>
  <TotalTime>1045</TotalTime>
  <Words>1160</Words>
  <Application>Microsoft Office PowerPoint</Application>
  <PresentationFormat>On-screen Show (4:3)</PresentationFormat>
  <Paragraphs>198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 Opening Slides REVISED Jan 25 (no notes)</vt:lpstr>
      <vt:lpstr>Development of the Smart Grid</vt:lpstr>
      <vt:lpstr>Agenda</vt:lpstr>
      <vt:lpstr>First meeting of the reconvened Smart Grid Working Group</vt:lpstr>
      <vt:lpstr>Development of the Smart Grid</vt:lpstr>
      <vt:lpstr>Smart Grid Working Group</vt:lpstr>
      <vt:lpstr>Smart Grid Working Group</vt:lpstr>
      <vt:lpstr>Development of the Smart Grid - Timelines</vt:lpstr>
      <vt:lpstr>Ontario Statutory and Regulatory Context </vt:lpstr>
      <vt:lpstr>Minister’s Directive’s Objectives</vt:lpstr>
      <vt:lpstr>Key Messages from SGWG</vt:lpstr>
      <vt:lpstr>Staff’s Proposed Approach</vt:lpstr>
      <vt:lpstr>Staff Discussion Paper</vt:lpstr>
      <vt:lpstr>Staff’s proposed approach overview</vt:lpstr>
      <vt:lpstr>Overview of Process</vt:lpstr>
      <vt:lpstr>Staff’s proposed approach; focus on regulatory documents</vt:lpstr>
      <vt:lpstr>Staff’s proposed approach; parsing the Minister’s Directive</vt:lpstr>
      <vt:lpstr>Spectrum of Ways of Operationalizing Directive Objectives in Rate Applications</vt:lpstr>
      <vt:lpstr>Staff’s proposed approach: organization of SGWG meetings</vt:lpstr>
    </vt:vector>
  </TitlesOfParts>
  <Company>OEB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Stakeholder Conference on Development of a Renewed Regulatory Framework</dc:title>
  <dc:creator>RPD;Rachel.Anderson@ontarioenergyboard.ca</dc:creator>
  <cp:lastModifiedBy>Russ Houldin</cp:lastModifiedBy>
  <cp:revision>120</cp:revision>
  <dcterms:created xsi:type="dcterms:W3CDTF">2012-10-15T14:17:37Z</dcterms:created>
  <dcterms:modified xsi:type="dcterms:W3CDTF">2012-11-07T15:44:59Z</dcterms:modified>
</cp:coreProperties>
</file>