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363" r:id="rId2"/>
    <p:sldId id="386" r:id="rId3"/>
    <p:sldId id="384" r:id="rId4"/>
    <p:sldId id="385" r:id="rId5"/>
    <p:sldId id="387" r:id="rId6"/>
    <p:sldId id="388" r:id="rId7"/>
    <p:sldId id="389" r:id="rId8"/>
    <p:sldId id="390" r:id="rId9"/>
    <p:sldId id="391" r:id="rId10"/>
    <p:sldId id="392" r:id="rId11"/>
    <p:sldId id="393" r:id="rId12"/>
  </p:sldIdLst>
  <p:sldSz cx="9144000" cy="6858000" type="screen4x3"/>
  <p:notesSz cx="7023100" cy="93091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e" initials="" lastIdx="10" clrIdx="0"/>
  <p:cmAuthor id="1" name="Brickenden, Lisa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701A"/>
    <a:srgbClr val="FF6600"/>
    <a:srgbClr val="033351"/>
    <a:srgbClr val="17125E"/>
    <a:srgbClr val="090147"/>
    <a:srgbClr val="60A0B4"/>
    <a:srgbClr val="E7F3F4"/>
    <a:srgbClr val="DAEDEF"/>
    <a:srgbClr val="C6DDE4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740" autoAdjust="0"/>
    <p:restoredTop sz="86441" autoAdjust="0"/>
  </p:normalViewPr>
  <p:slideViewPr>
    <p:cSldViewPr>
      <p:cViewPr varScale="1">
        <p:scale>
          <a:sx n="113" d="100"/>
          <a:sy n="113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2E171584-74EF-4D75-BE06-51E417B1D0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2459"/>
            <a:ext cx="5618480" cy="41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CD3B07CB-6522-497D-9AA9-75B6B60C9A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9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4" name="Picture 2" descr="ppt_spla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3200400"/>
            <a:ext cx="7543800" cy="1317625"/>
          </a:xfrm>
        </p:spPr>
        <p:txBody>
          <a:bodyPr tIns="45720" anchor="ctr"/>
          <a:lstStyle>
            <a:lvl1pPr>
              <a:defRPr sz="3600" b="1">
                <a:solidFill>
                  <a:srgbClr val="2C4D6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90600" y="4572000"/>
            <a:ext cx="7543800" cy="762000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rgbClr val="9CACB5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fld id="{5438A414-A732-45ED-9C4D-7A15B71123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06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524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0422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95400"/>
            <a:ext cx="8305800" cy="46482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5596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95400"/>
            <a:ext cx="40767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0767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014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897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687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129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910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280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00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494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03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 descr="head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80772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40293" name="Picture 5" descr="ppt_foot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05550"/>
            <a:ext cx="26289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6781800" y="6400800"/>
            <a:ext cx="1905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fld id="{FBC00A17-4E75-4E6B-8D2B-C87DA69D30C3}" type="slidenum">
              <a:rPr lang="en-US" sz="1000"/>
              <a:pPr algn="r"/>
              <a:t>‹#›</a:t>
            </a:fld>
            <a:endParaRPr lang="en-US" sz="1000"/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6781800" y="6400800"/>
            <a:ext cx="1905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fld id="{A767D796-A32B-4526-9D33-9AB9836EBC35}" type="slidenum">
              <a:rPr lang="en-US" sz="1000"/>
              <a:pPr algn="r"/>
              <a:t>‹#›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Development of the Smart Grid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Implementation of the Board’s Policies</a:t>
            </a:r>
          </a:p>
          <a:p>
            <a:r>
              <a:rPr lang="en-CA" sz="1800" dirty="0" smtClean="0"/>
              <a:t>November </a:t>
            </a:r>
            <a:r>
              <a:rPr lang="en-CA" sz="1800" dirty="0" smtClean="0"/>
              <a:t>20, </a:t>
            </a:r>
            <a:r>
              <a:rPr lang="en-CA" sz="1800" dirty="0" smtClean="0"/>
              <a:t>2012 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7256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Board Staff Straw Man</a:t>
            </a:r>
            <a:r>
              <a:rPr lang="en-CA" dirty="0" smtClean="0"/>
              <a:t> – Economic Developm</a:t>
            </a:r>
            <a:r>
              <a:rPr lang="en-CA" dirty="0" smtClean="0"/>
              <a:t>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Expectations</a:t>
            </a:r>
          </a:p>
          <a:p>
            <a:pPr lvl="1"/>
            <a:r>
              <a:rPr lang="en-CA" dirty="0" smtClean="0"/>
              <a:t>Without compromising cost-effective, prudent, long-term investment show consideration of economic development opportunities</a:t>
            </a:r>
          </a:p>
          <a:p>
            <a:pPr lvl="2"/>
            <a:r>
              <a:rPr lang="en-CA" dirty="0" smtClean="0"/>
              <a:t>Network expansion to support growth</a:t>
            </a:r>
          </a:p>
          <a:p>
            <a:pPr lvl="2"/>
            <a:r>
              <a:rPr lang="en-CA" dirty="0" smtClean="0"/>
              <a:t>Local procurement</a:t>
            </a:r>
          </a:p>
          <a:p>
            <a:r>
              <a:rPr lang="en-CA" dirty="0" smtClean="0"/>
              <a:t>Examples</a:t>
            </a:r>
          </a:p>
          <a:p>
            <a:pPr lvl="1"/>
            <a:r>
              <a:rPr lang="en-CA" dirty="0" smtClean="0"/>
              <a:t>Applications may address economic development</a:t>
            </a:r>
          </a:p>
          <a:p>
            <a:pPr lvl="1"/>
            <a:r>
              <a:rPr lang="en-CA" dirty="0" smtClean="0"/>
              <a:t>Evidence of broad economic benefits may be required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141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Board Staff Straw Man</a:t>
            </a:r>
            <a:r>
              <a:rPr lang="en-CA" dirty="0" smtClean="0"/>
              <a:t> – Cyber-security and Privacy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Expectations</a:t>
            </a:r>
          </a:p>
          <a:p>
            <a:pPr lvl="1"/>
            <a:r>
              <a:rPr lang="en-CA" dirty="0" smtClean="0"/>
              <a:t>Take an “end-to-end’ view of networks</a:t>
            </a:r>
          </a:p>
          <a:p>
            <a:pPr lvl="1"/>
            <a:r>
              <a:rPr lang="en-CA" dirty="0" smtClean="0"/>
              <a:t>Meet suitable standards, e.g. NIST</a:t>
            </a:r>
          </a:p>
          <a:p>
            <a:pPr lvl="1"/>
            <a:r>
              <a:rPr lang="en-CA" dirty="0" smtClean="0"/>
              <a:t>Continue to meet existing privacy standards</a:t>
            </a:r>
          </a:p>
          <a:p>
            <a:r>
              <a:rPr lang="en-CA" dirty="0" smtClean="0"/>
              <a:t>Examples</a:t>
            </a:r>
          </a:p>
          <a:p>
            <a:pPr lvl="1"/>
            <a:r>
              <a:rPr lang="en-CA" dirty="0" smtClean="0"/>
              <a:t>Code requirements or license conditions</a:t>
            </a:r>
          </a:p>
          <a:p>
            <a:pPr lvl="2"/>
            <a:r>
              <a:rPr lang="en-CA" dirty="0" smtClean="0"/>
              <a:t>Perhaps formal adoption of Privacy-by-Design</a:t>
            </a:r>
            <a:endParaRPr lang="en-CA" dirty="0" smtClean="0"/>
          </a:p>
          <a:p>
            <a:pPr lvl="1"/>
            <a:r>
              <a:rPr lang="en-CA" dirty="0" smtClean="0"/>
              <a:t>Record keeping and reporting requirements to ensure auditable records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141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First meeting of the reconvened Smart Grid Working Group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Welcome</a:t>
            </a:r>
          </a:p>
          <a:p>
            <a:r>
              <a:rPr lang="en-CA" dirty="0" smtClean="0"/>
              <a:t>Brief Recap of First Meeting</a:t>
            </a:r>
            <a:endParaRPr lang="en-CA" dirty="0" smtClean="0"/>
          </a:p>
          <a:p>
            <a:r>
              <a:rPr lang="en-CA" dirty="0" smtClean="0"/>
              <a:t>Board Staff’s </a:t>
            </a:r>
            <a:r>
              <a:rPr lang="en-CA" dirty="0" smtClean="0"/>
              <a:t>proposed </a:t>
            </a:r>
            <a:r>
              <a:rPr lang="en-CA" dirty="0" smtClean="0"/>
              <a:t>approach – Straw Man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70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Agenda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73200"/>
          <a:ext cx="8305800" cy="429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2217"/>
                <a:gridCol w="5543291"/>
                <a:gridCol w="1420292"/>
              </a:tblGrid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9:30 – 9:40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Welcome 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Board Staff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9:40 – 10:00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Presentation on Staff “Straw Man” Proposal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Board Staff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10:00 – 10:15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Overall mapping of Directive’s Objectives discussion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10:15 – 10;45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Energy Services and Education for Customers discussion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10:45 – 11:00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BREAK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11:00 – 12:15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Energy Services and Education for Customers discussion (continued)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12:15 – 1:00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LUNCH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1:00 – 2:30 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</a:rPr>
                        <a:t>Network Optimization and Long term View of Investment discussion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2:30 – 2:45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BREAK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2:45 -  3:15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Innovation discussion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3:15 – 4:00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Economic  Development discussion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4:00 – 4:30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Cyber-security and Privacy discussion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4:30 – 4:45 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Any other business/next steps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effectLst/>
                        </a:rPr>
                        <a:t>All</a:t>
                      </a:r>
                      <a:endParaRPr lang="en-CA" sz="1000" dirty="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1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Spectrum of Ways of Operationalizing Directive Objectives in Rate Applications</a:t>
            </a:r>
            <a:endParaRPr lang="en-CA" dirty="0"/>
          </a:p>
        </p:txBody>
      </p:sp>
      <p:sp>
        <p:nvSpPr>
          <p:cNvPr id="6" name="Left-Right Arrow 5"/>
          <p:cNvSpPr/>
          <p:nvPr/>
        </p:nvSpPr>
        <p:spPr bwMode="auto">
          <a:xfrm>
            <a:off x="2915816" y="2708920"/>
            <a:ext cx="1216152" cy="484632"/>
          </a:xfrm>
          <a:prstGeom prst="left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7" name="Left-Right Arrow 6"/>
          <p:cNvSpPr/>
          <p:nvPr/>
        </p:nvSpPr>
        <p:spPr bwMode="auto">
          <a:xfrm>
            <a:off x="899592" y="2152924"/>
            <a:ext cx="6912768" cy="484632"/>
          </a:xfrm>
          <a:prstGeom prst="leftRightArrow">
            <a:avLst/>
          </a:prstGeom>
          <a:solidFill>
            <a:srgbClr val="7030A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70826" y="3284984"/>
            <a:ext cx="1924910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393521" y="3325275"/>
            <a:ext cx="1924910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444208" y="3284984"/>
            <a:ext cx="1924910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95536" y="3501008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15752" y="3653408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415752" y="3805808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415752" y="3937083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3608512" y="3501008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6578571" y="3429000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611560" y="3330352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827584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1043608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3851920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876256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4436604" y="3344416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1258380" y="3344416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Freeform 26"/>
          <p:cNvSpPr/>
          <p:nvPr/>
        </p:nvSpPr>
        <p:spPr bwMode="auto">
          <a:xfrm flipH="1" flipV="1">
            <a:off x="1354336" y="3098993"/>
            <a:ext cx="697384" cy="330007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28" name="Freeform 27"/>
          <p:cNvSpPr/>
          <p:nvPr/>
        </p:nvSpPr>
        <p:spPr bwMode="auto">
          <a:xfrm flipH="1">
            <a:off x="395536" y="4481704"/>
            <a:ext cx="2736304" cy="1381606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05143" y="2854998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24 objectives</a:t>
            </a:r>
            <a:endParaRPr lang="en-CA" dirty="0"/>
          </a:p>
        </p:txBody>
      </p:sp>
      <p:sp>
        <p:nvSpPr>
          <p:cNvPr id="30" name="TextBox 29"/>
          <p:cNvSpPr txBox="1"/>
          <p:nvPr/>
        </p:nvSpPr>
        <p:spPr>
          <a:xfrm>
            <a:off x="3037068" y="5694033"/>
            <a:ext cx="2053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Project expenditures</a:t>
            </a:r>
            <a:endParaRPr lang="en-CA" dirty="0"/>
          </a:p>
        </p:txBody>
      </p:sp>
      <p:sp>
        <p:nvSpPr>
          <p:cNvPr id="31" name="Freeform 30"/>
          <p:cNvSpPr/>
          <p:nvPr/>
        </p:nvSpPr>
        <p:spPr bwMode="auto">
          <a:xfrm flipH="1">
            <a:off x="3608511" y="4149080"/>
            <a:ext cx="669685" cy="1680214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50873" y="4510526"/>
            <a:ext cx="1242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Evaluations</a:t>
            </a:r>
            <a:endParaRPr lang="en-CA" dirty="0"/>
          </a:p>
        </p:txBody>
      </p:sp>
      <p:sp>
        <p:nvSpPr>
          <p:cNvPr id="33" name="TextBox 32"/>
          <p:cNvSpPr txBox="1"/>
          <p:nvPr/>
        </p:nvSpPr>
        <p:spPr>
          <a:xfrm>
            <a:off x="3260804" y="2540382"/>
            <a:ext cx="1095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10 Policy</a:t>
            </a:r>
          </a:p>
          <a:p>
            <a:r>
              <a:rPr lang="en-CA" dirty="0" smtClean="0"/>
              <a:t>objectives</a:t>
            </a:r>
            <a:endParaRPr lang="en-CA" dirty="0"/>
          </a:p>
        </p:txBody>
      </p:sp>
      <p:sp>
        <p:nvSpPr>
          <p:cNvPr id="34" name="TextBox 33"/>
          <p:cNvSpPr txBox="1"/>
          <p:nvPr/>
        </p:nvSpPr>
        <p:spPr>
          <a:xfrm>
            <a:off x="4328910" y="2577098"/>
            <a:ext cx="12218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Other</a:t>
            </a:r>
          </a:p>
          <a:p>
            <a:r>
              <a:rPr lang="en-CA" dirty="0" smtClean="0"/>
              <a:t>Objectives*</a:t>
            </a:r>
            <a:endParaRPr lang="en-CA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6884675" y="3167260"/>
            <a:ext cx="136032" cy="2354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4829417" y="3212628"/>
            <a:ext cx="136032" cy="2354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4211960" y="3344416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4063952" y="3330352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7406663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5913801" y="2589688"/>
            <a:ext cx="1924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Rationalized Policy</a:t>
            </a:r>
          </a:p>
          <a:p>
            <a:r>
              <a:rPr lang="en-CA" dirty="0" smtClean="0"/>
              <a:t>objectives</a:t>
            </a:r>
            <a:endParaRPr lang="en-CA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3851920" y="3193552"/>
            <a:ext cx="180574" cy="2354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7812360" y="2540382"/>
            <a:ext cx="12218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Other</a:t>
            </a:r>
          </a:p>
          <a:p>
            <a:r>
              <a:rPr lang="en-CA" dirty="0" smtClean="0"/>
              <a:t>Objectives*</a:t>
            </a:r>
            <a:endParaRPr lang="en-CA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8028384" y="3167260"/>
            <a:ext cx="326864" cy="2354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Freeform 46"/>
          <p:cNvSpPr/>
          <p:nvPr/>
        </p:nvSpPr>
        <p:spPr bwMode="auto">
          <a:xfrm flipH="1">
            <a:off x="1477380" y="3983414"/>
            <a:ext cx="1014772" cy="678106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 rot="10284865" flipH="1" flipV="1">
            <a:off x="4535261" y="4416601"/>
            <a:ext cx="2223775" cy="1156762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49" name="Freeform 48"/>
          <p:cNvSpPr/>
          <p:nvPr/>
        </p:nvSpPr>
        <p:spPr bwMode="auto">
          <a:xfrm rot="8366793" flipH="1">
            <a:off x="2576103" y="4108966"/>
            <a:ext cx="1478105" cy="201548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83841" y="5417034"/>
            <a:ext cx="277672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*</a:t>
            </a:r>
            <a:r>
              <a:rPr lang="en-CA" sz="1200" dirty="0" smtClean="0"/>
              <a:t>As per function, e.g. no need</a:t>
            </a:r>
          </a:p>
          <a:p>
            <a:r>
              <a:rPr lang="en-CA" sz="1200" dirty="0" smtClean="0"/>
              <a:t>to evaluate customer access </a:t>
            </a:r>
          </a:p>
          <a:p>
            <a:r>
              <a:rPr lang="en-CA" sz="1200" dirty="0"/>
              <a:t>a</a:t>
            </a:r>
            <a:r>
              <a:rPr lang="en-CA" sz="1200" dirty="0" smtClean="0"/>
              <a:t>spects of substation upgrades,</a:t>
            </a:r>
          </a:p>
          <a:p>
            <a:r>
              <a:rPr lang="en-CA" sz="1200" dirty="0" smtClean="0"/>
              <a:t>plus innovation &amp; future compatibility</a:t>
            </a:r>
            <a:endParaRPr lang="en-CA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203699" y="1340768"/>
            <a:ext cx="3321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 “traditional” Board criteria plus</a:t>
            </a:r>
          </a:p>
          <a:p>
            <a:r>
              <a:rPr lang="en-CA" dirty="0" smtClean="0"/>
              <a:t>environmental benefits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6884675" y="3325275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4278196" y="1844824"/>
            <a:ext cx="2094004" cy="73227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7056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Board Staff Straw Man – points of emphasis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A discussion document</a:t>
            </a:r>
          </a:p>
          <a:p>
            <a:pPr lvl="1"/>
            <a:r>
              <a:rPr lang="en-CA" dirty="0" smtClean="0"/>
              <a:t>Is the mapping of the Minister’s Directive to the proposed categories understandable?</a:t>
            </a:r>
          </a:p>
          <a:p>
            <a:pPr lvl="1"/>
            <a:r>
              <a:rPr lang="en-CA" dirty="0" smtClean="0"/>
              <a:t>Are the suggested expectations reasonable?</a:t>
            </a:r>
          </a:p>
          <a:p>
            <a:r>
              <a:rPr lang="en-CA" dirty="0" smtClean="0"/>
              <a:t>Focus on guidance to industry on what the Board expects and how it will evaluate applications</a:t>
            </a:r>
          </a:p>
          <a:p>
            <a:pPr lvl="1"/>
            <a:r>
              <a:rPr lang="en-CA" dirty="0" smtClean="0"/>
              <a:t>Not all objectives apply all of the time</a:t>
            </a:r>
          </a:p>
          <a:p>
            <a:pPr lvl="2"/>
            <a:r>
              <a:rPr lang="en-CA" dirty="0" smtClean="0"/>
              <a:t>“as appropriate”</a:t>
            </a:r>
          </a:p>
          <a:p>
            <a:r>
              <a:rPr lang="en-CA" dirty="0" smtClean="0"/>
              <a:t>SGWG feedback will be valuable to the Board in writing its Supplementary Report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654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Board Staff Straw Man Categories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Directive Objectives grouped into five categories</a:t>
            </a:r>
          </a:p>
          <a:p>
            <a:pPr lvl="1"/>
            <a:r>
              <a:rPr lang="en-CA" dirty="0" smtClean="0"/>
              <a:t>Energy Services and Education for Customers</a:t>
            </a:r>
          </a:p>
          <a:p>
            <a:pPr lvl="1"/>
            <a:r>
              <a:rPr lang="en-CA" dirty="0" smtClean="0"/>
              <a:t>Network Optimization and Long-term View of Investments</a:t>
            </a:r>
          </a:p>
          <a:p>
            <a:pPr lvl="1"/>
            <a:r>
              <a:rPr lang="en-CA" dirty="0" smtClean="0"/>
              <a:t>Innovation</a:t>
            </a:r>
          </a:p>
          <a:p>
            <a:pPr lvl="1"/>
            <a:r>
              <a:rPr lang="en-CA" dirty="0" smtClean="0"/>
              <a:t>Economic development</a:t>
            </a:r>
          </a:p>
          <a:p>
            <a:pPr lvl="1"/>
            <a:r>
              <a:rPr lang="en-CA" dirty="0" err="1" smtClean="0"/>
              <a:t>Cybersecurity</a:t>
            </a:r>
            <a:r>
              <a:rPr lang="en-CA" dirty="0" smtClean="0"/>
              <a:t> and privacy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742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Board Staff Straw Man – Energy Services and Education for Customers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Expectations</a:t>
            </a:r>
          </a:p>
          <a:p>
            <a:pPr lvl="1"/>
            <a:r>
              <a:rPr lang="en-CA" dirty="0" smtClean="0"/>
              <a:t>Maintain current situation – </a:t>
            </a:r>
            <a:r>
              <a:rPr lang="en-CA" dirty="0"/>
              <a:t>R</a:t>
            </a:r>
            <a:r>
              <a:rPr lang="en-CA" dirty="0" smtClean="0"/>
              <a:t>etail Settlement Code requirements</a:t>
            </a:r>
          </a:p>
          <a:p>
            <a:pPr lvl="1"/>
            <a:r>
              <a:rPr lang="en-CA" dirty="0" smtClean="0"/>
              <a:t>Add requirement for a mechanism to facilitate real-time data access</a:t>
            </a:r>
          </a:p>
          <a:p>
            <a:pPr lvl="2"/>
            <a:r>
              <a:rPr lang="en-CA" dirty="0" smtClean="0"/>
              <a:t>What sort of mechanism?</a:t>
            </a:r>
          </a:p>
          <a:p>
            <a:pPr lvl="1"/>
            <a:r>
              <a:rPr lang="en-CA" dirty="0" smtClean="0"/>
              <a:t>Customer Education</a:t>
            </a:r>
          </a:p>
          <a:p>
            <a:pPr lvl="1"/>
            <a:r>
              <a:rPr lang="en-CA" dirty="0" smtClean="0"/>
              <a:t>Cost-benefit calculations in support of initiatives</a:t>
            </a:r>
          </a:p>
          <a:p>
            <a:pPr lvl="1"/>
            <a:r>
              <a:rPr lang="en-CA" dirty="0" smtClean="0"/>
              <a:t>Performance measures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0970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Board Staff Straw Man – Network Optimization and Long term View of Investments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95400"/>
            <a:ext cx="8568952" cy="464820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Expectations</a:t>
            </a:r>
          </a:p>
          <a:p>
            <a:pPr lvl="1"/>
            <a:r>
              <a:rPr lang="en-CA" dirty="0" smtClean="0"/>
              <a:t>DG and more complex loads likely to require feeder segmentation and more switching</a:t>
            </a:r>
          </a:p>
          <a:p>
            <a:pPr lvl="1"/>
            <a:r>
              <a:rPr lang="en-CA" dirty="0" smtClean="0"/>
              <a:t>Which lead to greater visibility and control (and, perhaps) automation in control rooms</a:t>
            </a:r>
          </a:p>
          <a:p>
            <a:pPr lvl="2"/>
            <a:r>
              <a:rPr lang="en-CA" dirty="0" smtClean="0"/>
              <a:t>This improved visibility will assist IESO dispatch</a:t>
            </a:r>
          </a:p>
          <a:p>
            <a:pPr lvl="1"/>
            <a:r>
              <a:rPr lang="en-CA" dirty="0" smtClean="0"/>
              <a:t>Also controlled VAR support</a:t>
            </a:r>
          </a:p>
          <a:p>
            <a:pPr lvl="1"/>
            <a:r>
              <a:rPr lang="en-CA" dirty="0" smtClean="0"/>
              <a:t>Operational efficiencies may be expected due to more and better data to support maintenance</a:t>
            </a:r>
          </a:p>
          <a:p>
            <a:pPr lvl="1"/>
            <a:r>
              <a:rPr lang="en-CA" dirty="0" smtClean="0"/>
              <a:t>Enhanced outage management</a:t>
            </a:r>
          </a:p>
          <a:p>
            <a:pPr lvl="1"/>
            <a:r>
              <a:rPr lang="en-CA" dirty="0" smtClean="0"/>
              <a:t>Co-ordination will strengthen applications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8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Board Staff Straw Man</a:t>
            </a:r>
            <a:r>
              <a:rPr lang="en-CA" dirty="0" smtClean="0"/>
              <a:t> - Innovation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Discussion points</a:t>
            </a:r>
          </a:p>
          <a:p>
            <a:pPr lvl="1"/>
            <a:r>
              <a:rPr lang="en-CA" dirty="0" smtClean="0"/>
              <a:t>How to evaluate investments that incorporate innovation while balancing risks?</a:t>
            </a:r>
            <a:endParaRPr lang="en-CA" dirty="0" smtClean="0"/>
          </a:p>
          <a:p>
            <a:r>
              <a:rPr lang="en-CA" dirty="0" smtClean="0"/>
              <a:t>Expectations</a:t>
            </a:r>
          </a:p>
          <a:p>
            <a:pPr lvl="1"/>
            <a:r>
              <a:rPr lang="en-CA" dirty="0" smtClean="0"/>
              <a:t>Where applicable, utilities should consider innovation in planning investments</a:t>
            </a:r>
          </a:p>
          <a:p>
            <a:r>
              <a:rPr lang="en-CA" dirty="0" smtClean="0"/>
              <a:t>Options</a:t>
            </a:r>
          </a:p>
          <a:p>
            <a:pPr lvl="1"/>
            <a:r>
              <a:rPr lang="en-CA" dirty="0" smtClean="0"/>
              <a:t>Continue to maintain existing deferral accounts for pilots and demonstrations</a:t>
            </a:r>
          </a:p>
          <a:p>
            <a:pPr lvl="1"/>
            <a:r>
              <a:rPr lang="en-CA" dirty="0" smtClean="0"/>
              <a:t>Include demonstrations and pilots in capital plans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70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Opening Slides REVISED Jan 25 (no notes)">
  <a:themeElements>
    <a:clrScheme name="OEB_designtest_v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EB_designtest_v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2C4D6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2C4D6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EB_designtest_v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Opening Slides REVISED Jan 25 (no notes)</Template>
  <TotalTime>1183</TotalTime>
  <Words>567</Words>
  <Application>Microsoft Office PowerPoint</Application>
  <PresentationFormat>On-screen Show (4:3)</PresentationFormat>
  <Paragraphs>122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 Opening Slides REVISED Jan 25 (no notes)</vt:lpstr>
      <vt:lpstr>Development of the Smart Grid</vt:lpstr>
      <vt:lpstr>First meeting of the reconvened Smart Grid Working Group</vt:lpstr>
      <vt:lpstr>Agenda</vt:lpstr>
      <vt:lpstr>Spectrum of Ways of Operationalizing Directive Objectives in Rate Applications</vt:lpstr>
      <vt:lpstr>Board Staff Straw Man – points of emphasis</vt:lpstr>
      <vt:lpstr>Board Staff Straw Man Categories</vt:lpstr>
      <vt:lpstr>Board Staff Straw Man – Energy Services and Education for Customers</vt:lpstr>
      <vt:lpstr>Board Staff Straw Man – Network Optimization and Long term View of Investments </vt:lpstr>
      <vt:lpstr>Board Staff Straw Man - Innovation</vt:lpstr>
      <vt:lpstr>Board Staff Straw Man – Economic Development</vt:lpstr>
      <vt:lpstr>Board Staff Straw Man – Cyber-security and Privacy</vt:lpstr>
    </vt:vector>
  </TitlesOfParts>
  <Company>OEB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Stakeholder Conference on Development of a Renewed Regulatory Framework</dc:title>
  <dc:creator>RPD;Rachel.Anderson@ontarioenergyboard.ca</dc:creator>
  <cp:lastModifiedBy>Russ Houldin</cp:lastModifiedBy>
  <cp:revision>129</cp:revision>
  <dcterms:created xsi:type="dcterms:W3CDTF">2012-10-15T14:17:37Z</dcterms:created>
  <dcterms:modified xsi:type="dcterms:W3CDTF">2012-11-19T18:48:23Z</dcterms:modified>
</cp:coreProperties>
</file>