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5"/>
  </p:notesMasterIdLst>
  <p:handoutMasterIdLst>
    <p:handoutMasterId r:id="rId6"/>
  </p:handoutMasterIdLst>
  <p:sldIdLst>
    <p:sldId id="363" r:id="rId2"/>
    <p:sldId id="395" r:id="rId3"/>
    <p:sldId id="396" r:id="rId4"/>
  </p:sldIdLst>
  <p:sldSz cx="9144000" cy="6858000" type="screen4x3"/>
  <p:notesSz cx="7023100" cy="93091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1600" kern="1200">
        <a:solidFill>
          <a:srgbClr val="2C4D63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600" kern="1200">
        <a:solidFill>
          <a:srgbClr val="2C4D63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600" kern="1200">
        <a:solidFill>
          <a:srgbClr val="2C4D63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600" kern="1200">
        <a:solidFill>
          <a:srgbClr val="2C4D63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600" kern="1200">
        <a:solidFill>
          <a:srgbClr val="2C4D63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2C4D63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2C4D63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2C4D63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2C4D63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e" initials="" lastIdx="10" clrIdx="0"/>
  <p:cmAuthor id="1" name="Brickenden, Lisa" initials="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701A"/>
    <a:srgbClr val="FF6600"/>
    <a:srgbClr val="033351"/>
    <a:srgbClr val="17125E"/>
    <a:srgbClr val="090147"/>
    <a:srgbClr val="60A0B4"/>
    <a:srgbClr val="E7F3F4"/>
    <a:srgbClr val="DAEDEF"/>
    <a:srgbClr val="C6DDE4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3740" autoAdjust="0"/>
    <p:restoredTop sz="86441" autoAdjust="0"/>
  </p:normalViewPr>
  <p:slideViewPr>
    <p:cSldViewPr>
      <p:cViewPr varScale="1">
        <p:scale>
          <a:sx n="113" d="100"/>
          <a:sy n="113" d="100"/>
        </p:scale>
        <p:origin x="-9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2E171584-74EF-4D75-BE06-51E417B1D0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0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2459"/>
            <a:ext cx="5618480" cy="4188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CD3B07CB-6522-497D-9AA9-75B6B60C9A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96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4" name="Picture 2" descr="ppt_spla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1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3200400"/>
            <a:ext cx="7543800" cy="1317625"/>
          </a:xfrm>
        </p:spPr>
        <p:txBody>
          <a:bodyPr tIns="45720" anchor="ctr"/>
          <a:lstStyle>
            <a:lvl1pPr>
              <a:defRPr sz="3600" b="1">
                <a:solidFill>
                  <a:srgbClr val="2C4D63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90600" y="4572000"/>
            <a:ext cx="7543800" cy="762000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rgbClr val="9CACB5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fld id="{5438A414-A732-45ED-9C4D-7A15B71123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06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524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0422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295400"/>
            <a:ext cx="8305800" cy="46482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5596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95400"/>
            <a:ext cx="40767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0767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014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897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687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076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076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129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910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280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400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494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803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0" name="Picture 2" descr="head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0"/>
            <a:ext cx="80772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40293" name="Picture 5" descr="ppt_foot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305550"/>
            <a:ext cx="26289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6781800" y="6400800"/>
            <a:ext cx="1905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fld id="{FBC00A17-4E75-4E6B-8D2B-C87DA69D30C3}" type="slidenum">
              <a:rPr lang="en-US" sz="1000"/>
              <a:pPr algn="r"/>
              <a:t>‹#›</a:t>
            </a:fld>
            <a:endParaRPr lang="en-US" sz="1000"/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6781800" y="6400800"/>
            <a:ext cx="1905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fld id="{A767D796-A32B-4526-9D33-9AB9836EBC35}" type="slidenum">
              <a:rPr lang="en-US" sz="1000"/>
              <a:pPr algn="r"/>
              <a:t>‹#›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Development of the Smart Grid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Implementation of the Board’s Policies</a:t>
            </a:r>
          </a:p>
          <a:p>
            <a:r>
              <a:rPr lang="en-CA" dirty="0" smtClean="0"/>
              <a:t>Smart Grid Working Group</a:t>
            </a:r>
            <a:endParaRPr lang="en-CA" dirty="0" smtClean="0"/>
          </a:p>
          <a:p>
            <a:r>
              <a:rPr lang="en-CA" sz="1800" dirty="0" smtClean="0"/>
              <a:t>November </a:t>
            </a:r>
            <a:r>
              <a:rPr lang="en-CA" sz="1800" dirty="0" smtClean="0"/>
              <a:t>29, </a:t>
            </a:r>
            <a:r>
              <a:rPr lang="en-CA" sz="1800" dirty="0" smtClean="0"/>
              <a:t>2012 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272563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Agenda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803400"/>
          <a:ext cx="8305800" cy="3632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2217"/>
                <a:gridCol w="5543291"/>
                <a:gridCol w="1420292"/>
              </a:tblGrid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10:00 – 10:05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Welcome 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Board Staff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10:05 – 10:15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Presentation on Updated Staff “Straw Man” Proposal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Board Staff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10:15 – 11:00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Customer Focus; Energy Services &amp; Education  discussion (break-outs)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11:00 – 11:15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BREAK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11:15 – 12:15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Customer Focus; Energy Services &amp; Education  discussion (break-outs) continued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12:15 – 1:00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LUNCH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1:00 – 2:00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Innovation and Economic Development discussion (plenary)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2:00 – 3:00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Cyber-security and Privacy discussion (plenary)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3:00 – 3:15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BREAK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3:15 – 4:30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Operational Effectiveness and Network Evolution (break-outs)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4:30 – 4:45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Any other business/next steps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effectLst/>
                        </a:rPr>
                        <a:t>All</a:t>
                      </a:r>
                      <a:endParaRPr lang="en-CA" sz="1000" dirty="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28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66800" y="152400"/>
            <a:ext cx="8077200" cy="792163"/>
          </a:xfrm>
        </p:spPr>
        <p:txBody>
          <a:bodyPr/>
          <a:lstStyle/>
          <a:p>
            <a:r>
              <a:rPr lang="en-CA" dirty="0" smtClean="0"/>
              <a:t>Mapping of Objectives of the Minister’s Directive to Staff Straw </a:t>
            </a:r>
            <a:r>
              <a:rPr lang="en-CA" dirty="0"/>
              <a:t>M</a:t>
            </a:r>
            <a:r>
              <a:rPr lang="en-CA" dirty="0" smtClean="0"/>
              <a:t>an Categories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412776"/>
            <a:ext cx="2016224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Efficiency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Customer Value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Co-ordination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Interoperability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Security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Privacy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Safety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Economic Development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Environmental Benefits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Reliability</a:t>
            </a:r>
            <a:endParaRPr lang="en-CA" sz="14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827584" y="5805264"/>
            <a:ext cx="8208912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621600" y="5097378"/>
            <a:ext cx="24545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Customer </a:t>
            </a:r>
            <a:r>
              <a:rPr lang="en-CA" dirty="0" err="1" smtClean="0"/>
              <a:t>Focus:Energy</a:t>
            </a:r>
            <a:r>
              <a:rPr lang="en-CA" dirty="0" smtClean="0"/>
              <a:t> </a:t>
            </a:r>
          </a:p>
          <a:p>
            <a:r>
              <a:rPr lang="en-CA" dirty="0" smtClean="0"/>
              <a:t>Services &amp;Education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36661" y="4732080"/>
            <a:ext cx="18357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Operational</a:t>
            </a:r>
          </a:p>
          <a:p>
            <a:r>
              <a:rPr lang="en-CA" dirty="0" smtClean="0"/>
              <a:t> Effectiveness &amp;</a:t>
            </a:r>
          </a:p>
          <a:p>
            <a:r>
              <a:rPr lang="en-CA" dirty="0" smtClean="0"/>
              <a:t>Network Evolution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54157" y="5419443"/>
            <a:ext cx="1130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Innovation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11483" y="5082878"/>
            <a:ext cx="13917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Economic</a:t>
            </a:r>
          </a:p>
          <a:p>
            <a:r>
              <a:rPr lang="en-CA" dirty="0" smtClean="0"/>
              <a:t>Development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03211" y="5123026"/>
            <a:ext cx="1766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Cyber-security &amp;</a:t>
            </a:r>
          </a:p>
          <a:p>
            <a:r>
              <a:rPr lang="en-CA" dirty="0" smtClean="0"/>
              <a:t>Privacy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13323" y="1771134"/>
            <a:ext cx="2016224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Distributed renewable generation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Visibility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Control and automation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Quality</a:t>
            </a:r>
            <a:endParaRPr lang="en-CA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2860576" y="1403152"/>
            <a:ext cx="2016224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Access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Visibility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Control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Participation in renewable generation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Customer choice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Education</a:t>
            </a:r>
            <a:endParaRPr lang="en-CA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829547" y="1688614"/>
            <a:ext cx="2016224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Flexibility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Forward compatibility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Encourage innovation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1400" dirty="0" smtClean="0"/>
              <a:t>Maintain pulse on innovation</a:t>
            </a:r>
            <a:endParaRPr lang="en-CA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881373" y="1070727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P</a:t>
            </a:r>
            <a:r>
              <a:rPr lang="en-CA" dirty="0" smtClean="0"/>
              <a:t>OLICY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58891" y="980728"/>
            <a:ext cx="18582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POWER SYSTEM</a:t>
            </a:r>
          </a:p>
          <a:p>
            <a:r>
              <a:rPr lang="en-CA" dirty="0" smtClean="0"/>
              <a:t> FLEXIBILITY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21808" y="1089098"/>
            <a:ext cx="24123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CUSTOMER CONTROL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84222" y="1064598"/>
            <a:ext cx="20585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ADAPTIVE</a:t>
            </a:r>
          </a:p>
          <a:p>
            <a:r>
              <a:rPr lang="en-CA" dirty="0" smtClean="0"/>
              <a:t>INFRASTRUCTURE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>
            <a:off x="2339752" y="3933056"/>
            <a:ext cx="1080120" cy="114982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 flipH="1">
            <a:off x="4355976" y="3864870"/>
            <a:ext cx="864096" cy="86721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5519376" y="3702453"/>
            <a:ext cx="1592865" cy="146230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>
            <a:endCxn id="13" idx="0"/>
          </p:cNvCxnSpPr>
          <p:nvPr/>
        </p:nvCxnSpPr>
        <p:spPr bwMode="auto">
          <a:xfrm>
            <a:off x="2121808" y="4005064"/>
            <a:ext cx="4685539" cy="107781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1762550" y="3393578"/>
            <a:ext cx="6337842" cy="166635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 flipH="1" flipV="1">
            <a:off x="536770" y="1484784"/>
            <a:ext cx="2782" cy="124815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 flipH="1" flipV="1">
            <a:off x="539552" y="4077072"/>
            <a:ext cx="2782" cy="124815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536770" y="3289383"/>
            <a:ext cx="0" cy="4232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Freeform 41"/>
          <p:cNvSpPr/>
          <p:nvPr/>
        </p:nvSpPr>
        <p:spPr bwMode="auto">
          <a:xfrm>
            <a:off x="153524" y="2102265"/>
            <a:ext cx="395913" cy="2726109"/>
          </a:xfrm>
          <a:custGeom>
            <a:avLst/>
            <a:gdLst>
              <a:gd name="connsiteX0" fmla="*/ 342132 w 395913"/>
              <a:gd name="connsiteY0" fmla="*/ 0 h 2726109"/>
              <a:gd name="connsiteX1" fmla="*/ 300 w 395913"/>
              <a:gd name="connsiteY1" fmla="*/ 965675 h 2726109"/>
              <a:gd name="connsiteX2" fmla="*/ 393407 w 395913"/>
              <a:gd name="connsiteY2" fmla="*/ 1495514 h 2726109"/>
              <a:gd name="connsiteX3" fmla="*/ 25938 w 395913"/>
              <a:gd name="connsiteY3" fmla="*/ 2238999 h 2726109"/>
              <a:gd name="connsiteX4" fmla="*/ 393407 w 395913"/>
              <a:gd name="connsiteY4" fmla="*/ 2700471 h 2726109"/>
              <a:gd name="connsiteX5" fmla="*/ 179762 w 395913"/>
              <a:gd name="connsiteY5" fmla="*/ 2529556 h 2726109"/>
              <a:gd name="connsiteX6" fmla="*/ 25938 w 395913"/>
              <a:gd name="connsiteY6" fmla="*/ 2315911 h 2726109"/>
              <a:gd name="connsiteX7" fmla="*/ 367769 w 395913"/>
              <a:gd name="connsiteY7" fmla="*/ 2726109 h 2726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5913" h="2726109">
                <a:moveTo>
                  <a:pt x="342132" y="0"/>
                </a:moveTo>
                <a:cubicBezTo>
                  <a:pt x="166943" y="358211"/>
                  <a:pt x="-8246" y="716423"/>
                  <a:pt x="300" y="965675"/>
                </a:cubicBezTo>
                <a:cubicBezTo>
                  <a:pt x="8846" y="1214927"/>
                  <a:pt x="389134" y="1283293"/>
                  <a:pt x="393407" y="1495514"/>
                </a:cubicBezTo>
                <a:cubicBezTo>
                  <a:pt x="397680" y="1707735"/>
                  <a:pt x="25938" y="2038173"/>
                  <a:pt x="25938" y="2238999"/>
                </a:cubicBezTo>
                <a:cubicBezTo>
                  <a:pt x="25938" y="2439825"/>
                  <a:pt x="367770" y="2652045"/>
                  <a:pt x="393407" y="2700471"/>
                </a:cubicBezTo>
                <a:cubicBezTo>
                  <a:pt x="419044" y="2748897"/>
                  <a:pt x="241007" y="2593649"/>
                  <a:pt x="179762" y="2529556"/>
                </a:cubicBezTo>
                <a:cubicBezTo>
                  <a:pt x="118517" y="2465463"/>
                  <a:pt x="-5397" y="2283152"/>
                  <a:pt x="25938" y="2315911"/>
                </a:cubicBezTo>
                <a:cubicBezTo>
                  <a:pt x="57273" y="2348670"/>
                  <a:pt x="367769" y="2726109"/>
                  <a:pt x="367769" y="272610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46" name="Freeform 45"/>
          <p:cNvSpPr/>
          <p:nvPr/>
        </p:nvSpPr>
        <p:spPr bwMode="auto">
          <a:xfrm>
            <a:off x="202111" y="4631821"/>
            <a:ext cx="601194" cy="1050560"/>
          </a:xfrm>
          <a:custGeom>
            <a:avLst/>
            <a:gdLst>
              <a:gd name="connsiteX0" fmla="*/ 71354 w 601194"/>
              <a:gd name="connsiteY0" fmla="*/ 0 h 1050560"/>
              <a:gd name="connsiteX1" fmla="*/ 45717 w 601194"/>
              <a:gd name="connsiteY1" fmla="*/ 922945 h 1050560"/>
              <a:gd name="connsiteX2" fmla="*/ 601194 w 601194"/>
              <a:gd name="connsiteY2" fmla="*/ 1042586 h 1050560"/>
              <a:gd name="connsiteX3" fmla="*/ 601194 w 601194"/>
              <a:gd name="connsiteY3" fmla="*/ 1042586 h 105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1194" h="1050560">
                <a:moveTo>
                  <a:pt x="71354" y="0"/>
                </a:moveTo>
                <a:cubicBezTo>
                  <a:pt x="14382" y="374590"/>
                  <a:pt x="-42590" y="749181"/>
                  <a:pt x="45717" y="922945"/>
                </a:cubicBezTo>
                <a:cubicBezTo>
                  <a:pt x="134024" y="1096709"/>
                  <a:pt x="601194" y="1042586"/>
                  <a:pt x="601194" y="1042586"/>
                </a:cubicBezTo>
                <a:lnTo>
                  <a:pt x="601194" y="1042586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 rot="19867024">
            <a:off x="1114041" y="5466602"/>
            <a:ext cx="2080589" cy="439582"/>
          </a:xfrm>
          <a:custGeom>
            <a:avLst/>
            <a:gdLst>
              <a:gd name="connsiteX0" fmla="*/ 71354 w 601194"/>
              <a:gd name="connsiteY0" fmla="*/ 0 h 1050560"/>
              <a:gd name="connsiteX1" fmla="*/ 45717 w 601194"/>
              <a:gd name="connsiteY1" fmla="*/ 922945 h 1050560"/>
              <a:gd name="connsiteX2" fmla="*/ 601194 w 601194"/>
              <a:gd name="connsiteY2" fmla="*/ 1042586 h 1050560"/>
              <a:gd name="connsiteX3" fmla="*/ 601194 w 601194"/>
              <a:gd name="connsiteY3" fmla="*/ 1042586 h 105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1194" h="1050560">
                <a:moveTo>
                  <a:pt x="71354" y="0"/>
                </a:moveTo>
                <a:cubicBezTo>
                  <a:pt x="14382" y="374590"/>
                  <a:pt x="-42590" y="749181"/>
                  <a:pt x="45717" y="922945"/>
                </a:cubicBezTo>
                <a:cubicBezTo>
                  <a:pt x="134024" y="1096709"/>
                  <a:pt x="601194" y="1042586"/>
                  <a:pt x="601194" y="1042586"/>
                </a:cubicBezTo>
                <a:lnTo>
                  <a:pt x="601194" y="1042586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98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 Opening Slides REVISED Jan 25 (no notes)">
  <a:themeElements>
    <a:clrScheme name="OEB_designtest_v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EB_designtest_v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2C4D6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2C4D63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EB_designtest_v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B_designtest_v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B_designtest_v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B_designtest_v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B_designtest_v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B_designtest_v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 Opening Slides REVISED Jan 25 (no notes)</Template>
  <TotalTime>1379</TotalTime>
  <Words>203</Words>
  <Application>Microsoft Office PowerPoint</Application>
  <PresentationFormat>On-screen Show (4:3)</PresentationFormat>
  <Paragraphs>79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 Opening Slides REVISED Jan 25 (no notes)</vt:lpstr>
      <vt:lpstr>Development of the Smart Grid</vt:lpstr>
      <vt:lpstr>Agenda</vt:lpstr>
      <vt:lpstr>Mapping of Objectives of the Minister’s Directive to Staff Straw Man Categories</vt:lpstr>
    </vt:vector>
  </TitlesOfParts>
  <Company>OEB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Stakeholder Conference on Development of a Renewed Regulatory Framework</dc:title>
  <dc:creator>RPD;Rachel.Anderson@ontarioenergyboard.ca</dc:creator>
  <cp:lastModifiedBy>Russ Houldin</cp:lastModifiedBy>
  <cp:revision>142</cp:revision>
  <dcterms:created xsi:type="dcterms:W3CDTF">2012-10-15T14:17:37Z</dcterms:created>
  <dcterms:modified xsi:type="dcterms:W3CDTF">2012-11-28T18:03:59Z</dcterms:modified>
</cp:coreProperties>
</file>