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 id="2147483657" r:id="rId2"/>
    <p:sldMasterId id="2147484123" r:id="rId3"/>
    <p:sldMasterId id="2147484143" r:id="rId4"/>
    <p:sldMasterId id="2147484163" r:id="rId5"/>
    <p:sldMasterId id="2147484176" r:id="rId6"/>
  </p:sldMasterIdLst>
  <p:notesMasterIdLst>
    <p:notesMasterId r:id="rId25"/>
  </p:notesMasterIdLst>
  <p:handoutMasterIdLst>
    <p:handoutMasterId r:id="rId26"/>
  </p:handoutMasterIdLst>
  <p:sldIdLst>
    <p:sldId id="1034" r:id="rId7"/>
    <p:sldId id="1046" r:id="rId8"/>
    <p:sldId id="1023" r:id="rId9"/>
    <p:sldId id="1052" r:id="rId10"/>
    <p:sldId id="1038" r:id="rId11"/>
    <p:sldId id="1051" r:id="rId12"/>
    <p:sldId id="1053" r:id="rId13"/>
    <p:sldId id="988" r:id="rId14"/>
    <p:sldId id="1037" r:id="rId15"/>
    <p:sldId id="1047" r:id="rId16"/>
    <p:sldId id="1040" r:id="rId17"/>
    <p:sldId id="1049" r:id="rId18"/>
    <p:sldId id="1050" r:id="rId19"/>
    <p:sldId id="1048" r:id="rId20"/>
    <p:sldId id="1044" r:id="rId21"/>
    <p:sldId id="1045" r:id="rId22"/>
    <p:sldId id="1020" r:id="rId23"/>
    <p:sldId id="1035" r:id="rId24"/>
  </p:sldIdLst>
  <p:sldSz cx="9144000" cy="6858000" type="letter"/>
  <p:notesSz cx="14693900" cy="9423400"/>
  <p:defaultTextStyle>
    <a:defPPr>
      <a:defRPr lang="en-US"/>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Hutchins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A1DE"/>
    <a:srgbClr val="80CCCC"/>
    <a:srgbClr val="CCD6EB"/>
    <a:srgbClr val="000099"/>
    <a:srgbClr val="D9F0F0"/>
    <a:srgbClr val="AFAFAF"/>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99674" autoAdjust="0"/>
  </p:normalViewPr>
  <p:slideViewPr>
    <p:cSldViewPr snapToGrid="0">
      <p:cViewPr>
        <p:scale>
          <a:sx n="80" d="100"/>
          <a:sy n="80" d="100"/>
        </p:scale>
        <p:origin x="-588"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200" y="-96"/>
      </p:cViewPr>
      <p:guideLst>
        <p:guide orient="horz" pos="2968"/>
        <p:guide pos="462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0" y="196850"/>
            <a:ext cx="6372225" cy="4111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1387475" eaLnBrk="0" hangingPunct="0">
              <a:lnSpc>
                <a:spcPct val="100000"/>
              </a:lnSpc>
              <a:spcBef>
                <a:spcPct val="50000"/>
              </a:spcBef>
              <a:defRPr sz="2700" b="0">
                <a:latin typeface="Arial" pitchFamily="34" charset="0"/>
              </a:defRPr>
            </a:lvl1pPr>
          </a:lstStyle>
          <a:p>
            <a:pPr>
              <a:defRPr/>
            </a:pPr>
            <a:endParaRPr lang="en-US"/>
          </a:p>
        </p:txBody>
      </p:sp>
      <p:sp>
        <p:nvSpPr>
          <p:cNvPr id="631811" name="Rectangle 3"/>
          <p:cNvSpPr>
            <a:spLocks noGrp="1" noChangeArrowheads="1"/>
          </p:cNvSpPr>
          <p:nvPr>
            <p:ph type="dt" sz="quarter" idx="1"/>
          </p:nvPr>
        </p:nvSpPr>
        <p:spPr bwMode="auto">
          <a:xfrm>
            <a:off x="8321675" y="196850"/>
            <a:ext cx="6372225" cy="4111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387475" eaLnBrk="0" hangingPunct="0">
              <a:lnSpc>
                <a:spcPct val="100000"/>
              </a:lnSpc>
              <a:spcBef>
                <a:spcPct val="50000"/>
              </a:spcBef>
              <a:defRPr sz="2700" b="0">
                <a:latin typeface="Arial" pitchFamily="34" charset="0"/>
              </a:defRPr>
            </a:lvl1pPr>
          </a:lstStyle>
          <a:p>
            <a:pPr>
              <a:defRPr/>
            </a:pPr>
            <a:endParaRPr lang="en-US"/>
          </a:p>
        </p:txBody>
      </p:sp>
      <p:sp>
        <p:nvSpPr>
          <p:cNvPr id="631812" name="Rectangle 4"/>
          <p:cNvSpPr>
            <a:spLocks noGrp="1" noChangeArrowheads="1"/>
          </p:cNvSpPr>
          <p:nvPr>
            <p:ph type="ftr" sz="quarter" idx="2"/>
          </p:nvPr>
        </p:nvSpPr>
        <p:spPr bwMode="auto">
          <a:xfrm>
            <a:off x="0" y="8815388"/>
            <a:ext cx="6372225" cy="41116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defTabSz="1387475" eaLnBrk="0" hangingPunct="0">
              <a:lnSpc>
                <a:spcPct val="100000"/>
              </a:lnSpc>
              <a:spcBef>
                <a:spcPct val="50000"/>
              </a:spcBef>
              <a:defRPr sz="2700" b="0">
                <a:latin typeface="Arial" pitchFamily="34" charset="0"/>
              </a:defRPr>
            </a:lvl1pPr>
          </a:lstStyle>
          <a:p>
            <a:pPr>
              <a:defRPr/>
            </a:pPr>
            <a:endParaRPr lang="en-US"/>
          </a:p>
        </p:txBody>
      </p:sp>
      <p:sp>
        <p:nvSpPr>
          <p:cNvPr id="631813" name="Rectangle 5"/>
          <p:cNvSpPr>
            <a:spLocks noGrp="1" noChangeArrowheads="1"/>
          </p:cNvSpPr>
          <p:nvPr>
            <p:ph type="sldNum" sz="quarter" idx="3"/>
          </p:nvPr>
        </p:nvSpPr>
        <p:spPr bwMode="auto">
          <a:xfrm>
            <a:off x="8321675" y="8815388"/>
            <a:ext cx="6372225" cy="41116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387475" eaLnBrk="0" hangingPunct="0">
              <a:lnSpc>
                <a:spcPct val="100000"/>
              </a:lnSpc>
              <a:spcBef>
                <a:spcPct val="50000"/>
              </a:spcBef>
              <a:defRPr sz="2700" b="0">
                <a:latin typeface="Arial" pitchFamily="34" charset="0"/>
              </a:defRPr>
            </a:lvl1pPr>
          </a:lstStyle>
          <a:p>
            <a:pPr>
              <a:defRPr/>
            </a:pPr>
            <a:fld id="{03B565FF-B959-4E3D-9A18-BEDE151DFA4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372225" cy="460375"/>
          </a:xfrm>
          <a:prstGeom prst="rect">
            <a:avLst/>
          </a:prstGeom>
          <a:noFill/>
          <a:ln w="9525">
            <a:noFill/>
            <a:miter lim="800000"/>
            <a:headEnd/>
            <a:tailEnd/>
          </a:ln>
          <a:effectLst/>
        </p:spPr>
        <p:txBody>
          <a:bodyPr vert="horz" wrap="square" lIns="137067" tIns="68535" rIns="137067" bIns="68535" numCol="1" anchor="t" anchorCtr="0" compatLnSpc="1">
            <a:prstTxWarp prst="textNoShape">
              <a:avLst/>
            </a:prstTxWarp>
          </a:bodyPr>
          <a:lstStyle>
            <a:lvl1pPr algn="l" defTabSz="1346200" eaLnBrk="0" hangingPunct="0">
              <a:lnSpc>
                <a:spcPct val="100000"/>
              </a:lnSpc>
              <a:defRPr sz="2700" b="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8321675" y="0"/>
            <a:ext cx="6372225" cy="460375"/>
          </a:xfrm>
          <a:prstGeom prst="rect">
            <a:avLst/>
          </a:prstGeom>
          <a:noFill/>
          <a:ln w="9525">
            <a:noFill/>
            <a:miter lim="800000"/>
            <a:headEnd/>
            <a:tailEnd/>
          </a:ln>
          <a:effectLst/>
        </p:spPr>
        <p:txBody>
          <a:bodyPr vert="horz" wrap="square" lIns="137067" tIns="68535" rIns="137067" bIns="68535" numCol="1" anchor="t" anchorCtr="0" compatLnSpc="1">
            <a:prstTxWarp prst="textNoShape">
              <a:avLst/>
            </a:prstTxWarp>
          </a:bodyPr>
          <a:lstStyle>
            <a:lvl1pPr algn="r" defTabSz="1346200" eaLnBrk="0" hangingPunct="0">
              <a:lnSpc>
                <a:spcPct val="100000"/>
              </a:lnSpc>
              <a:defRPr sz="2700" b="0">
                <a:latin typeface="Arial" pitchFamily="34" charset="0"/>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4999038" y="715963"/>
            <a:ext cx="4713287" cy="353536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990725" y="4483100"/>
            <a:ext cx="10712450" cy="4224338"/>
          </a:xfrm>
          <a:prstGeom prst="rect">
            <a:avLst/>
          </a:prstGeom>
          <a:noFill/>
          <a:ln w="9525">
            <a:noFill/>
            <a:miter lim="800000"/>
            <a:headEnd/>
            <a:tailEnd/>
          </a:ln>
          <a:effectLst/>
        </p:spPr>
        <p:txBody>
          <a:bodyPr vert="horz" wrap="square" lIns="137067" tIns="68535" rIns="137067" bIns="685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63025"/>
            <a:ext cx="6372225" cy="460375"/>
          </a:xfrm>
          <a:prstGeom prst="rect">
            <a:avLst/>
          </a:prstGeom>
          <a:noFill/>
          <a:ln w="9525">
            <a:noFill/>
            <a:miter lim="800000"/>
            <a:headEnd/>
            <a:tailEnd/>
          </a:ln>
          <a:effectLst/>
        </p:spPr>
        <p:txBody>
          <a:bodyPr vert="horz" wrap="square" lIns="137067" tIns="68535" rIns="137067" bIns="68535" numCol="1" anchor="b" anchorCtr="0" compatLnSpc="1">
            <a:prstTxWarp prst="textNoShape">
              <a:avLst/>
            </a:prstTxWarp>
          </a:bodyPr>
          <a:lstStyle>
            <a:lvl1pPr algn="l" defTabSz="1346200" eaLnBrk="0" hangingPunct="0">
              <a:lnSpc>
                <a:spcPct val="100000"/>
              </a:lnSpc>
              <a:defRPr sz="2700" b="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8321675" y="8963025"/>
            <a:ext cx="6372225" cy="460375"/>
          </a:xfrm>
          <a:prstGeom prst="rect">
            <a:avLst/>
          </a:prstGeom>
          <a:noFill/>
          <a:ln w="9525">
            <a:noFill/>
            <a:miter lim="800000"/>
            <a:headEnd/>
            <a:tailEnd/>
          </a:ln>
          <a:effectLst/>
        </p:spPr>
        <p:txBody>
          <a:bodyPr vert="horz" wrap="square" lIns="137067" tIns="68535" rIns="137067" bIns="68535" numCol="1" anchor="b" anchorCtr="0" compatLnSpc="1">
            <a:prstTxWarp prst="textNoShape">
              <a:avLst/>
            </a:prstTxWarp>
          </a:bodyPr>
          <a:lstStyle>
            <a:lvl1pPr algn="r" defTabSz="1346200" eaLnBrk="0" hangingPunct="0">
              <a:lnSpc>
                <a:spcPct val="100000"/>
              </a:lnSpc>
              <a:defRPr sz="2700" b="0">
                <a:latin typeface="Arial" pitchFamily="34" charset="0"/>
              </a:defRPr>
            </a:lvl1pPr>
          </a:lstStyle>
          <a:p>
            <a:pPr>
              <a:defRPr/>
            </a:pPr>
            <a:fld id="{E9A8CDBD-F520-4BC9-9C1E-C38711099BC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0E94D44-14AB-46B4-9417-DE47D6C4BB7C}" type="slidenum">
              <a:rPr lang="en-US" smtClean="0">
                <a:latin typeface="Arial" charset="0"/>
              </a:rPr>
              <a:pPr/>
              <a:t>3</a:t>
            </a:fld>
            <a:endParaRPr lang="en-US" smtClean="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2966BA8-EF95-4022-A9F6-F584400EA45F}" type="slidenum">
              <a:rPr lang="en-US" smtClean="0">
                <a:latin typeface="Arial" charset="0"/>
              </a:rPr>
              <a:pPr/>
              <a:t>13</a:t>
            </a:fld>
            <a:endParaRPr lang="en-US" smtClean="0">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6F9D03A2-C4FC-4FC0-8CA7-8867837C7C09}" type="slidenum">
              <a:rPr lang="en-US" smtClean="0">
                <a:latin typeface="Arial" charset="0"/>
              </a:rPr>
              <a:pPr/>
              <a:t>15</a:t>
            </a:fld>
            <a:endParaRPr lang="en-US" smtClean="0">
              <a:latin typeface="Arial"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33EC4F4-5CCE-418B-A5B4-397DB1EB7A52}" type="slidenum">
              <a:rPr lang="en-US" smtClean="0">
                <a:solidFill>
                  <a:srgbClr val="000000"/>
                </a:solidFill>
                <a:latin typeface="Arial" charset="0"/>
              </a:rPr>
              <a:pPr/>
              <a:t>16</a:t>
            </a:fld>
            <a:endParaRPr lang="en-US" smtClean="0">
              <a:solidFill>
                <a:srgbClr val="000000"/>
              </a:solidFill>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9FEAA904-BCD6-4535-8085-93A8D64110E4}" type="slidenum">
              <a:rPr lang="en-US" smtClean="0">
                <a:latin typeface="Arial" charset="0"/>
              </a:rPr>
              <a:pPr/>
              <a:t>17</a:t>
            </a:fld>
            <a:endParaRPr lang="en-US" smtClean="0">
              <a:latin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771525" y="8993188"/>
            <a:ext cx="234950" cy="263525"/>
          </a:xfrm>
          <a:prstGeom prst="rect">
            <a:avLst/>
          </a:prstGeom>
          <a:noFill/>
          <a:ln w="9525">
            <a:noFill/>
            <a:miter lim="800000"/>
            <a:headEnd/>
            <a:tailEnd/>
          </a:ln>
        </p:spPr>
        <p:txBody>
          <a:bodyPr wrap="none" lIns="0" tIns="0" rIns="0" bIns="0" anchor="b">
            <a:spAutoFit/>
          </a:bodyPr>
          <a:lstStyle/>
          <a:p>
            <a:pPr defTabSz="901700">
              <a:lnSpc>
                <a:spcPct val="95000"/>
              </a:lnSpc>
              <a:spcBef>
                <a:spcPct val="20000"/>
              </a:spcBef>
            </a:pPr>
            <a:fld id="{C54ADFF8-DA3B-4CF2-ADBB-176966ACB890}" type="slidenum">
              <a:rPr lang="en-GB" sz="1800" b="0">
                <a:solidFill>
                  <a:srgbClr val="000000"/>
                </a:solidFill>
                <a:latin typeface="Calibri" pitchFamily="34" charset="0"/>
                <a:cs typeface="Arial" charset="0"/>
              </a:rPr>
              <a:pPr defTabSz="901700">
                <a:lnSpc>
                  <a:spcPct val="95000"/>
                </a:lnSpc>
                <a:spcBef>
                  <a:spcPct val="20000"/>
                </a:spcBef>
              </a:pPr>
              <a:t>18</a:t>
            </a:fld>
            <a:endParaRPr lang="en-GB" sz="1800" b="0">
              <a:solidFill>
                <a:srgbClr val="000000"/>
              </a:solidFill>
              <a:latin typeface="Calibri" pitchFamily="34" charset="0"/>
              <a:cs typeface="Arial" charset="0"/>
            </a:endParaRPr>
          </a:p>
        </p:txBody>
      </p:sp>
      <p:sp>
        <p:nvSpPr>
          <p:cNvPr id="116738" name="Rectangle 2"/>
          <p:cNvSpPr>
            <a:spLocks noGrp="1" noRot="1" noChangeAspect="1" noChangeArrowheads="1" noTextEdit="1"/>
          </p:cNvSpPr>
          <p:nvPr>
            <p:ph type="sldImg"/>
          </p:nvPr>
        </p:nvSpPr>
        <p:spPr>
          <a:xfrm>
            <a:off x="4548188" y="374650"/>
            <a:ext cx="5561012" cy="4170363"/>
          </a:xfrm>
          <a:ln/>
        </p:spPr>
      </p:sp>
      <p:sp>
        <p:nvSpPr>
          <p:cNvPr id="116739" name="Rectangle 3"/>
          <p:cNvSpPr>
            <a:spLocks noGrp="1" noChangeArrowheads="1"/>
          </p:cNvSpPr>
          <p:nvPr>
            <p:ph type="body" idx="1"/>
          </p:nvPr>
        </p:nvSpPr>
        <p:spPr>
          <a:xfrm>
            <a:off x="771525" y="4638675"/>
            <a:ext cx="13112750" cy="496888"/>
          </a:xfrm>
          <a:noFill/>
          <a:ln/>
        </p:spPr>
        <p:txBody>
          <a:bodyPr/>
          <a:lstStyle/>
          <a:p>
            <a:pPr eaLnBrk="1" hangingPunct="1">
              <a:spcBef>
                <a:spcPct val="0"/>
              </a:spcBef>
            </a:pPr>
            <a:endParaRPr lang="en-US" sz="4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8D9BEC84-8A69-46DE-8A33-EBDC049ACE2B}" type="slidenum">
              <a:rPr lang="en-US" smtClean="0">
                <a:latin typeface="Arial" charset="0"/>
              </a:rPr>
              <a:pPr/>
              <a:t>4</a:t>
            </a:fld>
            <a:endParaRPr lang="en-US" smtClean="0">
              <a:latin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1AF37251-D173-4526-96C1-4BFF06C5593C}" type="slidenum">
              <a:rPr lang="en-US" smtClean="0">
                <a:latin typeface="Arial" charset="0"/>
              </a:rPr>
              <a:pPr/>
              <a:t>5</a:t>
            </a:fld>
            <a:endParaRPr lang="en-US" smtClean="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81ED1D2E-0932-4E58-B98A-D8E572E70F4B}" type="slidenum">
              <a:rPr lang="en-US" smtClean="0">
                <a:latin typeface="Arial" charset="0"/>
              </a:rPr>
              <a:pPr/>
              <a:t>6</a:t>
            </a:fld>
            <a:endParaRPr lang="en-US" smtClean="0">
              <a:latin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668D1449-8CF3-4F3D-A442-C21025F86741}" type="slidenum">
              <a:rPr lang="en-US" smtClean="0">
                <a:latin typeface="Arial" charset="0"/>
              </a:rPr>
              <a:pPr/>
              <a:t>7</a:t>
            </a:fld>
            <a:endParaRPr lang="en-US" smtClean="0">
              <a:latin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B7D3A06E-4BB4-416A-ACAC-4C3303090D49}" type="slidenum">
              <a:rPr lang="en-US" smtClean="0">
                <a:latin typeface="Arial" charset="0"/>
              </a:rPr>
              <a:pPr/>
              <a:t>8</a:t>
            </a:fld>
            <a:endParaRPr lang="en-US" smtClean="0">
              <a:latin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E48B0BB2-1F59-4C20-AF89-14B10275F4B4}" type="slidenum">
              <a:rPr lang="en-US" smtClean="0">
                <a:latin typeface="Arial" charset="0"/>
              </a:rPr>
              <a:pPr/>
              <a:t>9</a:t>
            </a:fld>
            <a:endParaRPr lang="en-US" smtClean="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9DB8B768-C0F8-417F-8068-45B5FB163B62}" type="slidenum">
              <a:rPr lang="en-US" smtClean="0">
                <a:latin typeface="Arial" charset="0"/>
              </a:rPr>
              <a:pPr/>
              <a:t>11</a:t>
            </a:fld>
            <a:endParaRPr lang="en-US" smtClean="0">
              <a:latin typeface="Arial"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D82C64F2-7E38-4A93-ABD5-C3EEB0B79FCD}" type="slidenum">
              <a:rPr lang="en-US" smtClean="0">
                <a:latin typeface="Arial" charset="0"/>
              </a:rPr>
              <a:pPr/>
              <a:t>12</a:t>
            </a:fld>
            <a:endParaRPr lang="en-US" smtClean="0">
              <a:latin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LLP logo with big space copy"/>
          <p:cNvPicPr>
            <a:picLocks noChangeAspect="1" noChangeArrowheads="1"/>
          </p:cNvPicPr>
          <p:nvPr/>
        </p:nvPicPr>
        <p:blipFill>
          <a:blip r:embed="rId2">
            <a:clrChange>
              <a:clrFrom>
                <a:srgbClr val="FFFFFF"/>
              </a:clrFrom>
              <a:clrTo>
                <a:srgbClr val="FFFFFF">
                  <a:alpha val="0"/>
                </a:srgbClr>
              </a:clrTo>
            </a:clrChange>
          </a:blip>
          <a:srcRect l="995" b="57770"/>
          <a:stretch>
            <a:fillRect/>
          </a:stretch>
        </p:blipFill>
        <p:spPr bwMode="gray">
          <a:xfrm>
            <a:off x="895350" y="6007100"/>
            <a:ext cx="1444625" cy="301625"/>
          </a:xfrm>
          <a:prstGeom prst="rect">
            <a:avLst/>
          </a:prstGeom>
          <a:noFill/>
          <a:ln w="9525">
            <a:noFill/>
            <a:miter lim="800000"/>
            <a:headEnd/>
            <a:tailEnd/>
          </a:ln>
        </p:spPr>
      </p:pic>
      <p:sp>
        <p:nvSpPr>
          <p:cNvPr id="5" name="Line 13"/>
          <p:cNvSpPr>
            <a:spLocks noChangeShapeType="1"/>
          </p:cNvSpPr>
          <p:nvPr userDrawn="1"/>
        </p:nvSpPr>
        <p:spPr bwMode="gray">
          <a:xfrm flipV="1">
            <a:off x="392113" y="806450"/>
            <a:ext cx="8353425" cy="0"/>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3700739" name="Rectangle 3"/>
          <p:cNvSpPr>
            <a:spLocks noGrp="1" noChangeArrowheads="1"/>
          </p:cNvSpPr>
          <p:nvPr>
            <p:ph type="ctrTitle" sz="quarter"/>
          </p:nvPr>
        </p:nvSpPr>
        <p:spPr>
          <a:xfrm>
            <a:off x="892175" y="2025650"/>
            <a:ext cx="6581775" cy="1104900"/>
          </a:xfrm>
        </p:spPr>
        <p:txBody>
          <a:bodyPr/>
          <a:lstStyle>
            <a:lvl1pPr>
              <a:lnSpc>
                <a:spcPts val="2200"/>
              </a:lnSpc>
              <a:spcBef>
                <a:spcPct val="100000"/>
              </a:spcBef>
              <a:buClr>
                <a:schemeClr val="tx2"/>
              </a:buClr>
              <a:buSzPct val="85000"/>
              <a:buFont typeface="Wingdings" pitchFamily="2" charset="2"/>
              <a:buNone/>
              <a:defRPr sz="1800"/>
            </a:lvl1pPr>
          </a:lstStyle>
          <a:p>
            <a:r>
              <a:rPr lang="en-US"/>
              <a:t>Click to edit Master title style</a:t>
            </a:r>
          </a:p>
        </p:txBody>
      </p:sp>
      <p:sp>
        <p:nvSpPr>
          <p:cNvPr id="3700740" name="Rectangle 4"/>
          <p:cNvSpPr>
            <a:spLocks noGrp="1" noChangeArrowheads="1"/>
          </p:cNvSpPr>
          <p:nvPr>
            <p:ph type="subTitle" sz="quarter" idx="1"/>
          </p:nvPr>
        </p:nvSpPr>
        <p:spPr>
          <a:xfrm>
            <a:off x="892175" y="3402013"/>
            <a:ext cx="6583363" cy="768350"/>
          </a:xfrm>
          <a:ln/>
        </p:spPr>
        <p:txBody>
          <a:bodyPr/>
          <a:lstStyle>
            <a:lvl1pPr>
              <a:lnSpc>
                <a:spcPts val="1600"/>
              </a:lnSpc>
              <a:spcBef>
                <a:spcPct val="15000"/>
              </a:spcBef>
              <a:buClrTx/>
              <a:defRPr sz="14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514350"/>
            <a:ext cx="2085975"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14350"/>
            <a:ext cx="6107113"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6875" y="514350"/>
            <a:ext cx="8345488"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3"/>
          <p:cNvSpPr>
            <a:spLocks noChangeShapeType="1"/>
          </p:cNvSpPr>
          <p:nvPr userDrawn="1"/>
        </p:nvSpPr>
        <p:spPr bwMode="gray">
          <a:xfrm flipV="1">
            <a:off x="392113" y="806450"/>
            <a:ext cx="8353425" cy="0"/>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514350"/>
            <a:ext cx="2085975"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14350"/>
            <a:ext cx="6107113"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6875" y="514350"/>
            <a:ext cx="8345488"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p:cNvPicPr>
            <a:picLocks noChangeAspect="1" noChangeArrowheads="1"/>
          </p:cNvPicPr>
          <p:nvPr/>
        </p:nvPicPr>
        <p:blipFill>
          <a:blip r:embed="rId2"/>
          <a:srcRect/>
          <a:stretch>
            <a:fillRect/>
          </a:stretch>
        </p:blipFill>
        <p:spPr bwMode="gray">
          <a:xfrm>
            <a:off x="369888" y="454025"/>
            <a:ext cx="1936750" cy="360363"/>
          </a:xfrm>
          <a:prstGeom prst="rect">
            <a:avLst/>
          </a:prstGeom>
          <a:noFill/>
          <a:ln w="9525" algn="ctr">
            <a:noFill/>
            <a:miter lim="800000"/>
            <a:headEnd/>
            <a:tailEnd/>
          </a:ln>
        </p:spPr>
      </p:pic>
      <p:sp>
        <p:nvSpPr>
          <p:cNvPr id="186371" name="Rectangle 3"/>
          <p:cNvSpPr>
            <a:spLocks noGrp="1" noChangeArrowheads="1"/>
          </p:cNvSpPr>
          <p:nvPr>
            <p:ph type="subTitle" idx="1"/>
          </p:nvPr>
        </p:nvSpPr>
        <p:spPr>
          <a:xfrm>
            <a:off x="306388" y="4572000"/>
            <a:ext cx="8624887" cy="366713"/>
          </a:xfrm>
        </p:spPr>
        <p:txBody>
          <a:bodyPr/>
          <a:lstStyle>
            <a:lvl1pPr marL="0" indent="0">
              <a:spcBef>
                <a:spcPct val="30000"/>
              </a:spcBef>
              <a:spcAft>
                <a:spcPct val="0"/>
              </a:spcAft>
              <a:buClr>
                <a:schemeClr val="bg2"/>
              </a:buClr>
              <a:buFontTx/>
              <a:buNone/>
              <a:defRPr sz="1800"/>
            </a:lvl1pPr>
          </a:lstStyle>
          <a:p>
            <a:r>
              <a:rPr lang="en-US"/>
              <a:t>Click to edit Master subtitle style</a:t>
            </a:r>
          </a:p>
        </p:txBody>
      </p:sp>
      <p:sp>
        <p:nvSpPr>
          <p:cNvPr id="186372" name="Rectangle 4"/>
          <p:cNvSpPr>
            <a:spLocks noGrp="1" noChangeArrowheads="1"/>
          </p:cNvSpPr>
          <p:nvPr>
            <p:ph type="ctrTitle"/>
          </p:nvPr>
        </p:nvSpPr>
        <p:spPr>
          <a:xfrm>
            <a:off x="306388" y="1390650"/>
            <a:ext cx="8624887" cy="840230"/>
          </a:xfrm>
        </p:spPr>
        <p:txBody>
          <a:bodyPr/>
          <a:lstStyle>
            <a:lvl1pPr>
              <a:defRPr sz="5400">
                <a:latin typeface="Times New Roman" pitchFamily="18" charset="0"/>
              </a:defRPr>
            </a:lvl1p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394065" cy="369332"/>
          </a:xfrm>
        </p:spPr>
        <p:txBody>
          <a:bodyPr/>
          <a:lstStyle>
            <a:lvl1pPr>
              <a:lnSpc>
                <a:spcPct val="100000"/>
              </a:lnSpc>
              <a:defRPr sz="24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760" y="927100"/>
            <a:ext cx="8372475" cy="1506053"/>
          </a:xfrm>
        </p:spPr>
        <p:txBody>
          <a:bodyPr/>
          <a:lstStyle>
            <a:lvl1pPr marL="174625" indent="-174625">
              <a:lnSpc>
                <a:spcPct val="110000"/>
              </a:lnSpc>
              <a:spcAft>
                <a:spcPts val="200"/>
              </a:spcAft>
              <a:defRPr sz="1600"/>
            </a:lvl1pPr>
            <a:lvl2pPr marL="457200" indent="-228600">
              <a:lnSpc>
                <a:spcPct val="110000"/>
              </a:lnSpc>
              <a:spcAft>
                <a:spcPts val="200"/>
              </a:spcAft>
              <a:defRPr sz="1600"/>
            </a:lvl2pPr>
            <a:lvl3pPr marL="631825" indent="-150813">
              <a:lnSpc>
                <a:spcPct val="110000"/>
              </a:lnSpc>
              <a:spcAft>
                <a:spcPts val="200"/>
              </a:spcAft>
              <a:defRPr sz="1600"/>
            </a:lvl3pPr>
            <a:lvl4pPr marL="914400" indent="-228600">
              <a:lnSpc>
                <a:spcPct val="110000"/>
              </a:lnSpc>
              <a:spcAft>
                <a:spcPts val="200"/>
              </a:spcAft>
              <a:defRPr sz="1600"/>
            </a:lvl4pPr>
            <a:lvl5pPr marL="1196975" indent="-223838">
              <a:lnSpc>
                <a:spcPct val="110000"/>
              </a:lnSpc>
              <a:spcAft>
                <a:spcPts val="2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7025" y="472608"/>
            <a:ext cx="8502650" cy="480131"/>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27025" y="1214438"/>
            <a:ext cx="4175125" cy="168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14438"/>
            <a:ext cx="4175125" cy="168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9790"/>
            <a:ext cx="8229600" cy="480131"/>
          </a:xfrm>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7025" y="486055"/>
            <a:ext cx="8502650" cy="480131"/>
          </a:xfrm>
        </p:spPr>
        <p:txBody>
          <a:bodyPr/>
          <a:lstStyle>
            <a:lvl1pPr>
              <a:defRPr sz="2800"/>
            </a:lvl1p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502650" cy="480131"/>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338138"/>
            <a:ext cx="2125662" cy="255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338138"/>
            <a:ext cx="6224588" cy="255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asic Text - 2 columns">
    <p:spTree>
      <p:nvGrpSpPr>
        <p:cNvPr id="1" name=""/>
        <p:cNvGrpSpPr/>
        <p:nvPr/>
      </p:nvGrpSpPr>
      <p:grpSpPr>
        <a:xfrm>
          <a:off x="0" y="0"/>
          <a:ext cx="0" cy="0"/>
          <a:chOff x="0" y="0"/>
          <a:chExt cx="0" cy="0"/>
        </a:xfrm>
      </p:grpSpPr>
      <p:sp>
        <p:nvSpPr>
          <p:cNvPr id="5"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7CFB3988-EC30-4436-8DFC-E5A1BE49493D}"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6" name="Rectangle 5"/>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12" name="Text Placeholder 10"/>
          <p:cNvSpPr>
            <a:spLocks noGrp="1"/>
          </p:cNvSpPr>
          <p:nvPr>
            <p:ph type="body" sz="quarter" idx="14"/>
          </p:nvPr>
        </p:nvSpPr>
        <p:spPr>
          <a:xfrm>
            <a:off x="4736594" y="1152144"/>
            <a:ext cx="4005072" cy="1401922"/>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10"/>
          <p:cNvSpPr>
            <a:spLocks noGrp="1"/>
          </p:cNvSpPr>
          <p:nvPr>
            <p:ph type="body" sz="quarter" idx="13"/>
          </p:nvPr>
        </p:nvSpPr>
        <p:spPr>
          <a:xfrm>
            <a:off x="402336" y="1152144"/>
            <a:ext cx="4005072" cy="1401922"/>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02338" y="384586"/>
            <a:ext cx="8339328" cy="365760"/>
          </a:xfrm>
          <a:prstGeom prst="rect">
            <a:avLst/>
          </a:prstGeom>
        </p:spPr>
        <p:txBody>
          <a:bodyPr/>
          <a:lstStyle>
            <a:lvl1pPr>
              <a:defRPr sz="2400"/>
            </a:lvl1pPr>
          </a:lstStyle>
          <a:p>
            <a:r>
              <a:rPr lang="en-US" dirty="0" smtClean="0"/>
              <a:t>Click to edit Master title style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29386BC5-9DFC-4D74-82C6-E0FBDF089EC5}"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2" name="Title 1"/>
          <p:cNvSpPr>
            <a:spLocks noGrp="1"/>
          </p:cNvSpPr>
          <p:nvPr>
            <p:ph type="title"/>
          </p:nvPr>
        </p:nvSpPr>
        <p:spPr>
          <a:xfrm>
            <a:off x="354490" y="202365"/>
            <a:ext cx="8295054" cy="446276"/>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4881C335-9690-4D88-AB36-E32C6D2DA384}"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2" name="Title 1"/>
          <p:cNvSpPr>
            <a:spLocks noGrp="1"/>
          </p:cNvSpPr>
          <p:nvPr>
            <p:ph type="title"/>
          </p:nvPr>
        </p:nvSpPr>
        <p:spPr>
          <a:xfrm>
            <a:off x="354490" y="202365"/>
            <a:ext cx="8295054" cy="446276"/>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3"/>
          <p:cNvSpPr>
            <a:spLocks noChangeShapeType="1"/>
          </p:cNvSpPr>
          <p:nvPr userDrawn="1"/>
        </p:nvSpPr>
        <p:spPr bwMode="gray">
          <a:xfrm flipV="1">
            <a:off x="392113" y="806450"/>
            <a:ext cx="8353425" cy="0"/>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A79C5627-3DB7-4B16-BCEC-09C285F4533D}"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2" name="Title 1"/>
          <p:cNvSpPr>
            <a:spLocks noGrp="1"/>
          </p:cNvSpPr>
          <p:nvPr>
            <p:ph type="title"/>
          </p:nvPr>
        </p:nvSpPr>
        <p:spPr>
          <a:xfrm>
            <a:off x="354490" y="202365"/>
            <a:ext cx="8295054" cy="446276"/>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CFCBAA6B-D74B-4C6F-A2D4-38AE52AEEFB2}"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5" name="Rectangle 4"/>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7" name="Text Placeholder 6"/>
          <p:cNvSpPr>
            <a:spLocks noGrp="1"/>
          </p:cNvSpPr>
          <p:nvPr>
            <p:ph type="body" sz="quarter" idx="10"/>
          </p:nvPr>
        </p:nvSpPr>
        <p:spPr>
          <a:xfrm>
            <a:off x="406402" y="1155700"/>
            <a:ext cx="8339328" cy="1485022"/>
          </a:xfrm>
        </p:spPr>
        <p:txBody>
          <a:bodyPr/>
          <a:lstStyle>
            <a:lvl1pPr marL="0" indent="0">
              <a:buNone/>
              <a:defRPr/>
            </a:lvl1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406402" y="481947"/>
            <a:ext cx="8331200" cy="307777"/>
          </a:xfrm>
        </p:spPr>
        <p:txBody>
          <a:bodyPr/>
          <a:lstStyle>
            <a:lvl1pPr>
              <a:defRPr sz="2000"/>
            </a:lvl1pPr>
          </a:lstStyle>
          <a:p>
            <a:r>
              <a:rPr lang="en-US" dirty="0"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5F42362E-5A2B-4E7F-9222-2660094A948A}"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6" name="Rectangle 5"/>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2" name="Title 1"/>
          <p:cNvSpPr>
            <a:spLocks noGrp="1"/>
          </p:cNvSpPr>
          <p:nvPr>
            <p:ph type="title"/>
          </p:nvPr>
        </p:nvSpPr>
        <p:spPr>
          <a:xfrm>
            <a:off x="401640" y="514352"/>
            <a:ext cx="8345487" cy="36933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6875" y="1154114"/>
            <a:ext cx="1927225" cy="3050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2" y="1154114"/>
            <a:ext cx="1928813" cy="3050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23F53F5A-2D7E-4C63-BF42-F1A036CF0643}"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5" name="Rectangle 4"/>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2" name="Title 1"/>
          <p:cNvSpPr>
            <a:spLocks noGrp="1"/>
          </p:cNvSpPr>
          <p:nvPr>
            <p:ph type="title"/>
          </p:nvPr>
        </p:nvSpPr>
        <p:spPr>
          <a:xfrm>
            <a:off x="401640" y="514352"/>
            <a:ext cx="8345487" cy="36933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4"/>
            <a:ext cx="4008438" cy="270843"/>
          </a:xfrm>
        </p:spPr>
        <p:txBody>
          <a:bodyPr/>
          <a:lstStyle/>
          <a:p>
            <a:pPr lvl="0"/>
            <a:endParaRPr lang="en-US" noProof="0" dirty="0" smtClean="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0"/>
          <p:cNvPicPr>
            <a:picLocks noChangeAspect="1" noChangeArrowheads="1"/>
          </p:cNvPicPr>
          <p:nvPr/>
        </p:nvPicPr>
        <p:blipFill>
          <a:blip r:embed="rId2"/>
          <a:srcRect/>
          <a:stretch>
            <a:fillRect/>
          </a:stretch>
        </p:blipFill>
        <p:spPr bwMode="gray">
          <a:xfrm>
            <a:off x="369888" y="454025"/>
            <a:ext cx="1936750" cy="360363"/>
          </a:xfrm>
          <a:prstGeom prst="rect">
            <a:avLst/>
          </a:prstGeom>
          <a:noFill/>
          <a:ln w="9525" algn="ctr">
            <a:noFill/>
            <a:miter lim="800000"/>
            <a:headEnd/>
            <a:tailEnd/>
          </a:ln>
        </p:spPr>
      </p:pic>
      <p:sp>
        <p:nvSpPr>
          <p:cNvPr id="186371" name="Rectangle 3"/>
          <p:cNvSpPr>
            <a:spLocks noGrp="1" noChangeArrowheads="1"/>
          </p:cNvSpPr>
          <p:nvPr>
            <p:ph type="subTitle" idx="1"/>
          </p:nvPr>
        </p:nvSpPr>
        <p:spPr>
          <a:xfrm>
            <a:off x="306388" y="4572000"/>
            <a:ext cx="8624887" cy="366713"/>
          </a:xfrm>
        </p:spPr>
        <p:txBody>
          <a:bodyPr/>
          <a:lstStyle>
            <a:lvl1pPr marL="0" indent="0">
              <a:spcBef>
                <a:spcPct val="30000"/>
              </a:spcBef>
              <a:spcAft>
                <a:spcPct val="0"/>
              </a:spcAft>
              <a:buClr>
                <a:schemeClr val="bg2"/>
              </a:buClr>
              <a:buFontTx/>
              <a:buNone/>
              <a:defRPr sz="1800"/>
            </a:lvl1pPr>
          </a:lstStyle>
          <a:p>
            <a:r>
              <a:rPr lang="en-US"/>
              <a:t>Click to edit Master subtitle style</a:t>
            </a:r>
          </a:p>
        </p:txBody>
      </p:sp>
      <p:sp>
        <p:nvSpPr>
          <p:cNvPr id="186372" name="Rectangle 4"/>
          <p:cNvSpPr>
            <a:spLocks noGrp="1" noChangeArrowheads="1"/>
          </p:cNvSpPr>
          <p:nvPr>
            <p:ph type="ctrTitle"/>
          </p:nvPr>
        </p:nvSpPr>
        <p:spPr>
          <a:xfrm>
            <a:off x="306388" y="1390650"/>
            <a:ext cx="8624887" cy="840230"/>
          </a:xfrm>
        </p:spPr>
        <p:txBody>
          <a:bodyPr/>
          <a:lstStyle>
            <a:lvl1pPr>
              <a:defRPr sz="5400">
                <a:latin typeface="Times New Roman" pitchFamily="18" charset="0"/>
              </a:defRPr>
            </a:lvl1pPr>
          </a:lstStyle>
          <a:p>
            <a:r>
              <a:rPr lang="en-US"/>
              <a:t>Click to edit Master 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394065" cy="369332"/>
          </a:xfrm>
        </p:spPr>
        <p:txBody>
          <a:bodyPr/>
          <a:lstStyle>
            <a:lvl1pPr>
              <a:lnSpc>
                <a:spcPct val="100000"/>
              </a:lnSpc>
              <a:defRPr sz="24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760" y="927100"/>
            <a:ext cx="8372475" cy="1506053"/>
          </a:xfrm>
        </p:spPr>
        <p:txBody>
          <a:bodyPr/>
          <a:lstStyle>
            <a:lvl1pPr marL="174625" indent="-174625">
              <a:lnSpc>
                <a:spcPct val="110000"/>
              </a:lnSpc>
              <a:spcAft>
                <a:spcPts val="200"/>
              </a:spcAft>
              <a:defRPr sz="1600"/>
            </a:lvl1pPr>
            <a:lvl2pPr marL="457200" indent="-228600">
              <a:lnSpc>
                <a:spcPct val="110000"/>
              </a:lnSpc>
              <a:spcAft>
                <a:spcPts val="200"/>
              </a:spcAft>
              <a:defRPr sz="1600"/>
            </a:lvl2pPr>
            <a:lvl3pPr marL="631825" indent="-150813">
              <a:lnSpc>
                <a:spcPct val="110000"/>
              </a:lnSpc>
              <a:spcAft>
                <a:spcPts val="200"/>
              </a:spcAft>
              <a:defRPr sz="1600"/>
            </a:lvl3pPr>
            <a:lvl4pPr marL="914400" indent="-228600">
              <a:lnSpc>
                <a:spcPct val="110000"/>
              </a:lnSpc>
              <a:spcAft>
                <a:spcPts val="200"/>
              </a:spcAft>
              <a:defRPr sz="1600"/>
            </a:lvl4pPr>
            <a:lvl5pPr marL="1196975" indent="-223838">
              <a:lnSpc>
                <a:spcPct val="110000"/>
              </a:lnSpc>
              <a:spcAft>
                <a:spcPts val="2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7025" y="472608"/>
            <a:ext cx="8502650" cy="480131"/>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27025" y="1214438"/>
            <a:ext cx="4175125" cy="168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14438"/>
            <a:ext cx="4175125" cy="168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9790"/>
            <a:ext cx="8229600" cy="480131"/>
          </a:xfrm>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7025" y="486055"/>
            <a:ext cx="8502650" cy="480131"/>
          </a:xfrm>
        </p:spPr>
        <p:txBody>
          <a:bodyPr/>
          <a:lstStyle>
            <a:lvl1pPr>
              <a:defRPr sz="28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3"/>
          <p:cNvSpPr>
            <a:spLocks noChangeShapeType="1"/>
          </p:cNvSpPr>
          <p:nvPr userDrawn="1"/>
        </p:nvSpPr>
        <p:spPr bwMode="gray">
          <a:xfrm flipV="1">
            <a:off x="392113" y="806450"/>
            <a:ext cx="8353425" cy="1588"/>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8" name="Line 13"/>
          <p:cNvSpPr>
            <a:spLocks noChangeShapeType="1"/>
          </p:cNvSpPr>
          <p:nvPr userDrawn="1"/>
        </p:nvSpPr>
        <p:spPr bwMode="gray">
          <a:xfrm flipV="1">
            <a:off x="392113" y="806450"/>
            <a:ext cx="8353425" cy="0"/>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502650" cy="480131"/>
          </a:xfrm>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338138"/>
            <a:ext cx="2125662" cy="255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338138"/>
            <a:ext cx="6224588" cy="255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asic Text - 2 columns">
    <p:spTree>
      <p:nvGrpSpPr>
        <p:cNvPr id="1" name=""/>
        <p:cNvGrpSpPr/>
        <p:nvPr/>
      </p:nvGrpSpPr>
      <p:grpSpPr>
        <a:xfrm>
          <a:off x="0" y="0"/>
          <a:ext cx="0" cy="0"/>
          <a:chOff x="0" y="0"/>
          <a:chExt cx="0" cy="0"/>
        </a:xfrm>
      </p:grpSpPr>
      <p:sp>
        <p:nvSpPr>
          <p:cNvPr id="5"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527FCBA4-9C32-44DA-A94E-9408F6E22A5F}"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6" name="Rectangle 5"/>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12" name="Text Placeholder 10"/>
          <p:cNvSpPr>
            <a:spLocks noGrp="1"/>
          </p:cNvSpPr>
          <p:nvPr>
            <p:ph type="body" sz="quarter" idx="14"/>
          </p:nvPr>
        </p:nvSpPr>
        <p:spPr>
          <a:xfrm>
            <a:off x="4736594" y="1152144"/>
            <a:ext cx="4005072" cy="1401922"/>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10"/>
          <p:cNvSpPr>
            <a:spLocks noGrp="1"/>
          </p:cNvSpPr>
          <p:nvPr>
            <p:ph type="body" sz="quarter" idx="13"/>
          </p:nvPr>
        </p:nvSpPr>
        <p:spPr>
          <a:xfrm>
            <a:off x="402336" y="1152144"/>
            <a:ext cx="4005072" cy="1401922"/>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02338" y="384586"/>
            <a:ext cx="8339328" cy="365760"/>
          </a:xfrm>
          <a:prstGeom prst="rect">
            <a:avLst/>
          </a:prstGeom>
        </p:spPr>
        <p:txBody>
          <a:bodyPr/>
          <a:lstStyle>
            <a:lvl1pPr>
              <a:defRPr sz="2400"/>
            </a:lvl1pPr>
          </a:lstStyle>
          <a:p>
            <a:r>
              <a:rPr lang="en-US" dirty="0"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A69CBD5F-0E8A-4D4D-908A-670A713140BF}"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2" name="Title 1"/>
          <p:cNvSpPr>
            <a:spLocks noGrp="1"/>
          </p:cNvSpPr>
          <p:nvPr>
            <p:ph type="title"/>
          </p:nvPr>
        </p:nvSpPr>
        <p:spPr>
          <a:xfrm>
            <a:off x="354490" y="202365"/>
            <a:ext cx="8295054" cy="446276"/>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51566256-CB92-4A66-9B9F-2668778AC18E}"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2" name="Title 1"/>
          <p:cNvSpPr>
            <a:spLocks noGrp="1"/>
          </p:cNvSpPr>
          <p:nvPr>
            <p:ph type="title"/>
          </p:nvPr>
        </p:nvSpPr>
        <p:spPr>
          <a:xfrm>
            <a:off x="354490" y="202365"/>
            <a:ext cx="8295054" cy="446276"/>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979F0540-7AF2-4151-8E98-40D88E449C67}"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2" name="Title 1"/>
          <p:cNvSpPr>
            <a:spLocks noGrp="1"/>
          </p:cNvSpPr>
          <p:nvPr>
            <p:ph type="title"/>
          </p:nvPr>
        </p:nvSpPr>
        <p:spPr>
          <a:xfrm>
            <a:off x="354490" y="202365"/>
            <a:ext cx="8295054" cy="446276"/>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3"/>
          <p:cNvSpPr>
            <a:spLocks noChangeShapeType="1"/>
          </p:cNvSpPr>
          <p:nvPr userDrawn="1"/>
        </p:nvSpPr>
        <p:spPr bwMode="gray">
          <a:xfrm flipV="1">
            <a:off x="392113" y="806450"/>
            <a:ext cx="8353425" cy="1588"/>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FD56979F-9F6D-433B-8C47-07F5BD429287}"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5" name="Rectangle 4"/>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7" name="Text Placeholder 6"/>
          <p:cNvSpPr>
            <a:spLocks noGrp="1"/>
          </p:cNvSpPr>
          <p:nvPr>
            <p:ph type="body" sz="quarter" idx="10"/>
          </p:nvPr>
        </p:nvSpPr>
        <p:spPr>
          <a:xfrm>
            <a:off x="406402" y="1155700"/>
            <a:ext cx="8339328" cy="1485022"/>
          </a:xfrm>
        </p:spPr>
        <p:txBody>
          <a:bodyPr/>
          <a:lstStyle>
            <a:lvl1pPr marL="0" indent="0">
              <a:buNone/>
              <a:defRPr/>
            </a:lvl1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406402" y="481947"/>
            <a:ext cx="8331200" cy="307777"/>
          </a:xfrm>
        </p:spPr>
        <p:txBody>
          <a:bodyPr/>
          <a:lstStyle>
            <a:lvl1pPr>
              <a:defRPr sz="2000"/>
            </a:lvl1pPr>
          </a:lstStyle>
          <a:p>
            <a:r>
              <a:rPr lang="en-US" dirty="0" smtClean="0"/>
              <a:t>Click to edit Master title style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486A19BB-F07A-48EE-ABEE-3B9D019C679A}"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6" name="Rectangle 5"/>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2" name="Title 1"/>
          <p:cNvSpPr>
            <a:spLocks noGrp="1"/>
          </p:cNvSpPr>
          <p:nvPr>
            <p:ph type="title"/>
          </p:nvPr>
        </p:nvSpPr>
        <p:spPr>
          <a:xfrm>
            <a:off x="401640" y="514352"/>
            <a:ext cx="8345487" cy="36933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6875" y="1154114"/>
            <a:ext cx="1927225" cy="3050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2" y="1154114"/>
            <a:ext cx="1928813" cy="3050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 Box 5"/>
          <p:cNvSpPr txBox="1">
            <a:spLocks noChangeArrowheads="1"/>
          </p:cNvSpPr>
          <p:nvPr userDrawn="1"/>
        </p:nvSpPr>
        <p:spPr bwMode="gray">
          <a:xfrm>
            <a:off x="4429125" y="6677025"/>
            <a:ext cx="282575" cy="1317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nSpc>
                <a:spcPct val="95000"/>
              </a:lnSpc>
              <a:spcBef>
                <a:spcPct val="20000"/>
              </a:spcBef>
              <a:buClr>
                <a:srgbClr val="000000"/>
              </a:buClr>
              <a:buSzPct val="65000"/>
              <a:buFont typeface="Wingdings" pitchFamily="2" charset="2"/>
              <a:buNone/>
              <a:defRPr/>
            </a:pPr>
            <a:r>
              <a:rPr lang="en-US" sz="900" b="0" dirty="0">
                <a:solidFill>
                  <a:srgbClr val="000000"/>
                </a:solidFill>
                <a:cs typeface="Arial" charset="0"/>
              </a:rPr>
              <a:t>- </a:t>
            </a:r>
            <a:fld id="{057689E4-48E3-4095-B910-2CA2900FE22F}" type="slidenum">
              <a:rPr lang="en-US" sz="900" b="0">
                <a:solidFill>
                  <a:srgbClr val="000000"/>
                </a:solidFill>
                <a:cs typeface="Arial" charset="0"/>
              </a:rPr>
              <a:pPr>
                <a:lnSpc>
                  <a:spcPct val="95000"/>
                </a:lnSpc>
                <a:spcBef>
                  <a:spcPct val="20000"/>
                </a:spcBef>
                <a:buClr>
                  <a:srgbClr val="000000"/>
                </a:buClr>
                <a:buSzPct val="65000"/>
                <a:buFont typeface="Wingdings" pitchFamily="2" charset="2"/>
                <a:buNone/>
                <a:defRPr/>
              </a:pPr>
              <a:t>‹#›</a:t>
            </a:fld>
            <a:r>
              <a:rPr lang="en-US" sz="900" b="0" dirty="0">
                <a:solidFill>
                  <a:srgbClr val="000000"/>
                </a:solidFill>
                <a:cs typeface="Arial" charset="0"/>
              </a:rPr>
              <a:t> -</a:t>
            </a:r>
          </a:p>
        </p:txBody>
      </p:sp>
      <p:sp>
        <p:nvSpPr>
          <p:cNvPr id="5" name="Rectangle 4"/>
          <p:cNvSpPr>
            <a:spLocks noChangeArrowheads="1"/>
          </p:cNvSpPr>
          <p:nvPr userDrawn="1"/>
        </p:nvSpPr>
        <p:spPr bwMode="auto">
          <a:xfrm>
            <a:off x="1524000" y="6688138"/>
            <a:ext cx="2754313" cy="169862"/>
          </a:xfrm>
          <a:prstGeom prst="rect">
            <a:avLst/>
          </a:prstGeom>
          <a:noFill/>
          <a:ln w="25400" algn="ctr">
            <a:noFill/>
            <a:miter lim="800000"/>
            <a:headEnd/>
            <a:tailEnd/>
          </a:ln>
        </p:spPr>
        <p:txBody>
          <a:bodyPr lIns="0" tIns="0" rIns="0" bIns="0"/>
          <a:lstStyle/>
          <a:p>
            <a:pPr algn="r" defTabSz="914258">
              <a:lnSpc>
                <a:spcPts val="1077"/>
              </a:lnSpc>
              <a:spcBef>
                <a:spcPct val="20000"/>
              </a:spcBef>
              <a:defRPr/>
            </a:pPr>
            <a:r>
              <a:rPr lang="en-US" sz="700" b="0" dirty="0">
                <a:solidFill>
                  <a:srgbClr val="002776"/>
                </a:solidFill>
                <a:cs typeface="Arial" charset="0"/>
              </a:rPr>
              <a:t>Copyright © 2010 Deloitte Development LLC. All rights reserved. </a:t>
            </a:r>
          </a:p>
        </p:txBody>
      </p:sp>
      <p:sp>
        <p:nvSpPr>
          <p:cNvPr id="2" name="Title 1"/>
          <p:cNvSpPr>
            <a:spLocks noGrp="1"/>
          </p:cNvSpPr>
          <p:nvPr>
            <p:ph type="title"/>
          </p:nvPr>
        </p:nvSpPr>
        <p:spPr>
          <a:xfrm>
            <a:off x="401640" y="514352"/>
            <a:ext cx="8345487" cy="36933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4"/>
            <a:ext cx="4008438" cy="270843"/>
          </a:xfrm>
        </p:spPr>
        <p:txBody>
          <a:bodyPr/>
          <a:lstStyle/>
          <a:p>
            <a:pPr lvl="0"/>
            <a:endParaRPr lang="en-US" noProof="0" dirty="0" smtClean="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LLP logo with big space copy"/>
          <p:cNvPicPr>
            <a:picLocks noChangeAspect="1" noChangeArrowheads="1"/>
          </p:cNvPicPr>
          <p:nvPr/>
        </p:nvPicPr>
        <p:blipFill>
          <a:blip r:embed="rId2">
            <a:clrChange>
              <a:clrFrom>
                <a:srgbClr val="FFFFFF"/>
              </a:clrFrom>
              <a:clrTo>
                <a:srgbClr val="FFFFFF">
                  <a:alpha val="0"/>
                </a:srgbClr>
              </a:clrTo>
            </a:clrChange>
          </a:blip>
          <a:srcRect l="995" b="57770"/>
          <a:stretch>
            <a:fillRect/>
          </a:stretch>
        </p:blipFill>
        <p:spPr bwMode="gray">
          <a:xfrm>
            <a:off x="895350" y="6007100"/>
            <a:ext cx="1444625" cy="301625"/>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892175" y="2025650"/>
            <a:ext cx="6581775" cy="1104900"/>
          </a:xfrm>
        </p:spPr>
        <p:txBody>
          <a:bodyPr/>
          <a:lstStyle>
            <a:lvl1pPr>
              <a:lnSpc>
                <a:spcPts val="2200"/>
              </a:lnSpc>
              <a:spcBef>
                <a:spcPct val="100000"/>
              </a:spcBef>
              <a:buClr>
                <a:schemeClr val="tx2"/>
              </a:buClr>
              <a:buSzPct val="85000"/>
              <a:buFont typeface="Wingdings" pitchFamily="2" charset="2"/>
              <a:buNone/>
              <a:defRPr sz="1800"/>
            </a:lvl1pPr>
          </a:lstStyle>
          <a:p>
            <a:r>
              <a:rPr lang="en-US"/>
              <a:t>Click to edit Master title style</a:t>
            </a:r>
          </a:p>
        </p:txBody>
      </p:sp>
      <p:sp>
        <p:nvSpPr>
          <p:cNvPr id="3700740" name="Rectangle 4"/>
          <p:cNvSpPr>
            <a:spLocks noGrp="1" noChangeArrowheads="1"/>
          </p:cNvSpPr>
          <p:nvPr>
            <p:ph type="subTitle" sz="quarter" idx="1"/>
          </p:nvPr>
        </p:nvSpPr>
        <p:spPr>
          <a:xfrm>
            <a:off x="892175" y="3402013"/>
            <a:ext cx="6583363" cy="768350"/>
          </a:xfrm>
          <a:ln/>
        </p:spPr>
        <p:txBody>
          <a:bodyPr/>
          <a:lstStyle>
            <a:lvl1pPr>
              <a:lnSpc>
                <a:spcPts val="1600"/>
              </a:lnSpc>
              <a:spcBef>
                <a:spcPct val="15000"/>
              </a:spcBef>
              <a:buClrTx/>
              <a:defRPr sz="1400" b="1"/>
            </a:lvl1pPr>
          </a:lstStyle>
          <a:p>
            <a:r>
              <a:rPr lang="en-US"/>
              <a:t>Click to edit Master subtitle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514350"/>
            <a:ext cx="2085975"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14350"/>
            <a:ext cx="6107113"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6875" y="514350"/>
            <a:ext cx="8345488"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396875" y="514350"/>
            <a:ext cx="8345488"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4216400" y="6616700"/>
            <a:ext cx="703263" cy="214313"/>
          </a:xfrm>
          <a:prstGeom prst="rect">
            <a:avLst/>
          </a:prstGeom>
          <a:noFill/>
          <a:ln w="12700">
            <a:noFill/>
            <a:miter lim="800000"/>
            <a:headEnd/>
            <a:tailEnd/>
          </a:ln>
          <a:effectLst>
            <a:prstShdw prst="shdw17" dist="17961" dir="2700000">
              <a:srgbClr val="DDDDDD">
                <a:gamma/>
                <a:shade val="60000"/>
                <a:invGamma/>
              </a:srgbClr>
            </a:prstShdw>
          </a:effectLst>
        </p:spPr>
        <p:txBody>
          <a:bodyPr lIns="137160" tIns="46038" rIns="137160" bIns="46038">
            <a:spAutoFit/>
          </a:bodyPr>
          <a:lstStyle/>
          <a:p>
            <a:pPr algn="ctr" eaLnBrk="0" hangingPunct="0">
              <a:lnSpc>
                <a:spcPct val="90000"/>
              </a:lnSpc>
              <a:buClr>
                <a:schemeClr val="tx1"/>
              </a:buClr>
              <a:buSzPct val="65000"/>
              <a:buFont typeface="Wingdings" pitchFamily="2" charset="2"/>
              <a:buNone/>
              <a:defRPr/>
            </a:pPr>
            <a:r>
              <a:rPr lang="en-US" sz="900" b="0" dirty="0">
                <a:solidFill>
                  <a:srgbClr val="000066"/>
                </a:solidFill>
                <a:latin typeface="Arial" pitchFamily="34" charset="0"/>
              </a:rPr>
              <a:t>- </a:t>
            </a:r>
            <a:fld id="{9441ED44-BE0C-4F9B-A3B3-8DB75CB52E3C}" type="slidenum">
              <a:rPr lang="en-US" sz="900" b="0">
                <a:solidFill>
                  <a:srgbClr val="000066"/>
                </a:solidFill>
                <a:latin typeface="Arial" pitchFamily="34" charset="0"/>
              </a:rPr>
              <a:pPr algn="ctr" eaLnBrk="0" hangingPunct="0">
                <a:lnSpc>
                  <a:spcPct val="90000"/>
                </a:lnSpc>
                <a:buClr>
                  <a:schemeClr val="tx1"/>
                </a:buClr>
                <a:buSzPct val="65000"/>
                <a:buFont typeface="Wingdings" pitchFamily="2" charset="2"/>
                <a:buNone/>
                <a:defRPr/>
              </a:pPr>
              <a:t>‹#›</a:t>
            </a:fld>
            <a:r>
              <a:rPr lang="en-US" sz="900" b="0" dirty="0">
                <a:solidFill>
                  <a:srgbClr val="000066"/>
                </a:solidFill>
                <a:latin typeface="Arial" pitchFamily="34" charset="0"/>
              </a:rPr>
              <a:t> -</a:t>
            </a:r>
          </a:p>
        </p:txBody>
      </p:sp>
      <p:pic>
        <p:nvPicPr>
          <p:cNvPr id="1029" name="Picture 6" descr="DEL_COL"/>
          <p:cNvPicPr>
            <a:picLocks noChangeAspect="1" noChangeArrowheads="1"/>
          </p:cNvPicPr>
          <p:nvPr/>
        </p:nvPicPr>
        <p:blipFill>
          <a:blip r:embed="rId14"/>
          <a:srcRect/>
          <a:stretch>
            <a:fillRect/>
          </a:stretch>
        </p:blipFill>
        <p:spPr bwMode="gray">
          <a:xfrm>
            <a:off x="395288" y="6637338"/>
            <a:ext cx="690562" cy="139700"/>
          </a:xfrm>
          <a:prstGeom prst="rect">
            <a:avLst/>
          </a:prstGeom>
          <a:noFill/>
          <a:ln w="9525">
            <a:noFill/>
            <a:miter lim="800000"/>
            <a:headEnd/>
            <a:tailEnd/>
          </a:ln>
        </p:spPr>
      </p:pic>
      <p:sp>
        <p:nvSpPr>
          <p:cNvPr id="8" name="Text Box 43"/>
          <p:cNvSpPr txBox="1">
            <a:spLocks noChangeArrowheads="1"/>
          </p:cNvSpPr>
          <p:nvPr userDrawn="1"/>
        </p:nvSpPr>
        <p:spPr bwMode="gray">
          <a:xfrm>
            <a:off x="5995988" y="6656388"/>
            <a:ext cx="3001962" cy="115887"/>
          </a:xfrm>
          <a:prstGeom prst="rect">
            <a:avLst/>
          </a:prstGeom>
          <a:noFill/>
          <a:ln w="9525" algn="ctr">
            <a:noFill/>
            <a:miter lim="800000"/>
            <a:headEnd/>
            <a:tailEnd/>
          </a:ln>
          <a:effectLst/>
        </p:spPr>
        <p:txBody>
          <a:bodyPr lIns="45720" tIns="0" rIns="0" bIns="0" anchor="b">
            <a:spAutoFit/>
          </a:bodyPr>
          <a:lstStyle/>
          <a:p>
            <a:pPr algn="r" eaLnBrk="0" hangingPunct="0">
              <a:lnSpc>
                <a:spcPct val="95000"/>
              </a:lnSpc>
              <a:spcBef>
                <a:spcPct val="50000"/>
              </a:spcBef>
              <a:defRPr/>
            </a:pPr>
            <a:r>
              <a:rPr lang="en-GB" sz="800" b="0" dirty="0">
                <a:solidFill>
                  <a:srgbClr val="000000"/>
                </a:solidFill>
                <a:cs typeface="Arial" charset="0"/>
              </a:rPr>
              <a:t>Copyright © </a:t>
            </a:r>
            <a:r>
              <a:rPr lang="en-GB" sz="800" b="0" dirty="0">
                <a:solidFill>
                  <a:srgbClr val="000000"/>
                </a:solidFill>
                <a:cs typeface="Arial" charset="0"/>
              </a:rPr>
              <a:t>2011 Deloitte. </a:t>
            </a:r>
            <a:r>
              <a:rPr lang="en-GB" sz="800" b="0" dirty="0">
                <a:solidFill>
                  <a:srgbClr val="000000"/>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05" r:id="rId3"/>
    <p:sldLayoutId id="2147484253" r:id="rId4"/>
    <p:sldLayoutId id="2147484254" r:id="rId5"/>
    <p:sldLayoutId id="2147484255" r:id="rId6"/>
    <p:sldLayoutId id="2147484204" r:id="rId7"/>
    <p:sldLayoutId id="2147484203" r:id="rId8"/>
    <p:sldLayoutId id="2147484202" r:id="rId9"/>
    <p:sldLayoutId id="2147484201" r:id="rId10"/>
    <p:sldLayoutId id="2147484200" r:id="rId11"/>
    <p:sldLayoutId id="2147484199" r:id="rId12"/>
  </p:sldLayoutIdLst>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96850" indent="-195263"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65125" indent="-16668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49275" indent="-182563"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gray">
          <a:xfrm>
            <a:off x="396875" y="514350"/>
            <a:ext cx="8345488" cy="2587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713028" name="Line 4"/>
          <p:cNvSpPr>
            <a:spLocks noChangeShapeType="1"/>
          </p:cNvSpPr>
          <p:nvPr/>
        </p:nvSpPr>
        <p:spPr bwMode="gray">
          <a:xfrm flipV="1">
            <a:off x="392113" y="806450"/>
            <a:ext cx="8353425" cy="1588"/>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latin typeface="Arial" pitchFamily="34" charset="0"/>
            </a:endParaRPr>
          </a:p>
        </p:txBody>
      </p:sp>
      <p:sp>
        <p:nvSpPr>
          <p:cNvPr id="7" name="Text Box 43"/>
          <p:cNvSpPr txBox="1">
            <a:spLocks noChangeArrowheads="1"/>
          </p:cNvSpPr>
          <p:nvPr userDrawn="1"/>
        </p:nvSpPr>
        <p:spPr bwMode="gray">
          <a:xfrm>
            <a:off x="5995988" y="6656388"/>
            <a:ext cx="3001962" cy="115887"/>
          </a:xfrm>
          <a:prstGeom prst="rect">
            <a:avLst/>
          </a:prstGeom>
          <a:noFill/>
          <a:ln w="9525" algn="ctr">
            <a:noFill/>
            <a:miter lim="800000"/>
            <a:headEnd/>
            <a:tailEnd/>
          </a:ln>
          <a:effectLst/>
        </p:spPr>
        <p:txBody>
          <a:bodyPr lIns="45720" tIns="0" rIns="0" bIns="0" anchor="b">
            <a:spAutoFit/>
          </a:bodyPr>
          <a:lstStyle/>
          <a:p>
            <a:pPr algn="r" eaLnBrk="0" hangingPunct="0">
              <a:lnSpc>
                <a:spcPct val="95000"/>
              </a:lnSpc>
              <a:spcBef>
                <a:spcPct val="50000"/>
              </a:spcBef>
              <a:defRPr/>
            </a:pPr>
            <a:r>
              <a:rPr lang="en-GB" sz="800" b="0" dirty="0">
                <a:solidFill>
                  <a:srgbClr val="000000"/>
                </a:solidFill>
                <a:cs typeface="Arial" charset="0"/>
              </a:rPr>
              <a:t>Copyright © </a:t>
            </a:r>
            <a:r>
              <a:rPr lang="en-GB" sz="800" b="0" dirty="0">
                <a:solidFill>
                  <a:srgbClr val="000000"/>
                </a:solidFill>
                <a:cs typeface="Arial" charset="0"/>
              </a:rPr>
              <a:t>2011 Deloitte. </a:t>
            </a:r>
            <a:r>
              <a:rPr lang="en-GB" sz="800" b="0" dirty="0">
                <a:solidFill>
                  <a:srgbClr val="000000"/>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217" r:id="rId1"/>
    <p:sldLayoutId id="2147484216" r:id="rId2"/>
    <p:sldLayoutId id="2147484215" r:id="rId3"/>
    <p:sldLayoutId id="2147484214" r:id="rId4"/>
    <p:sldLayoutId id="2147484213" r:id="rId5"/>
    <p:sldLayoutId id="2147484212" r:id="rId6"/>
    <p:sldLayoutId id="2147484211" r:id="rId7"/>
    <p:sldLayoutId id="2147484210" r:id="rId8"/>
    <p:sldLayoutId id="2147484209" r:id="rId9"/>
    <p:sldLayoutId id="2147484208" r:id="rId10"/>
    <p:sldLayoutId id="2147484207" r:id="rId11"/>
    <p:sldLayoutId id="2147484206" r:id="rId12"/>
  </p:sldLayoutIdLst>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300">
          <a:solidFill>
            <a:schemeClr val="tx1"/>
          </a:solidFill>
          <a:latin typeface="+mn-lt"/>
          <a:ea typeface="+mn-ea"/>
          <a:cs typeface="+mn-cs"/>
        </a:defRPr>
      </a:lvl1pPr>
      <a:lvl2pPr marL="196850" indent="-195263" algn="l" rtl="0" eaLnBrk="0" fontAlgn="base" hangingPunct="0">
        <a:lnSpc>
          <a:spcPct val="106000"/>
        </a:lnSpc>
        <a:spcBef>
          <a:spcPct val="80000"/>
        </a:spcBef>
        <a:spcAft>
          <a:spcPct val="0"/>
        </a:spcAft>
        <a:buClr>
          <a:schemeClr val="tx1"/>
        </a:buClr>
        <a:buFont typeface="Wingdings 2" pitchFamily="18" charset="2"/>
        <a:buChar char="¡"/>
        <a:defRPr sz="1300">
          <a:solidFill>
            <a:schemeClr val="tx1"/>
          </a:solidFill>
          <a:latin typeface="+mn-lt"/>
        </a:defRPr>
      </a:lvl2pPr>
      <a:lvl3pPr marL="365125" indent="-166688" algn="l" rtl="0" eaLnBrk="0" fontAlgn="base" hangingPunct="0">
        <a:lnSpc>
          <a:spcPct val="106000"/>
        </a:lnSpc>
        <a:spcBef>
          <a:spcPct val="40000"/>
        </a:spcBef>
        <a:spcAft>
          <a:spcPct val="0"/>
        </a:spcAft>
        <a:buClr>
          <a:schemeClr val="tx1"/>
        </a:buClr>
        <a:buFont typeface="Arial" charset="0"/>
        <a:buChar char="–"/>
        <a:defRPr sz="1100">
          <a:solidFill>
            <a:schemeClr val="tx1"/>
          </a:solidFill>
          <a:latin typeface="+mn-lt"/>
        </a:defRPr>
      </a:lvl3pPr>
      <a:lvl4pPr marL="549275" indent="-182563" algn="l" rtl="0" eaLnBrk="0" fontAlgn="base" hangingPunct="0">
        <a:lnSpc>
          <a:spcPct val="106000"/>
        </a:lnSpc>
        <a:spcBef>
          <a:spcPct val="20000"/>
        </a:spcBef>
        <a:spcAft>
          <a:spcPct val="0"/>
        </a:spcAft>
        <a:buClr>
          <a:schemeClr val="tx1"/>
        </a:buClr>
        <a:buChar char="•"/>
        <a:defRPr sz="11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7650" name="Rectangle 21"/>
          <p:cNvSpPr>
            <a:spLocks noGrp="1" noChangeArrowheads="1"/>
          </p:cNvSpPr>
          <p:nvPr>
            <p:ph type="title"/>
          </p:nvPr>
        </p:nvSpPr>
        <p:spPr bwMode="gray">
          <a:xfrm>
            <a:off x="365125" y="371475"/>
            <a:ext cx="8407400" cy="36988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7651" name="Rectangle 42"/>
          <p:cNvSpPr>
            <a:spLocks noGrp="1" noChangeArrowheads="1"/>
          </p:cNvSpPr>
          <p:nvPr>
            <p:ph type="body" idx="1"/>
          </p:nvPr>
        </p:nvSpPr>
        <p:spPr bwMode="gray">
          <a:xfrm>
            <a:off x="369888" y="868363"/>
            <a:ext cx="8402637" cy="1198562"/>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smtClean="0"/>
              <a:t>Level one bullet</a:t>
            </a:r>
          </a:p>
          <a:p>
            <a:pPr lvl="1"/>
            <a:r>
              <a:rPr lang="en-US" smtClean="0"/>
              <a:t>Level two bullet</a:t>
            </a:r>
          </a:p>
          <a:p>
            <a:pPr lvl="2"/>
            <a:r>
              <a:rPr lang="en-US" smtClean="0"/>
              <a:t>Level three bullet</a:t>
            </a:r>
          </a:p>
          <a:p>
            <a:pPr lvl="3"/>
            <a:r>
              <a:rPr lang="en-US" smtClean="0"/>
              <a:t>Level four bullet</a:t>
            </a:r>
          </a:p>
        </p:txBody>
      </p:sp>
      <p:sp>
        <p:nvSpPr>
          <p:cNvPr id="5" name="Text Box 43"/>
          <p:cNvSpPr txBox="1">
            <a:spLocks noChangeArrowheads="1"/>
          </p:cNvSpPr>
          <p:nvPr userDrawn="1"/>
        </p:nvSpPr>
        <p:spPr bwMode="gray">
          <a:xfrm>
            <a:off x="5995988" y="6656388"/>
            <a:ext cx="3001962" cy="115887"/>
          </a:xfrm>
          <a:prstGeom prst="rect">
            <a:avLst/>
          </a:prstGeom>
          <a:noFill/>
          <a:ln w="9525" algn="ctr">
            <a:noFill/>
            <a:miter lim="800000"/>
            <a:headEnd/>
            <a:tailEnd/>
          </a:ln>
          <a:effectLst/>
        </p:spPr>
        <p:txBody>
          <a:bodyPr lIns="45720" tIns="0" rIns="0" bIns="0" anchor="b">
            <a:spAutoFit/>
          </a:bodyPr>
          <a:lstStyle/>
          <a:p>
            <a:pPr algn="r" eaLnBrk="0" hangingPunct="0">
              <a:lnSpc>
                <a:spcPct val="95000"/>
              </a:lnSpc>
              <a:spcBef>
                <a:spcPct val="50000"/>
              </a:spcBef>
              <a:defRPr/>
            </a:pPr>
            <a:r>
              <a:rPr lang="en-GB" sz="800" b="0" dirty="0">
                <a:solidFill>
                  <a:srgbClr val="000000"/>
                </a:solidFill>
                <a:cs typeface="Arial" charset="0"/>
              </a:rPr>
              <a:t>Copyright © </a:t>
            </a:r>
            <a:r>
              <a:rPr lang="en-GB" sz="800" b="0" dirty="0">
                <a:solidFill>
                  <a:srgbClr val="000000"/>
                </a:solidFill>
                <a:cs typeface="Arial" charset="0"/>
              </a:rPr>
              <a:t>2011 Deloitte. </a:t>
            </a:r>
            <a:r>
              <a:rPr lang="en-GB" sz="800" b="0" dirty="0">
                <a:solidFill>
                  <a:srgbClr val="000000"/>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256" r:id="rId1"/>
    <p:sldLayoutId id="2147484228" r:id="rId2"/>
    <p:sldLayoutId id="2147484227" r:id="rId3"/>
    <p:sldLayoutId id="2147484226" r:id="rId4"/>
    <p:sldLayoutId id="2147484225" r:id="rId5"/>
    <p:sldLayoutId id="2147484224" r:id="rId6"/>
    <p:sldLayoutId id="2147484223" r:id="rId7"/>
    <p:sldLayoutId id="2147484222" r:id="rId8"/>
    <p:sldLayoutId id="2147484221" r:id="rId9"/>
    <p:sldLayoutId id="2147484220" r:id="rId10"/>
    <p:sldLayoutId id="2147484219" r:id="rId11"/>
    <p:sldLayoutId id="2147484218" r:id="rId12"/>
    <p:sldLayoutId id="2147484257" r:id="rId13"/>
    <p:sldLayoutId id="2147484258" r:id="rId14"/>
    <p:sldLayoutId id="2147484259" r:id="rId15"/>
    <p:sldLayoutId id="2147484260" r:id="rId16"/>
    <p:sldLayoutId id="2147484261" r:id="rId17"/>
    <p:sldLayoutId id="2147484262" r:id="rId18"/>
    <p:sldLayoutId id="2147484263" r:id="rId19"/>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174625" indent="-174625" algn="l" rtl="0" eaLnBrk="0" fontAlgn="base" hangingPunct="0">
        <a:lnSpc>
          <a:spcPct val="110000"/>
        </a:lnSpc>
        <a:spcBef>
          <a:spcPct val="0"/>
        </a:spcBef>
        <a:spcAft>
          <a:spcPts val="300"/>
        </a:spcAft>
        <a:buClr>
          <a:schemeClr val="tx1"/>
        </a:buClr>
        <a:buChar char="•"/>
        <a:defRPr sz="1600">
          <a:solidFill>
            <a:schemeClr val="tx1"/>
          </a:solidFill>
          <a:latin typeface="+mn-lt"/>
          <a:ea typeface="+mn-ea"/>
          <a:cs typeface="+mn-cs"/>
        </a:defRPr>
      </a:lvl1pPr>
      <a:lvl2pPr marL="457200" indent="-228600" algn="l" rtl="0" eaLnBrk="0" fontAlgn="base" hangingPunct="0">
        <a:lnSpc>
          <a:spcPct val="110000"/>
        </a:lnSpc>
        <a:spcBef>
          <a:spcPct val="0"/>
        </a:spcBef>
        <a:spcAft>
          <a:spcPts val="300"/>
        </a:spcAft>
        <a:buClr>
          <a:schemeClr val="tx1"/>
        </a:buClr>
        <a:buFont typeface="Arial" charset="0"/>
        <a:buChar char="–"/>
        <a:defRPr sz="1600">
          <a:solidFill>
            <a:schemeClr val="tx1"/>
          </a:solidFill>
          <a:latin typeface="+mn-lt"/>
        </a:defRPr>
      </a:lvl2pPr>
      <a:lvl3pPr marL="688975" indent="-171450" algn="l" rtl="0" eaLnBrk="0" fontAlgn="base" hangingPunct="0">
        <a:lnSpc>
          <a:spcPct val="110000"/>
        </a:lnSpc>
        <a:spcBef>
          <a:spcPct val="0"/>
        </a:spcBef>
        <a:spcAft>
          <a:spcPts val="300"/>
        </a:spcAft>
        <a:buClr>
          <a:schemeClr val="tx1"/>
        </a:buClr>
        <a:buChar char="•"/>
        <a:defRPr sz="1600">
          <a:solidFill>
            <a:schemeClr val="tx1"/>
          </a:solidFill>
          <a:latin typeface="+mn-lt"/>
        </a:defRPr>
      </a:lvl3pPr>
      <a:lvl4pPr marL="973138" indent="-228600" algn="l" rtl="0" eaLnBrk="0" fontAlgn="base" hangingPunct="0">
        <a:lnSpc>
          <a:spcPct val="110000"/>
        </a:lnSpc>
        <a:spcBef>
          <a:spcPct val="0"/>
        </a:spcBef>
        <a:spcAft>
          <a:spcPts val="300"/>
        </a:spcAft>
        <a:buClr>
          <a:schemeClr val="tx1"/>
        </a:buClr>
        <a:buFont typeface="Arial" charset="0"/>
        <a:buChar char="–"/>
        <a:defRPr sz="1600">
          <a:solidFill>
            <a:schemeClr val="tx1"/>
          </a:solidFill>
          <a:latin typeface="+mn-lt"/>
        </a:defRPr>
      </a:lvl4pPr>
      <a:lvl5pPr marL="1778000" indent="-282575" algn="l" rtl="0" eaLnBrk="0" fontAlgn="base" hangingPunct="0">
        <a:lnSpc>
          <a:spcPct val="95000"/>
        </a:lnSpc>
        <a:spcBef>
          <a:spcPct val="20000"/>
        </a:spcBef>
        <a:spcAft>
          <a:spcPct val="0"/>
        </a:spcAft>
        <a:buClr>
          <a:schemeClr val="tx1"/>
        </a:buClr>
        <a:buFont typeface="Arial" charset="0"/>
        <a:buChar char="–"/>
        <a:defRPr sz="1400">
          <a:solidFill>
            <a:schemeClr val="tx1"/>
          </a:solidFill>
          <a:latin typeface="+mn-lt"/>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8130" name="Rectangle 21"/>
          <p:cNvSpPr>
            <a:spLocks noGrp="1" noChangeArrowheads="1"/>
          </p:cNvSpPr>
          <p:nvPr>
            <p:ph type="title"/>
          </p:nvPr>
        </p:nvSpPr>
        <p:spPr bwMode="gray">
          <a:xfrm>
            <a:off x="365125" y="371475"/>
            <a:ext cx="8407400" cy="36988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48131" name="Rectangle 42"/>
          <p:cNvSpPr>
            <a:spLocks noGrp="1" noChangeArrowheads="1"/>
          </p:cNvSpPr>
          <p:nvPr>
            <p:ph type="body" idx="1"/>
          </p:nvPr>
        </p:nvSpPr>
        <p:spPr bwMode="gray">
          <a:xfrm>
            <a:off x="369888" y="868363"/>
            <a:ext cx="8402637" cy="1198562"/>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smtClean="0"/>
              <a:t>Level one bullet</a:t>
            </a:r>
          </a:p>
          <a:p>
            <a:pPr lvl="1"/>
            <a:r>
              <a:rPr lang="en-US" smtClean="0"/>
              <a:t>Level two bullet</a:t>
            </a:r>
          </a:p>
          <a:p>
            <a:pPr lvl="2"/>
            <a:r>
              <a:rPr lang="en-US" smtClean="0"/>
              <a:t>Level three bullet</a:t>
            </a:r>
          </a:p>
          <a:p>
            <a:pPr lvl="3"/>
            <a:r>
              <a:rPr lang="en-US" smtClean="0"/>
              <a:t>Level four bullet</a:t>
            </a:r>
          </a:p>
        </p:txBody>
      </p:sp>
      <p:sp>
        <p:nvSpPr>
          <p:cNvPr id="6" name="Text Box 43"/>
          <p:cNvSpPr txBox="1">
            <a:spLocks noChangeArrowheads="1"/>
          </p:cNvSpPr>
          <p:nvPr userDrawn="1"/>
        </p:nvSpPr>
        <p:spPr bwMode="gray">
          <a:xfrm>
            <a:off x="5995988" y="6656388"/>
            <a:ext cx="3001962" cy="115887"/>
          </a:xfrm>
          <a:prstGeom prst="rect">
            <a:avLst/>
          </a:prstGeom>
          <a:noFill/>
          <a:ln w="9525" algn="ctr">
            <a:noFill/>
            <a:miter lim="800000"/>
            <a:headEnd/>
            <a:tailEnd/>
          </a:ln>
          <a:effectLst/>
        </p:spPr>
        <p:txBody>
          <a:bodyPr lIns="45720" tIns="0" rIns="0" bIns="0" anchor="b">
            <a:spAutoFit/>
          </a:bodyPr>
          <a:lstStyle/>
          <a:p>
            <a:pPr algn="r" eaLnBrk="0" hangingPunct="0">
              <a:lnSpc>
                <a:spcPct val="95000"/>
              </a:lnSpc>
              <a:spcBef>
                <a:spcPct val="50000"/>
              </a:spcBef>
              <a:defRPr/>
            </a:pPr>
            <a:r>
              <a:rPr lang="en-GB" sz="800" b="0" dirty="0">
                <a:solidFill>
                  <a:srgbClr val="000000"/>
                </a:solidFill>
                <a:cs typeface="Arial" charset="0"/>
              </a:rPr>
              <a:t>Copyright © </a:t>
            </a:r>
            <a:r>
              <a:rPr lang="en-GB" sz="800" b="0" dirty="0">
                <a:solidFill>
                  <a:srgbClr val="000000"/>
                </a:solidFill>
                <a:cs typeface="Arial" charset="0"/>
              </a:rPr>
              <a:t>2011 Deloitte. </a:t>
            </a:r>
            <a:r>
              <a:rPr lang="en-GB" sz="800" b="0" dirty="0">
                <a:solidFill>
                  <a:srgbClr val="000000"/>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264" r:id="rId1"/>
    <p:sldLayoutId id="2147484239" r:id="rId2"/>
    <p:sldLayoutId id="2147484238" r:id="rId3"/>
    <p:sldLayoutId id="2147484237" r:id="rId4"/>
    <p:sldLayoutId id="2147484236" r:id="rId5"/>
    <p:sldLayoutId id="2147484235" r:id="rId6"/>
    <p:sldLayoutId id="2147484234" r:id="rId7"/>
    <p:sldLayoutId id="2147484233" r:id="rId8"/>
    <p:sldLayoutId id="2147484232" r:id="rId9"/>
    <p:sldLayoutId id="2147484231" r:id="rId10"/>
    <p:sldLayoutId id="2147484230" r:id="rId11"/>
    <p:sldLayoutId id="2147484229" r:id="rId12"/>
    <p:sldLayoutId id="2147484265" r:id="rId13"/>
    <p:sldLayoutId id="2147484266" r:id="rId14"/>
    <p:sldLayoutId id="2147484267" r:id="rId15"/>
    <p:sldLayoutId id="2147484268" r:id="rId16"/>
    <p:sldLayoutId id="2147484269" r:id="rId17"/>
    <p:sldLayoutId id="2147484270" r:id="rId18"/>
    <p:sldLayoutId id="2147484271" r:id="rId19"/>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174625" indent="-174625" algn="l" rtl="0" eaLnBrk="0" fontAlgn="base" hangingPunct="0">
        <a:lnSpc>
          <a:spcPct val="110000"/>
        </a:lnSpc>
        <a:spcBef>
          <a:spcPct val="0"/>
        </a:spcBef>
        <a:spcAft>
          <a:spcPts val="300"/>
        </a:spcAft>
        <a:buClr>
          <a:schemeClr val="tx1"/>
        </a:buClr>
        <a:buChar char="•"/>
        <a:defRPr sz="1600">
          <a:solidFill>
            <a:schemeClr val="tx1"/>
          </a:solidFill>
          <a:latin typeface="+mn-lt"/>
          <a:ea typeface="+mn-ea"/>
          <a:cs typeface="+mn-cs"/>
        </a:defRPr>
      </a:lvl1pPr>
      <a:lvl2pPr marL="457200" indent="-228600" algn="l" rtl="0" eaLnBrk="0" fontAlgn="base" hangingPunct="0">
        <a:lnSpc>
          <a:spcPct val="110000"/>
        </a:lnSpc>
        <a:spcBef>
          <a:spcPct val="0"/>
        </a:spcBef>
        <a:spcAft>
          <a:spcPts val="300"/>
        </a:spcAft>
        <a:buClr>
          <a:schemeClr val="tx1"/>
        </a:buClr>
        <a:buFont typeface="Arial" charset="0"/>
        <a:buChar char="–"/>
        <a:defRPr sz="1600">
          <a:solidFill>
            <a:schemeClr val="tx1"/>
          </a:solidFill>
          <a:latin typeface="+mn-lt"/>
        </a:defRPr>
      </a:lvl2pPr>
      <a:lvl3pPr marL="688975" indent="-171450" algn="l" rtl="0" eaLnBrk="0" fontAlgn="base" hangingPunct="0">
        <a:lnSpc>
          <a:spcPct val="110000"/>
        </a:lnSpc>
        <a:spcBef>
          <a:spcPct val="0"/>
        </a:spcBef>
        <a:spcAft>
          <a:spcPts val="300"/>
        </a:spcAft>
        <a:buClr>
          <a:schemeClr val="tx1"/>
        </a:buClr>
        <a:buChar char="•"/>
        <a:defRPr sz="1600">
          <a:solidFill>
            <a:schemeClr val="tx1"/>
          </a:solidFill>
          <a:latin typeface="+mn-lt"/>
        </a:defRPr>
      </a:lvl3pPr>
      <a:lvl4pPr marL="973138" indent="-228600" algn="l" rtl="0" eaLnBrk="0" fontAlgn="base" hangingPunct="0">
        <a:lnSpc>
          <a:spcPct val="110000"/>
        </a:lnSpc>
        <a:spcBef>
          <a:spcPct val="0"/>
        </a:spcBef>
        <a:spcAft>
          <a:spcPts val="300"/>
        </a:spcAft>
        <a:buClr>
          <a:schemeClr val="tx1"/>
        </a:buClr>
        <a:buFont typeface="Arial" charset="0"/>
        <a:buChar char="–"/>
        <a:defRPr sz="1600">
          <a:solidFill>
            <a:schemeClr val="tx1"/>
          </a:solidFill>
          <a:latin typeface="+mn-lt"/>
        </a:defRPr>
      </a:lvl4pPr>
      <a:lvl5pPr marL="1778000" indent="-282575" algn="l" rtl="0" eaLnBrk="0" fontAlgn="base" hangingPunct="0">
        <a:lnSpc>
          <a:spcPct val="95000"/>
        </a:lnSpc>
        <a:spcBef>
          <a:spcPct val="20000"/>
        </a:spcBef>
        <a:spcAft>
          <a:spcPct val="0"/>
        </a:spcAft>
        <a:buClr>
          <a:schemeClr val="tx1"/>
        </a:buClr>
        <a:buFont typeface="Arial" charset="0"/>
        <a:buChar char="–"/>
        <a:defRPr sz="1400">
          <a:solidFill>
            <a:schemeClr val="tx1"/>
          </a:solidFill>
          <a:latin typeface="+mn-lt"/>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gray">
          <a:xfrm>
            <a:off x="396875" y="514350"/>
            <a:ext cx="8345488"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68611"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4216400" y="6616700"/>
            <a:ext cx="703263" cy="214313"/>
          </a:xfrm>
          <a:prstGeom prst="rect">
            <a:avLst/>
          </a:prstGeom>
          <a:noFill/>
          <a:ln w="12700">
            <a:noFill/>
            <a:miter lim="800000"/>
            <a:headEnd/>
            <a:tailEnd/>
          </a:ln>
          <a:effectLst>
            <a:prstShdw prst="shdw17" dist="17961" dir="2700000">
              <a:srgbClr val="DDDDDD">
                <a:gamma/>
                <a:shade val="60000"/>
                <a:invGamma/>
              </a:srgbClr>
            </a:prstShdw>
          </a:effectLst>
        </p:spPr>
        <p:txBody>
          <a:bodyPr lIns="137160" tIns="46038" rIns="137160" bIns="46038">
            <a:spAutoFit/>
          </a:bodyPr>
          <a:lstStyle/>
          <a:p>
            <a:pPr algn="ctr" eaLnBrk="0" hangingPunct="0">
              <a:lnSpc>
                <a:spcPct val="90000"/>
              </a:lnSpc>
              <a:buClr>
                <a:srgbClr val="000000"/>
              </a:buClr>
              <a:buSzPct val="65000"/>
              <a:buFont typeface="Wingdings" pitchFamily="2" charset="2"/>
              <a:buNone/>
              <a:defRPr/>
            </a:pPr>
            <a:r>
              <a:rPr lang="en-US" sz="900" b="0" dirty="0">
                <a:solidFill>
                  <a:srgbClr val="000066"/>
                </a:solidFill>
                <a:latin typeface="Arial" pitchFamily="34" charset="0"/>
              </a:rPr>
              <a:t>- </a:t>
            </a:r>
            <a:fld id="{DFE64C2A-B55D-4608-A183-10B17A1F4C94}" type="slidenum">
              <a:rPr lang="en-US" sz="900" b="0">
                <a:solidFill>
                  <a:srgbClr val="000066"/>
                </a:solidFill>
                <a:latin typeface="Arial" pitchFamily="34" charset="0"/>
              </a:rPr>
              <a:pPr algn="ctr" eaLnBrk="0" hangingPunct="0">
                <a:lnSpc>
                  <a:spcPct val="90000"/>
                </a:lnSpc>
                <a:buClr>
                  <a:srgbClr val="000000"/>
                </a:buClr>
                <a:buSzPct val="65000"/>
                <a:buFont typeface="Wingdings" pitchFamily="2" charset="2"/>
                <a:buNone/>
                <a:defRPr/>
              </a:pPr>
              <a:t>‹#›</a:t>
            </a:fld>
            <a:r>
              <a:rPr lang="en-US" sz="900" b="0" dirty="0">
                <a:solidFill>
                  <a:srgbClr val="000066"/>
                </a:solidFill>
                <a:latin typeface="Arial" pitchFamily="34" charset="0"/>
              </a:rPr>
              <a:t> -</a:t>
            </a:r>
          </a:p>
        </p:txBody>
      </p:sp>
      <p:pic>
        <p:nvPicPr>
          <p:cNvPr id="68613" name="Picture 6" descr="DEL_COL"/>
          <p:cNvPicPr>
            <a:picLocks noChangeAspect="1" noChangeArrowheads="1"/>
          </p:cNvPicPr>
          <p:nvPr/>
        </p:nvPicPr>
        <p:blipFill>
          <a:blip r:embed="rId14"/>
          <a:srcRect/>
          <a:stretch>
            <a:fillRect/>
          </a:stretch>
        </p:blipFill>
        <p:spPr bwMode="gray">
          <a:xfrm>
            <a:off x="395288" y="6637338"/>
            <a:ext cx="690562" cy="139700"/>
          </a:xfrm>
          <a:prstGeom prst="rect">
            <a:avLst/>
          </a:prstGeom>
          <a:noFill/>
          <a:ln w="9525">
            <a:noFill/>
            <a:miter lim="800000"/>
            <a:headEnd/>
            <a:tailEnd/>
          </a:ln>
        </p:spPr>
      </p:pic>
      <p:sp>
        <p:nvSpPr>
          <p:cNvPr id="3699725" name="Line 13"/>
          <p:cNvSpPr>
            <a:spLocks noChangeShapeType="1"/>
          </p:cNvSpPr>
          <p:nvPr/>
        </p:nvSpPr>
        <p:spPr bwMode="gray">
          <a:xfrm flipV="1">
            <a:off x="392113" y="806450"/>
            <a:ext cx="8353425" cy="1588"/>
          </a:xfrm>
          <a:prstGeom prst="line">
            <a:avLst/>
          </a:prstGeom>
          <a:noFill/>
          <a:ln w="19050">
            <a:solidFill>
              <a:schemeClr val="accent1"/>
            </a:solidFill>
            <a:round/>
            <a:headEnd/>
            <a:tailEnd/>
          </a:ln>
          <a:effectLst/>
        </p:spPr>
        <p:txBody>
          <a:bodyPr wrap="none" anchor="ctr"/>
          <a:lstStyle/>
          <a:p>
            <a:pPr algn="ctr" eaLnBrk="0" hangingPunct="0">
              <a:lnSpc>
                <a:spcPct val="110000"/>
              </a:lnSpc>
              <a:defRPr/>
            </a:pPr>
            <a:endParaRPr lang="en-US" dirty="0">
              <a:solidFill>
                <a:srgbClr val="000000"/>
              </a:solidFill>
              <a:latin typeface="Arial" pitchFamily="34" charset="0"/>
            </a:endParaRPr>
          </a:p>
        </p:txBody>
      </p:sp>
      <p:sp>
        <p:nvSpPr>
          <p:cNvPr id="10" name="Text Box 43"/>
          <p:cNvSpPr txBox="1">
            <a:spLocks noChangeArrowheads="1"/>
          </p:cNvSpPr>
          <p:nvPr userDrawn="1"/>
        </p:nvSpPr>
        <p:spPr bwMode="gray">
          <a:xfrm>
            <a:off x="5995988" y="6656388"/>
            <a:ext cx="3001962" cy="115887"/>
          </a:xfrm>
          <a:prstGeom prst="rect">
            <a:avLst/>
          </a:prstGeom>
          <a:noFill/>
          <a:ln w="9525" algn="ctr">
            <a:noFill/>
            <a:miter lim="800000"/>
            <a:headEnd/>
            <a:tailEnd/>
          </a:ln>
          <a:effectLst/>
        </p:spPr>
        <p:txBody>
          <a:bodyPr lIns="45720" tIns="0" rIns="0" bIns="0" anchor="b">
            <a:spAutoFit/>
          </a:bodyPr>
          <a:lstStyle/>
          <a:p>
            <a:pPr algn="r" eaLnBrk="0" hangingPunct="0">
              <a:lnSpc>
                <a:spcPct val="95000"/>
              </a:lnSpc>
              <a:spcBef>
                <a:spcPct val="50000"/>
              </a:spcBef>
              <a:defRPr/>
            </a:pPr>
            <a:r>
              <a:rPr lang="en-GB" sz="800" b="0" dirty="0">
                <a:solidFill>
                  <a:srgbClr val="000000"/>
                </a:solidFill>
                <a:cs typeface="Arial" charset="0"/>
              </a:rPr>
              <a:t>Copyright © </a:t>
            </a:r>
            <a:r>
              <a:rPr lang="en-GB" sz="800" b="0" dirty="0">
                <a:solidFill>
                  <a:srgbClr val="000000"/>
                </a:solidFill>
                <a:cs typeface="Arial" charset="0"/>
              </a:rPr>
              <a:t>2011 Deloitte. </a:t>
            </a:r>
            <a:r>
              <a:rPr lang="en-GB" sz="800" b="0" dirty="0">
                <a:solidFill>
                  <a:srgbClr val="000000"/>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272" r:id="rId1"/>
    <p:sldLayoutId id="2147484250" r:id="rId2"/>
    <p:sldLayoutId id="2147484249" r:id="rId3"/>
    <p:sldLayoutId id="2147484248" r:id="rId4"/>
    <p:sldLayoutId id="2147484247" r:id="rId5"/>
    <p:sldLayoutId id="2147484246" r:id="rId6"/>
    <p:sldLayoutId id="2147484245" r:id="rId7"/>
    <p:sldLayoutId id="2147484244" r:id="rId8"/>
    <p:sldLayoutId id="2147484243" r:id="rId9"/>
    <p:sldLayoutId id="2147484242" r:id="rId10"/>
    <p:sldLayoutId id="2147484241" r:id="rId11"/>
    <p:sldLayoutId id="2147484240" r:id="rId12"/>
  </p:sldLayoutIdLst>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96850" indent="-195263"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65125" indent="-16668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49275" indent="-182563"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5"/>
          <p:cNvSpPr txBox="1">
            <a:spLocks noChangeArrowheads="1"/>
          </p:cNvSpPr>
          <p:nvPr userDrawn="1"/>
        </p:nvSpPr>
        <p:spPr bwMode="gray">
          <a:xfrm>
            <a:off x="4216400" y="6616700"/>
            <a:ext cx="703263" cy="214313"/>
          </a:xfrm>
          <a:prstGeom prst="rect">
            <a:avLst/>
          </a:prstGeom>
          <a:noFill/>
          <a:ln w="12700">
            <a:noFill/>
            <a:miter lim="800000"/>
            <a:headEnd/>
            <a:tailEnd/>
          </a:ln>
          <a:effectLst>
            <a:prstShdw prst="shdw17" dist="17961" dir="2700000">
              <a:srgbClr val="DDDDDD">
                <a:gamma/>
                <a:shade val="60000"/>
                <a:invGamma/>
              </a:srgbClr>
            </a:prstShdw>
          </a:effectLst>
        </p:spPr>
        <p:txBody>
          <a:bodyPr lIns="137160" tIns="46038" rIns="137160" bIns="46038">
            <a:spAutoFit/>
          </a:bodyPr>
          <a:lstStyle/>
          <a:p>
            <a:pPr algn="ctr" eaLnBrk="0" hangingPunct="0">
              <a:lnSpc>
                <a:spcPct val="90000"/>
              </a:lnSpc>
              <a:buClr>
                <a:schemeClr val="tx1"/>
              </a:buClr>
              <a:buSzPct val="65000"/>
              <a:buFont typeface="Wingdings" pitchFamily="2" charset="2"/>
              <a:buNone/>
              <a:defRPr/>
            </a:pPr>
            <a:r>
              <a:rPr lang="en-US" sz="900" b="0" dirty="0">
                <a:solidFill>
                  <a:srgbClr val="000066"/>
                </a:solidFill>
                <a:latin typeface="Arial" pitchFamily="34" charset="0"/>
              </a:rPr>
              <a:t>- </a:t>
            </a:r>
            <a:fld id="{F1E73320-71EF-492D-A997-B4FACC9C4AA6}" type="slidenum">
              <a:rPr lang="en-US" sz="900" b="0">
                <a:solidFill>
                  <a:srgbClr val="000066"/>
                </a:solidFill>
                <a:latin typeface="Arial" pitchFamily="34" charset="0"/>
              </a:rPr>
              <a:pPr algn="ctr" eaLnBrk="0" hangingPunct="0">
                <a:lnSpc>
                  <a:spcPct val="90000"/>
                </a:lnSpc>
                <a:buClr>
                  <a:schemeClr val="tx1"/>
                </a:buClr>
                <a:buSzPct val="65000"/>
                <a:buFont typeface="Wingdings" pitchFamily="2" charset="2"/>
                <a:buNone/>
                <a:defRPr/>
              </a:pPr>
              <a:t>‹#›</a:t>
            </a:fld>
            <a:r>
              <a:rPr lang="en-US" sz="900" b="0" dirty="0">
                <a:solidFill>
                  <a:srgbClr val="000066"/>
                </a:solidFill>
                <a:latin typeface="Arial" pitchFamily="34" charset="0"/>
              </a:rPr>
              <a:t> -</a:t>
            </a:r>
          </a:p>
        </p:txBody>
      </p:sp>
      <p:pic>
        <p:nvPicPr>
          <p:cNvPr id="81923" name="Picture 6" descr="DEL_COL"/>
          <p:cNvPicPr>
            <a:picLocks noChangeAspect="1" noChangeArrowheads="1"/>
          </p:cNvPicPr>
          <p:nvPr userDrawn="1"/>
        </p:nvPicPr>
        <p:blipFill>
          <a:blip r:embed="rId2"/>
          <a:srcRect/>
          <a:stretch>
            <a:fillRect/>
          </a:stretch>
        </p:blipFill>
        <p:spPr bwMode="gray">
          <a:xfrm>
            <a:off x="395288" y="6637338"/>
            <a:ext cx="690562" cy="139700"/>
          </a:xfrm>
          <a:prstGeom prst="rect">
            <a:avLst/>
          </a:prstGeom>
          <a:noFill/>
          <a:ln w="9525">
            <a:noFill/>
            <a:miter lim="800000"/>
            <a:headEnd/>
            <a:tailEnd/>
          </a:ln>
        </p:spPr>
      </p:pic>
      <p:sp>
        <p:nvSpPr>
          <p:cNvPr id="4" name="Text Box 43"/>
          <p:cNvSpPr txBox="1">
            <a:spLocks noChangeArrowheads="1"/>
          </p:cNvSpPr>
          <p:nvPr userDrawn="1"/>
        </p:nvSpPr>
        <p:spPr bwMode="gray">
          <a:xfrm>
            <a:off x="5995988" y="6656388"/>
            <a:ext cx="3001962" cy="115887"/>
          </a:xfrm>
          <a:prstGeom prst="rect">
            <a:avLst/>
          </a:prstGeom>
          <a:noFill/>
          <a:ln w="9525" algn="ctr">
            <a:noFill/>
            <a:miter lim="800000"/>
            <a:headEnd/>
            <a:tailEnd/>
          </a:ln>
          <a:effectLst/>
        </p:spPr>
        <p:txBody>
          <a:bodyPr lIns="45720" tIns="0" rIns="0" bIns="0" anchor="b">
            <a:spAutoFit/>
          </a:bodyPr>
          <a:lstStyle/>
          <a:p>
            <a:pPr algn="r" eaLnBrk="0" hangingPunct="0">
              <a:lnSpc>
                <a:spcPct val="95000"/>
              </a:lnSpc>
              <a:spcBef>
                <a:spcPct val="50000"/>
              </a:spcBef>
              <a:defRPr/>
            </a:pPr>
            <a:r>
              <a:rPr lang="en-GB" sz="800" b="0" dirty="0">
                <a:solidFill>
                  <a:srgbClr val="000000"/>
                </a:solidFill>
                <a:cs typeface="Arial" charset="0"/>
              </a:rPr>
              <a:t>Copyright © </a:t>
            </a:r>
            <a:r>
              <a:rPr lang="en-GB" sz="800" b="0" dirty="0">
                <a:solidFill>
                  <a:srgbClr val="000000"/>
                </a:solidFill>
                <a:cs typeface="Arial" charset="0"/>
              </a:rPr>
              <a:t>2011 Deloitte. </a:t>
            </a:r>
            <a:r>
              <a:rPr lang="en-GB" sz="800" b="0" dirty="0">
                <a:solidFill>
                  <a:srgbClr val="000000"/>
                </a:solidFill>
                <a:cs typeface="Arial" charset="0"/>
              </a:rPr>
              <a:t>All rights reserved.</a:t>
            </a:r>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R:\Brand_Imagery\ind_er_glb_ve_299_hi.jpg"/>
          <p:cNvPicPr>
            <a:picLocks noChangeAspect="1" noChangeArrowheads="1"/>
          </p:cNvPicPr>
          <p:nvPr/>
        </p:nvPicPr>
        <p:blipFill>
          <a:blip r:embed="rId2"/>
          <a:srcRect/>
          <a:stretch>
            <a:fillRect/>
          </a:stretch>
        </p:blipFill>
        <p:spPr bwMode="auto">
          <a:xfrm>
            <a:off x="3614738" y="1370013"/>
            <a:ext cx="4119562" cy="5487987"/>
          </a:xfrm>
          <a:prstGeom prst="rect">
            <a:avLst/>
          </a:prstGeom>
          <a:noFill/>
          <a:ln w="9525">
            <a:noFill/>
            <a:miter lim="800000"/>
            <a:headEnd/>
            <a:tailEnd/>
          </a:ln>
        </p:spPr>
      </p:pic>
      <p:sp>
        <p:nvSpPr>
          <p:cNvPr id="84994" name="Subtitle 4"/>
          <p:cNvSpPr>
            <a:spLocks noGrp="1"/>
          </p:cNvSpPr>
          <p:nvPr>
            <p:ph type="subTitle" idx="1"/>
          </p:nvPr>
        </p:nvSpPr>
        <p:spPr>
          <a:xfrm>
            <a:off x="452438" y="6283325"/>
            <a:ext cx="1538287" cy="219075"/>
          </a:xfrm>
        </p:spPr>
        <p:txBody>
          <a:bodyPr/>
          <a:lstStyle/>
          <a:p>
            <a:pPr>
              <a:spcBef>
                <a:spcPct val="0"/>
              </a:spcBef>
            </a:pPr>
            <a:r>
              <a:rPr lang="en-US" sz="1300" b="1" smtClean="0">
                <a:solidFill>
                  <a:srgbClr val="002776"/>
                </a:solidFill>
              </a:rPr>
              <a:t>March 14, 2011</a:t>
            </a:r>
          </a:p>
        </p:txBody>
      </p:sp>
      <p:sp>
        <p:nvSpPr>
          <p:cNvPr id="84995" name="Title 3"/>
          <p:cNvSpPr>
            <a:spLocks noGrp="1"/>
          </p:cNvSpPr>
          <p:nvPr>
            <p:ph type="ctrTitle"/>
          </p:nvPr>
        </p:nvSpPr>
        <p:spPr>
          <a:xfrm>
            <a:off x="395288" y="3592513"/>
            <a:ext cx="5087937" cy="984250"/>
          </a:xfrm>
        </p:spPr>
        <p:txBody>
          <a:bodyPr/>
          <a:lstStyle/>
          <a:p>
            <a:r>
              <a:rPr lang="en-US" sz="3200" b="0" smtClean="0"/>
              <a:t>Smart Grid</a:t>
            </a:r>
            <a:r>
              <a:rPr lang="en-US" sz="3200" b="0" smtClean="0">
                <a:solidFill>
                  <a:srgbClr val="002776"/>
                </a:solidFill>
              </a:rPr>
              <a:t/>
            </a:r>
            <a:br>
              <a:rPr lang="en-US" sz="3200" b="0" smtClean="0">
                <a:solidFill>
                  <a:srgbClr val="002776"/>
                </a:solidFill>
              </a:rPr>
            </a:br>
            <a:r>
              <a:rPr lang="en-US" sz="3200" b="0" smtClean="0">
                <a:solidFill>
                  <a:schemeClr val="bg2"/>
                </a:solidFill>
              </a:rPr>
              <a:t>Security/Privacy 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1"/>
          <p:cNvGrpSpPr>
            <a:grpSpLocks/>
          </p:cNvGrpSpPr>
          <p:nvPr/>
        </p:nvGrpSpPr>
        <p:grpSpPr bwMode="auto">
          <a:xfrm>
            <a:off x="1524000" y="3094038"/>
            <a:ext cx="6076950" cy="249237"/>
            <a:chOff x="960" y="1949"/>
            <a:chExt cx="3828" cy="157"/>
          </a:xfrm>
        </p:grpSpPr>
        <p:sp>
          <p:nvSpPr>
            <p:cNvPr id="101378" name="Line 44"/>
            <p:cNvSpPr>
              <a:spLocks noChangeShapeType="1"/>
            </p:cNvSpPr>
            <p:nvPr/>
          </p:nvSpPr>
          <p:spPr bwMode="gray">
            <a:xfrm>
              <a:off x="960" y="2022"/>
              <a:ext cx="3828" cy="0"/>
            </a:xfrm>
            <a:prstGeom prst="line">
              <a:avLst/>
            </a:prstGeom>
            <a:noFill/>
            <a:ln w="12700" cap="rnd">
              <a:solidFill>
                <a:schemeClr val="accent1"/>
              </a:solidFill>
              <a:round/>
              <a:headEnd/>
              <a:tailEnd/>
            </a:ln>
          </p:spPr>
          <p:txBody>
            <a:bodyPr wrap="none" anchor="ctr"/>
            <a:lstStyle/>
            <a:p>
              <a:endParaRPr lang="en-US"/>
            </a:p>
          </p:txBody>
        </p:sp>
        <p:sp>
          <p:nvSpPr>
            <p:cNvPr id="101379" name="Rectangle 16"/>
            <p:cNvSpPr>
              <a:spLocks noChangeArrowheads="1"/>
            </p:cNvSpPr>
            <p:nvPr/>
          </p:nvSpPr>
          <p:spPr bwMode="gray">
            <a:xfrm>
              <a:off x="1868" y="1949"/>
              <a:ext cx="2012" cy="157"/>
            </a:xfrm>
            <a:prstGeom prst="rect">
              <a:avLst/>
            </a:prstGeom>
            <a:solidFill>
              <a:schemeClr val="bg1"/>
            </a:solidFill>
            <a:ln w="12700" cap="rnd" algn="ctr">
              <a:noFill/>
              <a:miter lim="800000"/>
              <a:headEnd/>
              <a:tailEnd/>
            </a:ln>
          </p:spPr>
          <p:txBody>
            <a:bodyPr wrap="none" lIns="72000" tIns="0" rIns="72000" bIns="0" anchor="b" anchorCtr="1">
              <a:spAutoFit/>
            </a:bodyPr>
            <a:lstStyle/>
            <a:p>
              <a:pPr algn="ctr">
                <a:lnSpc>
                  <a:spcPct val="110000"/>
                </a:lnSpc>
                <a:spcBef>
                  <a:spcPct val="80000"/>
                </a:spcBef>
                <a:buClr>
                  <a:schemeClr val="tx1"/>
                </a:buClr>
                <a:buSzPct val="80000"/>
                <a:buFont typeface="Wingdings" pitchFamily="2" charset="2"/>
                <a:buNone/>
              </a:pPr>
              <a:r>
                <a:rPr lang="en-GB" sz="1600"/>
                <a:t>Key Threats and Vulnerabilities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8"/>
          <p:cNvSpPr>
            <a:spLocks noGrp="1"/>
          </p:cNvSpPr>
          <p:nvPr>
            <p:ph type="title"/>
          </p:nvPr>
        </p:nvSpPr>
        <p:spPr>
          <a:xfrm>
            <a:off x="396875" y="530225"/>
            <a:ext cx="8345488" cy="242888"/>
          </a:xfrm>
        </p:spPr>
        <p:txBody>
          <a:bodyPr/>
          <a:lstStyle/>
          <a:p>
            <a:r>
              <a:rPr lang="en-US" smtClean="0"/>
              <a:t>Top Ten Smart Grid Considerations</a:t>
            </a:r>
          </a:p>
        </p:txBody>
      </p:sp>
      <p:sp>
        <p:nvSpPr>
          <p:cNvPr id="4" name="Rectangle 42"/>
          <p:cNvSpPr>
            <a:spLocks noChangeArrowheads="1"/>
          </p:cNvSpPr>
          <p:nvPr/>
        </p:nvSpPr>
        <p:spPr bwMode="gray">
          <a:xfrm>
            <a:off x="396875" y="1031875"/>
            <a:ext cx="8358188" cy="5391150"/>
          </a:xfrm>
          <a:prstGeom prst="rect">
            <a:avLst/>
          </a:prstGeom>
          <a:noFill/>
          <a:ln w="9525" algn="ctr">
            <a:noFill/>
            <a:miter lim="800000"/>
            <a:headEnd/>
            <a:tailEnd/>
          </a:ln>
        </p:spPr>
        <p:txBody>
          <a:bodyPr lIns="0" tIns="0" rIns="0" bIns="0"/>
          <a:lstStyle/>
          <a:p>
            <a:pPr marL="0" lvl="1" indent="1588">
              <a:spcBef>
                <a:spcPts val="300"/>
              </a:spcBef>
              <a:spcAft>
                <a:spcPts val="600"/>
              </a:spcAft>
              <a:buClr>
                <a:schemeClr val="tx1"/>
              </a:buClr>
              <a:buFont typeface="Arial" charset="0"/>
              <a:buAutoNum type="arabicPeriod"/>
            </a:pPr>
            <a:r>
              <a:rPr lang="en-US" sz="1400"/>
              <a:t> Two Way Communication and Trust</a:t>
            </a:r>
          </a:p>
          <a:p>
            <a:pPr marL="654050" lvl="2" indent="-195263">
              <a:spcBef>
                <a:spcPts val="300"/>
              </a:spcBef>
              <a:spcAft>
                <a:spcPts val="600"/>
              </a:spcAft>
              <a:buClr>
                <a:schemeClr val="tx1"/>
              </a:buClr>
              <a:buFont typeface="Wingdings 2" pitchFamily="18" charset="2"/>
              <a:buChar char="¡"/>
            </a:pPr>
            <a:r>
              <a:rPr lang="en-US" sz="1300" b="0"/>
              <a:t>Between devices under direct physical control of a utility and devices outside of the utility’s physical control as well as extending trust to those devices that are owned, but not controlled, by a distribution utility</a:t>
            </a:r>
          </a:p>
          <a:p>
            <a:pPr marL="0" lvl="1" indent="1588">
              <a:spcBef>
                <a:spcPts val="300"/>
              </a:spcBef>
              <a:spcAft>
                <a:spcPts val="600"/>
              </a:spcAft>
              <a:buClr>
                <a:schemeClr val="tx1"/>
              </a:buClr>
            </a:pPr>
            <a:r>
              <a:rPr lang="en-US" sz="1400"/>
              <a:t>2. Smart Meter Security is an Unknown Quality</a:t>
            </a:r>
          </a:p>
          <a:p>
            <a:pPr marL="654050" lvl="2" indent="-195263">
              <a:spcBef>
                <a:spcPts val="300"/>
              </a:spcBef>
              <a:spcAft>
                <a:spcPts val="600"/>
              </a:spcAft>
              <a:buClr>
                <a:schemeClr val="tx1"/>
              </a:buClr>
              <a:buFont typeface="Wingdings 2" pitchFamily="18" charset="2"/>
              <a:buChar char="¡"/>
            </a:pPr>
            <a:r>
              <a:rPr lang="en-US" sz="1300" b="0"/>
              <a:t>Proper configuration and deployment to determine the expansion and addition of so many endpoints to the utility’s network does not pose an unacceptable risk</a:t>
            </a:r>
          </a:p>
          <a:p>
            <a:pPr marL="654050" lvl="2" indent="-195263">
              <a:spcBef>
                <a:spcPts val="300"/>
              </a:spcBef>
              <a:spcAft>
                <a:spcPts val="600"/>
              </a:spcAft>
              <a:buClr>
                <a:schemeClr val="tx1"/>
              </a:buClr>
              <a:buFont typeface="Wingdings 2" pitchFamily="18" charset="2"/>
              <a:buChar char="¡"/>
            </a:pPr>
            <a:r>
              <a:rPr lang="en-US" sz="1300" b="0"/>
              <a:t>Pre-deployment penetration testing by a third-party (not the vendor or utility) will be key to understanding the potential threats introduced when new devices are attached to the utility’s network</a:t>
            </a:r>
          </a:p>
          <a:p>
            <a:pPr marL="0" lvl="1" indent="1588">
              <a:spcBef>
                <a:spcPts val="300"/>
              </a:spcBef>
              <a:spcAft>
                <a:spcPts val="600"/>
              </a:spcAft>
              <a:buClr>
                <a:schemeClr val="tx1"/>
              </a:buClr>
            </a:pPr>
            <a:r>
              <a:rPr lang="en-US" sz="1400"/>
              <a:t>3. Understand Customer Privacy of Data Collection Using Smart Meters</a:t>
            </a:r>
          </a:p>
          <a:p>
            <a:pPr marL="654050" lvl="2" indent="-195263">
              <a:spcBef>
                <a:spcPts val="300"/>
              </a:spcBef>
              <a:spcAft>
                <a:spcPts val="600"/>
              </a:spcAft>
              <a:buClr>
                <a:schemeClr val="tx1"/>
              </a:buClr>
              <a:buFont typeface="Wingdings 2" pitchFamily="18" charset="2"/>
              <a:buChar char="¡"/>
            </a:pPr>
            <a:r>
              <a:rPr lang="en-US" sz="1300" b="0"/>
              <a:t>Understanding what data is collected, and then explaining to the utility’s customers how the data is collected, retained, used, and secured</a:t>
            </a:r>
          </a:p>
          <a:p>
            <a:pPr marL="654050" lvl="2" indent="-195263">
              <a:spcBef>
                <a:spcPts val="300"/>
              </a:spcBef>
              <a:spcAft>
                <a:spcPts val="600"/>
              </a:spcAft>
              <a:buClr>
                <a:schemeClr val="tx1"/>
              </a:buClr>
              <a:buFont typeface="Wingdings 2" pitchFamily="18" charset="2"/>
              <a:buChar char="¡"/>
            </a:pPr>
            <a:r>
              <a:rPr lang="en-US" sz="1300" b="0"/>
              <a:t>Understanding the obligations and regulatory requirements of customer privacy related to the data collection activities, methods, storage, retention, and other aspects of customer data collection and storage</a:t>
            </a:r>
          </a:p>
          <a:p>
            <a:pPr marL="0" lvl="1" indent="1588">
              <a:spcBef>
                <a:spcPts val="300"/>
              </a:spcBef>
              <a:spcAft>
                <a:spcPts val="600"/>
              </a:spcAft>
              <a:buClr>
                <a:schemeClr val="tx1"/>
              </a:buClr>
            </a:pPr>
            <a:r>
              <a:rPr lang="en-US" sz="1400"/>
              <a:t>4. Smart Meter Management</a:t>
            </a:r>
          </a:p>
          <a:p>
            <a:pPr marL="654050" lvl="2" indent="-195263">
              <a:spcBef>
                <a:spcPts val="300"/>
              </a:spcBef>
              <a:spcAft>
                <a:spcPts val="600"/>
              </a:spcAft>
              <a:buClr>
                <a:schemeClr val="tx1"/>
              </a:buClr>
              <a:buFont typeface="Wingdings 2" pitchFamily="18" charset="2"/>
              <a:buChar char="¡"/>
            </a:pPr>
            <a:r>
              <a:rPr lang="en-US" sz="1300" b="0"/>
              <a:t>Developing scalable and extensible network architectures and management of systems and procedures to support the management of smart meter endpoints on a large scale</a:t>
            </a:r>
          </a:p>
          <a:p>
            <a:pPr marL="654050" lvl="2" indent="-195263">
              <a:spcBef>
                <a:spcPts val="300"/>
              </a:spcBef>
              <a:spcAft>
                <a:spcPts val="600"/>
              </a:spcAft>
              <a:buClr>
                <a:schemeClr val="tx1"/>
              </a:buClr>
              <a:buFont typeface="Wingdings 2" pitchFamily="18" charset="2"/>
              <a:buChar char="¡"/>
            </a:pPr>
            <a:r>
              <a:rPr lang="en-US" sz="1300" b="0"/>
              <a:t>Development of emergency operations procedures, regular updating and emergency patching of firmware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8"/>
          <p:cNvSpPr>
            <a:spLocks noGrp="1"/>
          </p:cNvSpPr>
          <p:nvPr>
            <p:ph type="title"/>
          </p:nvPr>
        </p:nvSpPr>
        <p:spPr>
          <a:xfrm>
            <a:off x="396875" y="530225"/>
            <a:ext cx="8345488" cy="242888"/>
          </a:xfrm>
        </p:spPr>
        <p:txBody>
          <a:bodyPr/>
          <a:lstStyle/>
          <a:p>
            <a:r>
              <a:rPr lang="en-US" smtClean="0"/>
              <a:t>Top Ten Smart Grid Considerations</a:t>
            </a:r>
          </a:p>
        </p:txBody>
      </p:sp>
      <p:sp>
        <p:nvSpPr>
          <p:cNvPr id="4" name="Rectangle 42"/>
          <p:cNvSpPr>
            <a:spLocks noChangeArrowheads="1"/>
          </p:cNvSpPr>
          <p:nvPr/>
        </p:nvSpPr>
        <p:spPr bwMode="gray">
          <a:xfrm>
            <a:off x="396875" y="1031875"/>
            <a:ext cx="8358188" cy="5391150"/>
          </a:xfrm>
          <a:prstGeom prst="rect">
            <a:avLst/>
          </a:prstGeom>
          <a:noFill/>
          <a:ln w="9525" algn="ctr">
            <a:noFill/>
            <a:miter lim="800000"/>
            <a:headEnd/>
            <a:tailEnd/>
          </a:ln>
        </p:spPr>
        <p:txBody>
          <a:bodyPr lIns="0" tIns="0" rIns="0" bIns="0"/>
          <a:lstStyle/>
          <a:p>
            <a:pPr marL="0" lvl="1" indent="1588">
              <a:spcBef>
                <a:spcPts val="600"/>
              </a:spcBef>
              <a:spcAft>
                <a:spcPts val="600"/>
              </a:spcAft>
              <a:buClr>
                <a:schemeClr val="tx1"/>
              </a:buClr>
            </a:pPr>
            <a:r>
              <a:rPr lang="en-US" sz="1400"/>
              <a:t>5. Smart Meter Network Threat Modeling</a:t>
            </a:r>
          </a:p>
          <a:p>
            <a:pPr marL="654050" lvl="2" indent="-195263">
              <a:spcBef>
                <a:spcPts val="600"/>
              </a:spcBef>
              <a:spcAft>
                <a:spcPts val="600"/>
              </a:spcAft>
              <a:buClr>
                <a:schemeClr val="tx1"/>
              </a:buClr>
              <a:buFont typeface="Wingdings 2" pitchFamily="18" charset="2"/>
              <a:buChar char="¡"/>
            </a:pPr>
            <a:r>
              <a:rPr lang="en-US" sz="1300" b="0"/>
              <a:t>Understanding how different points on a utility's grid have different levels of vulnerability associated with them, such as ISO interconnections between transmission owners, remote distribution faculties, individual smart grid endpoints on the same data network and Home Area Network Systems</a:t>
            </a:r>
          </a:p>
          <a:p>
            <a:pPr marL="654050" lvl="2" indent="-195263">
              <a:spcBef>
                <a:spcPts val="600"/>
              </a:spcBef>
              <a:spcAft>
                <a:spcPts val="600"/>
              </a:spcAft>
              <a:buClr>
                <a:schemeClr val="tx1"/>
              </a:buClr>
              <a:buFont typeface="Wingdings 2" pitchFamily="18" charset="2"/>
              <a:buChar char="¡"/>
            </a:pPr>
            <a:r>
              <a:rPr lang="en-US" sz="1300" b="0"/>
              <a:t>Inherent risks of the communications technology used (owned frequency spectrum band may allow a fully-meshed network but with a high cost; existing cell data networks, not fully-meshed but cheaper; PLC communications might be cheaper, but attenuations are a disadvantage)</a:t>
            </a:r>
          </a:p>
          <a:p>
            <a:pPr marL="0" lvl="1" indent="1588">
              <a:spcBef>
                <a:spcPts val="600"/>
              </a:spcBef>
              <a:spcAft>
                <a:spcPts val="600"/>
              </a:spcAft>
              <a:buClr>
                <a:schemeClr val="tx1"/>
              </a:buClr>
            </a:pPr>
            <a:r>
              <a:rPr lang="en-US" sz="1400"/>
              <a:t>6. Smart Grid Meter Security Monitoring</a:t>
            </a:r>
          </a:p>
          <a:p>
            <a:pPr marL="654050" lvl="2" indent="-195263">
              <a:spcBef>
                <a:spcPts val="600"/>
              </a:spcBef>
              <a:spcAft>
                <a:spcPts val="600"/>
              </a:spcAft>
              <a:buClr>
                <a:schemeClr val="tx1"/>
              </a:buClr>
              <a:buFont typeface="Wingdings 2" pitchFamily="18" charset="2"/>
              <a:buChar char="¡"/>
            </a:pPr>
            <a:r>
              <a:rPr lang="en-US" sz="1300" b="0"/>
              <a:t>Understanding how to perform the detection of anomalies such as penetration attempts, unauthorized access, out of profile behaviours of a meter, theft of service attempt, and other similar activities</a:t>
            </a:r>
          </a:p>
          <a:p>
            <a:pPr marL="0" lvl="1" indent="1588">
              <a:spcBef>
                <a:spcPts val="600"/>
              </a:spcBef>
              <a:spcAft>
                <a:spcPts val="600"/>
              </a:spcAft>
              <a:buClr>
                <a:schemeClr val="tx1"/>
              </a:buClr>
            </a:pPr>
            <a:r>
              <a:rPr lang="en-US" sz="1400"/>
              <a:t>7. Cost of Adding Security Later to Smart Meter Developments </a:t>
            </a:r>
          </a:p>
          <a:p>
            <a:pPr marL="654050" lvl="2" indent="-195263">
              <a:spcBef>
                <a:spcPts val="600"/>
              </a:spcBef>
              <a:spcAft>
                <a:spcPts val="600"/>
              </a:spcAft>
              <a:buClr>
                <a:schemeClr val="tx1"/>
              </a:buClr>
              <a:buFont typeface="Wingdings 2" pitchFamily="18" charset="2"/>
              <a:buChar char="¡"/>
            </a:pPr>
            <a:r>
              <a:rPr lang="en-US" sz="1300" b="0"/>
              <a:t>Operational security of the environment is addressed in any deployment using proper methods such as network segregation, access controls, and secure configuration of endpoints</a:t>
            </a:r>
          </a:p>
          <a:p>
            <a:pPr marL="654050" lvl="2" indent="-195263">
              <a:spcBef>
                <a:spcPts val="600"/>
              </a:spcBef>
              <a:spcAft>
                <a:spcPts val="600"/>
              </a:spcAft>
              <a:buClr>
                <a:schemeClr val="tx1"/>
              </a:buClr>
              <a:buFont typeface="Wingdings 2" pitchFamily="18" charset="2"/>
              <a:buChar char="¡"/>
            </a:pPr>
            <a:r>
              <a:rPr lang="en-US" sz="1300" b="0"/>
              <a:t>Secure development of firmware and communications protocols are used and compared using third parties and proper testing methodologies such as code review automation, ethical hacking, and other similar activities</a:t>
            </a:r>
          </a:p>
          <a:p>
            <a:pPr marL="654050" lvl="2" indent="-195263">
              <a:spcBef>
                <a:spcPts val="600"/>
              </a:spcBef>
              <a:spcAft>
                <a:spcPts val="600"/>
              </a:spcAft>
              <a:buClr>
                <a:schemeClr val="tx1"/>
              </a:buClr>
              <a:buFont typeface="Wingdings 2" pitchFamily="18" charset="2"/>
              <a:buChar char="¡"/>
            </a:pPr>
            <a:r>
              <a:rPr lang="en-US" sz="1300" b="0"/>
              <a:t>While securing transmission and generation are critical, distribution/demand need to be secured up-front to help control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8"/>
          <p:cNvSpPr>
            <a:spLocks noGrp="1"/>
          </p:cNvSpPr>
          <p:nvPr>
            <p:ph type="title"/>
          </p:nvPr>
        </p:nvSpPr>
        <p:spPr>
          <a:xfrm>
            <a:off x="396875" y="530225"/>
            <a:ext cx="8345488" cy="242888"/>
          </a:xfrm>
        </p:spPr>
        <p:txBody>
          <a:bodyPr/>
          <a:lstStyle/>
          <a:p>
            <a:r>
              <a:rPr lang="en-US" smtClean="0"/>
              <a:t>Top Ten Smart Grid Considerations</a:t>
            </a:r>
          </a:p>
        </p:txBody>
      </p:sp>
      <p:sp>
        <p:nvSpPr>
          <p:cNvPr id="4" name="Rectangle 42"/>
          <p:cNvSpPr>
            <a:spLocks noChangeArrowheads="1"/>
          </p:cNvSpPr>
          <p:nvPr/>
        </p:nvSpPr>
        <p:spPr bwMode="gray">
          <a:xfrm>
            <a:off x="396875" y="1031875"/>
            <a:ext cx="8358188" cy="5391150"/>
          </a:xfrm>
          <a:prstGeom prst="rect">
            <a:avLst/>
          </a:prstGeom>
          <a:noFill/>
          <a:ln w="9525" algn="ctr">
            <a:noFill/>
            <a:miter lim="800000"/>
            <a:headEnd/>
            <a:tailEnd/>
          </a:ln>
        </p:spPr>
        <p:txBody>
          <a:bodyPr lIns="0" tIns="0" rIns="0" bIns="0"/>
          <a:lstStyle/>
          <a:p>
            <a:pPr marL="0" lvl="1" indent="1588">
              <a:spcBef>
                <a:spcPts val="600"/>
              </a:spcBef>
              <a:spcAft>
                <a:spcPts val="600"/>
              </a:spcAft>
              <a:buClr>
                <a:schemeClr val="tx1"/>
              </a:buClr>
            </a:pPr>
            <a:r>
              <a:rPr lang="en-US" sz="1400"/>
              <a:t>8.  Understanding Regulatory Requirements and Standards of Smart Grid</a:t>
            </a:r>
          </a:p>
          <a:p>
            <a:pPr marL="654050" lvl="2" indent="-195263">
              <a:spcBef>
                <a:spcPts val="600"/>
              </a:spcBef>
              <a:spcAft>
                <a:spcPts val="600"/>
              </a:spcAft>
              <a:buClr>
                <a:schemeClr val="tx1"/>
              </a:buClr>
              <a:buFont typeface="Wingdings 2" pitchFamily="18" charset="2"/>
              <a:buChar char="¡"/>
            </a:pPr>
            <a:r>
              <a:rPr lang="en-US" sz="1300" b="0"/>
              <a:t>Over 77 pertinent standards for Smart Grid</a:t>
            </a:r>
          </a:p>
          <a:p>
            <a:pPr marL="654050" lvl="2" indent="-195263">
              <a:spcBef>
                <a:spcPts val="600"/>
              </a:spcBef>
              <a:spcAft>
                <a:spcPts val="600"/>
              </a:spcAft>
              <a:buClr>
                <a:schemeClr val="tx1"/>
              </a:buClr>
              <a:buFont typeface="Wingdings 2" pitchFamily="18" charset="2"/>
              <a:buChar char="¡"/>
            </a:pPr>
            <a:r>
              <a:rPr lang="en-US" sz="1300" b="0"/>
              <a:t>5 of these standards (NERC, IEEE, AMI System Security Requirements, Utility/AMI Home Area Network System Requirements, and IEC Standards) apply to Smart Grid security</a:t>
            </a:r>
          </a:p>
          <a:p>
            <a:pPr marL="0" lvl="1" indent="1588">
              <a:spcBef>
                <a:spcPts val="600"/>
              </a:spcBef>
              <a:spcAft>
                <a:spcPts val="600"/>
              </a:spcAft>
              <a:buClr>
                <a:schemeClr val="tx1"/>
              </a:buClr>
            </a:pPr>
            <a:r>
              <a:rPr lang="en-US" sz="1400"/>
              <a:t>9.  Using Existing Security Systems to Secure Smart Grid Deployments</a:t>
            </a:r>
          </a:p>
          <a:p>
            <a:pPr marL="654050" lvl="2" indent="-195263">
              <a:spcBef>
                <a:spcPts val="600"/>
              </a:spcBef>
              <a:spcAft>
                <a:spcPts val="600"/>
              </a:spcAft>
              <a:buClr>
                <a:schemeClr val="tx1"/>
              </a:buClr>
              <a:buFont typeface="Wingdings 2" pitchFamily="18" charset="2"/>
              <a:buChar char="¡"/>
            </a:pPr>
            <a:r>
              <a:rPr lang="en-US" sz="1300" b="0"/>
              <a:t>Unification of a security landscape viewpoint to provide a single common security management plane</a:t>
            </a:r>
          </a:p>
          <a:p>
            <a:pPr marL="654050" lvl="2" indent="-195263">
              <a:spcBef>
                <a:spcPts val="600"/>
              </a:spcBef>
              <a:spcAft>
                <a:spcPts val="600"/>
              </a:spcAft>
              <a:buClr>
                <a:schemeClr val="tx1"/>
              </a:buClr>
              <a:buFont typeface="Wingdings 2" pitchFamily="18" charset="2"/>
              <a:buChar char="¡"/>
            </a:pPr>
            <a:r>
              <a:rPr lang="en-US" sz="1300" b="0"/>
              <a:t>Understanding the threats in the demand space holistically and how they potentially relate to transmission and generation</a:t>
            </a:r>
          </a:p>
          <a:p>
            <a:pPr marL="0" lvl="1" indent="1588">
              <a:spcBef>
                <a:spcPts val="600"/>
              </a:spcBef>
              <a:spcAft>
                <a:spcPts val="600"/>
              </a:spcAft>
              <a:buClr>
                <a:schemeClr val="tx1"/>
              </a:buClr>
            </a:pPr>
            <a:r>
              <a:rPr lang="en-US" sz="1400"/>
              <a:t>10.  Shifting Focus from Preventative Security to Detective Security</a:t>
            </a:r>
          </a:p>
          <a:p>
            <a:pPr marL="654050" lvl="2" indent="-195263">
              <a:spcBef>
                <a:spcPts val="600"/>
              </a:spcBef>
              <a:spcAft>
                <a:spcPts val="600"/>
              </a:spcAft>
              <a:buClr>
                <a:schemeClr val="tx1"/>
              </a:buClr>
              <a:buFont typeface="Wingdings 2" pitchFamily="18" charset="2"/>
              <a:buChar char="¡"/>
            </a:pPr>
            <a:r>
              <a:rPr lang="en-US" sz="1300" b="0"/>
              <a:t>The success of Stuxnet demonstrates a gap in defective controls</a:t>
            </a:r>
          </a:p>
          <a:p>
            <a:pPr marL="654050" lvl="2" indent="-195263">
              <a:spcBef>
                <a:spcPts val="600"/>
              </a:spcBef>
              <a:spcAft>
                <a:spcPts val="600"/>
              </a:spcAft>
              <a:buClr>
                <a:schemeClr val="tx1"/>
              </a:buClr>
              <a:buFont typeface="Wingdings 2" pitchFamily="18" charset="2"/>
              <a:buChar char="¡"/>
            </a:pPr>
            <a:r>
              <a:rPr lang="en-US" sz="1300" b="0"/>
              <a:t>While delineation of control and data-acquisition networks are critical, the focus needs to be on detective controls, sensors, and anomaly detection rather than building hard perimeters through firewalls and intrusion prevention systems</a:t>
            </a:r>
          </a:p>
          <a:p>
            <a:pPr marL="654050" lvl="2" indent="-195263">
              <a:spcBef>
                <a:spcPts val="600"/>
              </a:spcBef>
              <a:spcAft>
                <a:spcPts val="600"/>
              </a:spcAft>
              <a:buClr>
                <a:schemeClr val="tx1"/>
              </a:buClr>
              <a:buFont typeface="Wingdings 2" pitchFamily="18" charset="2"/>
              <a:buChar char="¡"/>
            </a:pPr>
            <a:r>
              <a:rPr lang="en-US" sz="1300" b="0"/>
              <a:t>Create a layered security model, and apply detective techniques in each so-called “interface.” Detect if any attacks reach as far up as the main and core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5" name="Group 51"/>
          <p:cNvGrpSpPr>
            <a:grpSpLocks/>
          </p:cNvGrpSpPr>
          <p:nvPr/>
        </p:nvGrpSpPr>
        <p:grpSpPr bwMode="auto">
          <a:xfrm>
            <a:off x="1524000" y="3094038"/>
            <a:ext cx="6076950" cy="249237"/>
            <a:chOff x="960" y="1949"/>
            <a:chExt cx="3828" cy="157"/>
          </a:xfrm>
        </p:grpSpPr>
        <p:sp>
          <p:nvSpPr>
            <p:cNvPr id="108546" name="Line 44"/>
            <p:cNvSpPr>
              <a:spLocks noChangeShapeType="1"/>
            </p:cNvSpPr>
            <p:nvPr/>
          </p:nvSpPr>
          <p:spPr bwMode="gray">
            <a:xfrm>
              <a:off x="960" y="2022"/>
              <a:ext cx="3828" cy="0"/>
            </a:xfrm>
            <a:prstGeom prst="line">
              <a:avLst/>
            </a:prstGeom>
            <a:noFill/>
            <a:ln w="12700" cap="rnd">
              <a:solidFill>
                <a:schemeClr val="accent1"/>
              </a:solidFill>
              <a:round/>
              <a:headEnd/>
              <a:tailEnd/>
            </a:ln>
          </p:spPr>
          <p:txBody>
            <a:bodyPr wrap="none" anchor="ctr"/>
            <a:lstStyle/>
            <a:p>
              <a:endParaRPr lang="en-US"/>
            </a:p>
          </p:txBody>
        </p:sp>
        <p:sp>
          <p:nvSpPr>
            <p:cNvPr id="108547" name="Rectangle 16"/>
            <p:cNvSpPr>
              <a:spLocks noChangeArrowheads="1"/>
            </p:cNvSpPr>
            <p:nvPr/>
          </p:nvSpPr>
          <p:spPr bwMode="gray">
            <a:xfrm>
              <a:off x="2192" y="1949"/>
              <a:ext cx="1365" cy="157"/>
            </a:xfrm>
            <a:prstGeom prst="rect">
              <a:avLst/>
            </a:prstGeom>
            <a:solidFill>
              <a:schemeClr val="bg1"/>
            </a:solidFill>
            <a:ln w="12700" cap="rnd" algn="ctr">
              <a:noFill/>
              <a:miter lim="800000"/>
              <a:headEnd/>
              <a:tailEnd/>
            </a:ln>
          </p:spPr>
          <p:txBody>
            <a:bodyPr wrap="none" lIns="72000" tIns="0" rIns="72000" bIns="0" anchor="b" anchorCtr="1">
              <a:spAutoFit/>
            </a:bodyPr>
            <a:lstStyle/>
            <a:p>
              <a:pPr algn="ctr">
                <a:lnSpc>
                  <a:spcPct val="110000"/>
                </a:lnSpc>
                <a:spcBef>
                  <a:spcPct val="80000"/>
                </a:spcBef>
                <a:buClr>
                  <a:schemeClr val="tx1"/>
                </a:buClr>
                <a:buSzPct val="80000"/>
                <a:buFont typeface="Wingdings" pitchFamily="2" charset="2"/>
                <a:buNone/>
              </a:pPr>
              <a:r>
                <a:rPr lang="en-GB" sz="1600"/>
                <a:t>Mitigation Strategies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8"/>
          <p:cNvSpPr>
            <a:spLocks noGrp="1"/>
          </p:cNvSpPr>
          <p:nvPr>
            <p:ph type="title"/>
          </p:nvPr>
        </p:nvSpPr>
        <p:spPr>
          <a:xfrm>
            <a:off x="396875" y="512763"/>
            <a:ext cx="8345488" cy="260350"/>
          </a:xfrm>
        </p:spPr>
        <p:txBody>
          <a:bodyPr/>
          <a:lstStyle/>
          <a:p>
            <a:r>
              <a:rPr lang="en-US" smtClean="0"/>
              <a:t>Implications – Specifications, Standards, and Policy Drive Investment Costs</a:t>
            </a:r>
          </a:p>
        </p:txBody>
      </p:sp>
      <p:sp>
        <p:nvSpPr>
          <p:cNvPr id="109570" name="Line 3"/>
          <p:cNvSpPr>
            <a:spLocks noChangeShapeType="1"/>
          </p:cNvSpPr>
          <p:nvPr/>
        </p:nvSpPr>
        <p:spPr bwMode="auto">
          <a:xfrm>
            <a:off x="3030538" y="3595688"/>
            <a:ext cx="5332412"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9571" name="Line 4"/>
          <p:cNvSpPr>
            <a:spLocks noChangeShapeType="1"/>
          </p:cNvSpPr>
          <p:nvPr/>
        </p:nvSpPr>
        <p:spPr bwMode="auto">
          <a:xfrm>
            <a:off x="3030538" y="4017963"/>
            <a:ext cx="5332412"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9572" name="Line 5"/>
          <p:cNvSpPr>
            <a:spLocks noChangeShapeType="1"/>
          </p:cNvSpPr>
          <p:nvPr/>
        </p:nvSpPr>
        <p:spPr bwMode="auto">
          <a:xfrm>
            <a:off x="3030538" y="4445000"/>
            <a:ext cx="5332412"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9573" name="Line 6"/>
          <p:cNvSpPr>
            <a:spLocks noChangeShapeType="1"/>
          </p:cNvSpPr>
          <p:nvPr/>
        </p:nvSpPr>
        <p:spPr bwMode="auto">
          <a:xfrm>
            <a:off x="3030538" y="4870450"/>
            <a:ext cx="5332412"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9574" name="Line 7"/>
          <p:cNvSpPr>
            <a:spLocks noChangeShapeType="1"/>
          </p:cNvSpPr>
          <p:nvPr/>
        </p:nvSpPr>
        <p:spPr bwMode="auto">
          <a:xfrm>
            <a:off x="3030538" y="5287963"/>
            <a:ext cx="5332412"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9575" name="Line 2"/>
          <p:cNvSpPr>
            <a:spLocks noChangeShapeType="1"/>
          </p:cNvSpPr>
          <p:nvPr/>
        </p:nvSpPr>
        <p:spPr bwMode="auto">
          <a:xfrm>
            <a:off x="3030538" y="3182938"/>
            <a:ext cx="5332412"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9576" name="Rectangle 9"/>
          <p:cNvSpPr>
            <a:spLocks noChangeArrowheads="1"/>
          </p:cNvSpPr>
          <p:nvPr/>
        </p:nvSpPr>
        <p:spPr bwMode="auto">
          <a:xfrm>
            <a:off x="2106613" y="1063625"/>
            <a:ext cx="4930775" cy="363538"/>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US" sz="1600"/>
              <a:t>Key Consideration of Leading Security Practices</a:t>
            </a:r>
          </a:p>
        </p:txBody>
      </p:sp>
      <p:sp>
        <p:nvSpPr>
          <p:cNvPr id="109577" name="Rectangle 10"/>
          <p:cNvSpPr>
            <a:spLocks noChangeArrowheads="1"/>
          </p:cNvSpPr>
          <p:nvPr/>
        </p:nvSpPr>
        <p:spPr bwMode="auto">
          <a:xfrm>
            <a:off x="374650" y="3017838"/>
            <a:ext cx="2614613" cy="2905125"/>
          </a:xfrm>
          <a:prstGeom prst="rect">
            <a:avLst/>
          </a:prstGeom>
          <a:noFill/>
          <a:ln w="9525">
            <a:noFill/>
            <a:miter lim="800000"/>
            <a:headEnd/>
            <a:tailEnd/>
          </a:ln>
        </p:spPr>
        <p:txBody>
          <a:bodyPr wrap="none" lIns="92075" tIns="46038" rIns="92075" bIns="46038">
            <a:spAutoFit/>
          </a:bodyPr>
          <a:lstStyle/>
          <a:p>
            <a:pPr algn="r" eaLnBrk="0" hangingPunct="0">
              <a:lnSpc>
                <a:spcPct val="110000"/>
              </a:lnSpc>
              <a:spcBef>
                <a:spcPts val="1500"/>
              </a:spcBef>
            </a:pPr>
            <a:r>
              <a:rPr lang="en-US" sz="1400" b="0"/>
              <a:t>Encryption</a:t>
            </a:r>
          </a:p>
          <a:p>
            <a:pPr algn="r" eaLnBrk="0" hangingPunct="0">
              <a:lnSpc>
                <a:spcPct val="110000"/>
              </a:lnSpc>
              <a:spcBef>
                <a:spcPts val="1500"/>
              </a:spcBef>
            </a:pPr>
            <a:r>
              <a:rPr lang="en-US" sz="1400" b="0"/>
              <a:t>Layered Defenses</a:t>
            </a:r>
          </a:p>
          <a:p>
            <a:pPr algn="r" eaLnBrk="0" hangingPunct="0">
              <a:lnSpc>
                <a:spcPct val="110000"/>
              </a:lnSpc>
              <a:spcBef>
                <a:spcPts val="1500"/>
              </a:spcBef>
            </a:pPr>
            <a:r>
              <a:rPr lang="en-US" sz="1400" b="0"/>
              <a:t>R&amp;D Investments</a:t>
            </a:r>
          </a:p>
          <a:p>
            <a:pPr algn="r" eaLnBrk="0" hangingPunct="0">
              <a:lnSpc>
                <a:spcPct val="110000"/>
              </a:lnSpc>
              <a:spcBef>
                <a:spcPts val="1500"/>
              </a:spcBef>
            </a:pPr>
            <a:r>
              <a:rPr lang="en-US" sz="1400" b="0"/>
              <a:t>Real-time Monitoring</a:t>
            </a:r>
          </a:p>
          <a:p>
            <a:pPr algn="r" eaLnBrk="0" hangingPunct="0">
              <a:lnSpc>
                <a:spcPct val="110000"/>
              </a:lnSpc>
              <a:spcBef>
                <a:spcPts val="1500"/>
              </a:spcBef>
            </a:pPr>
            <a:r>
              <a:rPr lang="en-US" sz="1400" b="0"/>
              <a:t>Shared Situational Awareness</a:t>
            </a:r>
          </a:p>
          <a:p>
            <a:pPr algn="r" eaLnBrk="0" hangingPunct="0">
              <a:lnSpc>
                <a:spcPct val="110000"/>
              </a:lnSpc>
              <a:spcBef>
                <a:spcPts val="1500"/>
              </a:spcBef>
            </a:pPr>
            <a:r>
              <a:rPr lang="en-US" sz="1400" b="0"/>
              <a:t>System of Systems Integration</a:t>
            </a:r>
          </a:p>
          <a:p>
            <a:pPr algn="r" eaLnBrk="0" hangingPunct="0">
              <a:lnSpc>
                <a:spcPct val="110000"/>
              </a:lnSpc>
              <a:spcBef>
                <a:spcPts val="1500"/>
              </a:spcBef>
            </a:pPr>
            <a:r>
              <a:rPr lang="en-US" sz="1400" b="0"/>
              <a:t>Trusted Hardware &amp; Software</a:t>
            </a:r>
          </a:p>
        </p:txBody>
      </p:sp>
      <p:sp>
        <p:nvSpPr>
          <p:cNvPr id="109578" name="Rectangle 12"/>
          <p:cNvSpPr>
            <a:spLocks noChangeArrowheads="1"/>
          </p:cNvSpPr>
          <p:nvPr/>
        </p:nvSpPr>
        <p:spPr bwMode="auto">
          <a:xfrm rot="-3376953">
            <a:off x="4325938" y="1762125"/>
            <a:ext cx="1898650" cy="311150"/>
          </a:xfrm>
          <a:prstGeom prst="rect">
            <a:avLst/>
          </a:prstGeom>
          <a:noFill/>
          <a:ln w="9525">
            <a:noFill/>
            <a:miter lim="800000"/>
            <a:headEnd/>
            <a:tailEnd/>
          </a:ln>
        </p:spPr>
        <p:txBody>
          <a:bodyPr lIns="92075" tIns="46038" rIns="92075" bIns="46038" anchor="b">
            <a:spAutoFit/>
          </a:bodyPr>
          <a:lstStyle/>
          <a:p>
            <a:pPr eaLnBrk="0" hangingPunct="0">
              <a:lnSpc>
                <a:spcPct val="110000"/>
              </a:lnSpc>
              <a:spcBef>
                <a:spcPct val="100000"/>
              </a:spcBef>
            </a:pPr>
            <a:r>
              <a:rPr lang="en-US" sz="1400" b="0" i="1"/>
              <a:t>Communications</a:t>
            </a:r>
          </a:p>
        </p:txBody>
      </p:sp>
      <p:sp>
        <p:nvSpPr>
          <p:cNvPr id="109579" name="Rectangle 13"/>
          <p:cNvSpPr>
            <a:spLocks noChangeArrowheads="1"/>
          </p:cNvSpPr>
          <p:nvPr/>
        </p:nvSpPr>
        <p:spPr bwMode="auto">
          <a:xfrm rot="-3376953">
            <a:off x="5445919" y="1659731"/>
            <a:ext cx="1741488" cy="549275"/>
          </a:xfrm>
          <a:prstGeom prst="rect">
            <a:avLst/>
          </a:prstGeom>
          <a:noFill/>
          <a:ln w="9525">
            <a:noFill/>
            <a:miter lim="800000"/>
            <a:headEnd/>
            <a:tailEnd/>
          </a:ln>
        </p:spPr>
        <p:txBody>
          <a:bodyPr lIns="92075" tIns="46038" rIns="92075" bIns="46038" anchor="b">
            <a:spAutoFit/>
          </a:bodyPr>
          <a:lstStyle/>
          <a:p>
            <a:pPr eaLnBrk="0" hangingPunct="0">
              <a:lnSpc>
                <a:spcPct val="110000"/>
              </a:lnSpc>
              <a:spcBef>
                <a:spcPct val="100000"/>
              </a:spcBef>
            </a:pPr>
            <a:r>
              <a:rPr lang="en-US" sz="1400" b="0" i="1"/>
              <a:t>Head-end </a:t>
            </a:r>
            <a:br>
              <a:rPr lang="en-US" sz="1400" b="0" i="1"/>
            </a:br>
            <a:r>
              <a:rPr lang="en-US" sz="1400" b="0" i="1"/>
              <a:t>Collector</a:t>
            </a:r>
          </a:p>
        </p:txBody>
      </p:sp>
      <p:sp>
        <p:nvSpPr>
          <p:cNvPr id="109580" name="Rectangle 14"/>
          <p:cNvSpPr>
            <a:spLocks noChangeArrowheads="1"/>
          </p:cNvSpPr>
          <p:nvPr/>
        </p:nvSpPr>
        <p:spPr bwMode="auto">
          <a:xfrm rot="-3376953">
            <a:off x="6507957" y="1631156"/>
            <a:ext cx="1779588" cy="568325"/>
          </a:xfrm>
          <a:prstGeom prst="rect">
            <a:avLst/>
          </a:prstGeom>
          <a:noFill/>
          <a:ln w="9525">
            <a:noFill/>
            <a:miter lim="800000"/>
            <a:headEnd/>
            <a:tailEnd/>
          </a:ln>
        </p:spPr>
        <p:txBody>
          <a:bodyPr lIns="92075" tIns="46038" rIns="92075" bIns="46038" anchor="b">
            <a:spAutoFit/>
          </a:bodyPr>
          <a:lstStyle/>
          <a:p>
            <a:pPr eaLnBrk="0" hangingPunct="0">
              <a:lnSpc>
                <a:spcPct val="110000"/>
              </a:lnSpc>
              <a:spcBef>
                <a:spcPct val="100000"/>
              </a:spcBef>
            </a:pPr>
            <a:r>
              <a:rPr lang="en-US" sz="1400" b="0" i="1"/>
              <a:t>COTS/Open </a:t>
            </a:r>
            <a:br>
              <a:rPr lang="en-US" sz="1400" b="0" i="1"/>
            </a:br>
            <a:r>
              <a:rPr lang="en-US" sz="1400" b="0" i="1"/>
              <a:t>Source Systems</a:t>
            </a:r>
          </a:p>
        </p:txBody>
      </p:sp>
      <p:grpSp>
        <p:nvGrpSpPr>
          <p:cNvPr id="14" name="Group 27"/>
          <p:cNvGrpSpPr>
            <a:grpSpLocks/>
          </p:cNvGrpSpPr>
          <p:nvPr/>
        </p:nvGrpSpPr>
        <p:grpSpPr bwMode="auto">
          <a:xfrm>
            <a:off x="3554800" y="3444461"/>
            <a:ext cx="304800" cy="303212"/>
            <a:chOff x="2142" y="1995"/>
            <a:chExt cx="192" cy="191"/>
          </a:xfrm>
          <a:solidFill>
            <a:schemeClr val="bg1"/>
          </a:solidFill>
        </p:grpSpPr>
        <p:sp>
          <p:nvSpPr>
            <p:cNvPr id="15" name="Oval 22"/>
            <p:cNvSpPr>
              <a:spLocks noChangeArrowheads="1"/>
            </p:cNvSpPr>
            <p:nvPr/>
          </p:nvSpPr>
          <p:spPr bwMode="auto">
            <a:xfrm>
              <a:off x="2145" y="199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6" name="Arc 23"/>
            <p:cNvSpPr>
              <a:spLocks/>
            </p:cNvSpPr>
            <p:nvPr/>
          </p:nvSpPr>
          <p:spPr bwMode="auto">
            <a:xfrm>
              <a:off x="2142" y="209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7" name="Arc 24"/>
            <p:cNvSpPr>
              <a:spLocks/>
            </p:cNvSpPr>
            <p:nvPr/>
          </p:nvSpPr>
          <p:spPr bwMode="auto">
            <a:xfrm>
              <a:off x="2237" y="209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 name="Arc 25"/>
            <p:cNvSpPr>
              <a:spLocks/>
            </p:cNvSpPr>
            <p:nvPr/>
          </p:nvSpPr>
          <p:spPr bwMode="auto">
            <a:xfrm>
              <a:off x="2142" y="199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 name="Arc 26"/>
            <p:cNvSpPr>
              <a:spLocks/>
            </p:cNvSpPr>
            <p:nvPr/>
          </p:nvSpPr>
          <p:spPr bwMode="auto">
            <a:xfrm>
              <a:off x="2237" y="1995"/>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21" name="Group 33"/>
          <p:cNvGrpSpPr>
            <a:grpSpLocks/>
          </p:cNvGrpSpPr>
          <p:nvPr/>
        </p:nvGrpSpPr>
        <p:grpSpPr bwMode="auto">
          <a:xfrm>
            <a:off x="3554800" y="3866736"/>
            <a:ext cx="304800" cy="303212"/>
            <a:chOff x="2142" y="2261"/>
            <a:chExt cx="192" cy="191"/>
          </a:xfrm>
          <a:solidFill>
            <a:srgbClr val="002060"/>
          </a:solidFill>
        </p:grpSpPr>
        <p:sp>
          <p:nvSpPr>
            <p:cNvPr id="22" name="Oval 28"/>
            <p:cNvSpPr>
              <a:spLocks noChangeArrowheads="1"/>
            </p:cNvSpPr>
            <p:nvPr/>
          </p:nvSpPr>
          <p:spPr bwMode="auto">
            <a:xfrm>
              <a:off x="2145" y="22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3" name="Arc 29"/>
            <p:cNvSpPr>
              <a:spLocks/>
            </p:cNvSpPr>
            <p:nvPr/>
          </p:nvSpPr>
          <p:spPr bwMode="auto">
            <a:xfrm>
              <a:off x="2142" y="23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4" name="Arc 30"/>
            <p:cNvSpPr>
              <a:spLocks/>
            </p:cNvSpPr>
            <p:nvPr/>
          </p:nvSpPr>
          <p:spPr bwMode="auto">
            <a:xfrm>
              <a:off x="2237" y="23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5" name="Arc 31"/>
            <p:cNvSpPr>
              <a:spLocks/>
            </p:cNvSpPr>
            <p:nvPr/>
          </p:nvSpPr>
          <p:spPr bwMode="auto">
            <a:xfrm>
              <a:off x="2142" y="22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6" name="Arc 32"/>
            <p:cNvSpPr>
              <a:spLocks/>
            </p:cNvSpPr>
            <p:nvPr/>
          </p:nvSpPr>
          <p:spPr bwMode="auto">
            <a:xfrm>
              <a:off x="2237" y="2261"/>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27" name="Group 39"/>
          <p:cNvGrpSpPr>
            <a:grpSpLocks/>
          </p:cNvGrpSpPr>
          <p:nvPr/>
        </p:nvGrpSpPr>
        <p:grpSpPr bwMode="auto">
          <a:xfrm>
            <a:off x="3554800" y="4293773"/>
            <a:ext cx="304800" cy="303213"/>
            <a:chOff x="2142" y="2530"/>
            <a:chExt cx="192" cy="191"/>
          </a:xfrm>
          <a:solidFill>
            <a:schemeClr val="bg1"/>
          </a:solidFill>
        </p:grpSpPr>
        <p:sp>
          <p:nvSpPr>
            <p:cNvPr id="28" name="Oval 34"/>
            <p:cNvSpPr>
              <a:spLocks noChangeArrowheads="1"/>
            </p:cNvSpPr>
            <p:nvPr/>
          </p:nvSpPr>
          <p:spPr bwMode="auto">
            <a:xfrm>
              <a:off x="2145" y="2533"/>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9" name="Arc 35"/>
            <p:cNvSpPr>
              <a:spLocks/>
            </p:cNvSpPr>
            <p:nvPr/>
          </p:nvSpPr>
          <p:spPr bwMode="auto">
            <a:xfrm>
              <a:off x="2142" y="2625"/>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30" name="Arc 36"/>
            <p:cNvSpPr>
              <a:spLocks/>
            </p:cNvSpPr>
            <p:nvPr/>
          </p:nvSpPr>
          <p:spPr bwMode="auto">
            <a:xfrm>
              <a:off x="2237" y="262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31" name="Arc 37"/>
            <p:cNvSpPr>
              <a:spLocks/>
            </p:cNvSpPr>
            <p:nvPr/>
          </p:nvSpPr>
          <p:spPr bwMode="auto">
            <a:xfrm>
              <a:off x="2142" y="2530"/>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32" name="Arc 38"/>
            <p:cNvSpPr>
              <a:spLocks/>
            </p:cNvSpPr>
            <p:nvPr/>
          </p:nvSpPr>
          <p:spPr bwMode="auto">
            <a:xfrm>
              <a:off x="2237" y="2530"/>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33" name="Group 45"/>
          <p:cNvGrpSpPr>
            <a:grpSpLocks/>
          </p:cNvGrpSpPr>
          <p:nvPr/>
        </p:nvGrpSpPr>
        <p:grpSpPr bwMode="auto">
          <a:xfrm>
            <a:off x="3554800" y="5136736"/>
            <a:ext cx="304800" cy="303212"/>
            <a:chOff x="2142" y="3061"/>
            <a:chExt cx="192" cy="191"/>
          </a:xfrm>
          <a:solidFill>
            <a:srgbClr val="002060"/>
          </a:solidFill>
        </p:grpSpPr>
        <p:sp>
          <p:nvSpPr>
            <p:cNvPr id="34" name="Oval 40"/>
            <p:cNvSpPr>
              <a:spLocks noChangeArrowheads="1"/>
            </p:cNvSpPr>
            <p:nvPr/>
          </p:nvSpPr>
          <p:spPr bwMode="auto">
            <a:xfrm>
              <a:off x="2145"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35" name="Arc 41"/>
            <p:cNvSpPr>
              <a:spLocks/>
            </p:cNvSpPr>
            <p:nvPr/>
          </p:nvSpPr>
          <p:spPr bwMode="auto">
            <a:xfrm>
              <a:off x="2142"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36" name="Arc 42"/>
            <p:cNvSpPr>
              <a:spLocks/>
            </p:cNvSpPr>
            <p:nvPr/>
          </p:nvSpPr>
          <p:spPr bwMode="auto">
            <a:xfrm>
              <a:off x="2237"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37" name="Arc 43"/>
            <p:cNvSpPr>
              <a:spLocks/>
            </p:cNvSpPr>
            <p:nvPr/>
          </p:nvSpPr>
          <p:spPr bwMode="auto">
            <a:xfrm>
              <a:off x="2142"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38" name="Arc 44"/>
            <p:cNvSpPr>
              <a:spLocks/>
            </p:cNvSpPr>
            <p:nvPr/>
          </p:nvSpPr>
          <p:spPr bwMode="auto">
            <a:xfrm>
              <a:off x="2237" y="3061"/>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39" name="Group 51"/>
          <p:cNvGrpSpPr>
            <a:grpSpLocks/>
          </p:cNvGrpSpPr>
          <p:nvPr/>
        </p:nvGrpSpPr>
        <p:grpSpPr bwMode="auto">
          <a:xfrm>
            <a:off x="4626363" y="3031711"/>
            <a:ext cx="303212" cy="303212"/>
            <a:chOff x="2817" y="1735"/>
            <a:chExt cx="191" cy="191"/>
          </a:xfrm>
          <a:solidFill>
            <a:srgbClr val="002060"/>
          </a:solidFill>
        </p:grpSpPr>
        <p:sp>
          <p:nvSpPr>
            <p:cNvPr id="40" name="Oval 46"/>
            <p:cNvSpPr>
              <a:spLocks noChangeArrowheads="1"/>
            </p:cNvSpPr>
            <p:nvPr/>
          </p:nvSpPr>
          <p:spPr bwMode="auto">
            <a:xfrm>
              <a:off x="2820" y="173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41" name="Arc 47"/>
            <p:cNvSpPr>
              <a:spLocks/>
            </p:cNvSpPr>
            <p:nvPr/>
          </p:nvSpPr>
          <p:spPr bwMode="auto">
            <a:xfrm>
              <a:off x="2912" y="183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42" name="Arc 48"/>
            <p:cNvSpPr>
              <a:spLocks/>
            </p:cNvSpPr>
            <p:nvPr/>
          </p:nvSpPr>
          <p:spPr bwMode="auto">
            <a:xfrm>
              <a:off x="2817" y="183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43" name="Arc 49"/>
            <p:cNvSpPr>
              <a:spLocks/>
            </p:cNvSpPr>
            <p:nvPr/>
          </p:nvSpPr>
          <p:spPr bwMode="auto">
            <a:xfrm>
              <a:off x="2912" y="1735"/>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44" name="Arc 50"/>
            <p:cNvSpPr>
              <a:spLocks/>
            </p:cNvSpPr>
            <p:nvPr/>
          </p:nvSpPr>
          <p:spPr bwMode="auto">
            <a:xfrm>
              <a:off x="2817" y="173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45" name="Group 57"/>
          <p:cNvGrpSpPr>
            <a:grpSpLocks/>
          </p:cNvGrpSpPr>
          <p:nvPr/>
        </p:nvGrpSpPr>
        <p:grpSpPr bwMode="auto">
          <a:xfrm>
            <a:off x="4626363" y="3444461"/>
            <a:ext cx="303212" cy="303212"/>
            <a:chOff x="2817" y="1995"/>
            <a:chExt cx="191" cy="191"/>
          </a:xfrm>
          <a:solidFill>
            <a:srgbClr val="002060"/>
          </a:solidFill>
        </p:grpSpPr>
        <p:sp>
          <p:nvSpPr>
            <p:cNvPr id="46" name="Oval 52"/>
            <p:cNvSpPr>
              <a:spLocks noChangeArrowheads="1"/>
            </p:cNvSpPr>
            <p:nvPr/>
          </p:nvSpPr>
          <p:spPr bwMode="auto">
            <a:xfrm>
              <a:off x="2820" y="199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47" name="Arc 53"/>
            <p:cNvSpPr>
              <a:spLocks/>
            </p:cNvSpPr>
            <p:nvPr/>
          </p:nvSpPr>
          <p:spPr bwMode="auto">
            <a:xfrm>
              <a:off x="2912" y="209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48" name="Arc 54"/>
            <p:cNvSpPr>
              <a:spLocks/>
            </p:cNvSpPr>
            <p:nvPr/>
          </p:nvSpPr>
          <p:spPr bwMode="auto">
            <a:xfrm>
              <a:off x="2817" y="209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49" name="Arc 55"/>
            <p:cNvSpPr>
              <a:spLocks/>
            </p:cNvSpPr>
            <p:nvPr/>
          </p:nvSpPr>
          <p:spPr bwMode="auto">
            <a:xfrm>
              <a:off x="2912" y="1995"/>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50" name="Arc 56"/>
            <p:cNvSpPr>
              <a:spLocks/>
            </p:cNvSpPr>
            <p:nvPr/>
          </p:nvSpPr>
          <p:spPr bwMode="auto">
            <a:xfrm>
              <a:off x="2817" y="199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51" name="Group 63"/>
          <p:cNvGrpSpPr>
            <a:grpSpLocks/>
          </p:cNvGrpSpPr>
          <p:nvPr/>
        </p:nvGrpSpPr>
        <p:grpSpPr bwMode="auto">
          <a:xfrm>
            <a:off x="4626363" y="3866736"/>
            <a:ext cx="303212" cy="303212"/>
            <a:chOff x="2817" y="2261"/>
            <a:chExt cx="191" cy="191"/>
          </a:xfrm>
          <a:solidFill>
            <a:srgbClr val="002060"/>
          </a:solidFill>
        </p:grpSpPr>
        <p:sp>
          <p:nvSpPr>
            <p:cNvPr id="52" name="Oval 58"/>
            <p:cNvSpPr>
              <a:spLocks noChangeArrowheads="1"/>
            </p:cNvSpPr>
            <p:nvPr/>
          </p:nvSpPr>
          <p:spPr bwMode="auto">
            <a:xfrm>
              <a:off x="2820" y="22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53" name="Arc 59"/>
            <p:cNvSpPr>
              <a:spLocks/>
            </p:cNvSpPr>
            <p:nvPr/>
          </p:nvSpPr>
          <p:spPr bwMode="auto">
            <a:xfrm>
              <a:off x="2912" y="23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54" name="Arc 60"/>
            <p:cNvSpPr>
              <a:spLocks/>
            </p:cNvSpPr>
            <p:nvPr/>
          </p:nvSpPr>
          <p:spPr bwMode="auto">
            <a:xfrm>
              <a:off x="2817" y="23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55" name="Arc 61"/>
            <p:cNvSpPr>
              <a:spLocks/>
            </p:cNvSpPr>
            <p:nvPr/>
          </p:nvSpPr>
          <p:spPr bwMode="auto">
            <a:xfrm>
              <a:off x="2912" y="22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56" name="Arc 62"/>
            <p:cNvSpPr>
              <a:spLocks/>
            </p:cNvSpPr>
            <p:nvPr/>
          </p:nvSpPr>
          <p:spPr bwMode="auto">
            <a:xfrm>
              <a:off x="2817" y="22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57" name="Group 69"/>
          <p:cNvGrpSpPr>
            <a:grpSpLocks/>
          </p:cNvGrpSpPr>
          <p:nvPr/>
        </p:nvGrpSpPr>
        <p:grpSpPr bwMode="auto">
          <a:xfrm>
            <a:off x="4626363" y="4293773"/>
            <a:ext cx="303212" cy="303213"/>
            <a:chOff x="2817" y="2530"/>
            <a:chExt cx="191" cy="191"/>
          </a:xfrm>
          <a:solidFill>
            <a:schemeClr val="bg1"/>
          </a:solidFill>
        </p:grpSpPr>
        <p:sp>
          <p:nvSpPr>
            <p:cNvPr id="58" name="Oval 64"/>
            <p:cNvSpPr>
              <a:spLocks noChangeArrowheads="1"/>
            </p:cNvSpPr>
            <p:nvPr/>
          </p:nvSpPr>
          <p:spPr bwMode="auto">
            <a:xfrm>
              <a:off x="2820" y="2533"/>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59" name="Arc 65"/>
            <p:cNvSpPr>
              <a:spLocks/>
            </p:cNvSpPr>
            <p:nvPr/>
          </p:nvSpPr>
          <p:spPr bwMode="auto">
            <a:xfrm>
              <a:off x="2912" y="262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60" name="Arc 66"/>
            <p:cNvSpPr>
              <a:spLocks/>
            </p:cNvSpPr>
            <p:nvPr/>
          </p:nvSpPr>
          <p:spPr bwMode="auto">
            <a:xfrm>
              <a:off x="2817" y="2625"/>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61" name="Arc 67"/>
            <p:cNvSpPr>
              <a:spLocks/>
            </p:cNvSpPr>
            <p:nvPr/>
          </p:nvSpPr>
          <p:spPr bwMode="auto">
            <a:xfrm>
              <a:off x="2912" y="2530"/>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62" name="Arc 68"/>
            <p:cNvSpPr>
              <a:spLocks/>
            </p:cNvSpPr>
            <p:nvPr/>
          </p:nvSpPr>
          <p:spPr bwMode="auto">
            <a:xfrm>
              <a:off x="2817" y="2530"/>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63" name="Group 75"/>
          <p:cNvGrpSpPr>
            <a:grpSpLocks/>
          </p:cNvGrpSpPr>
          <p:nvPr/>
        </p:nvGrpSpPr>
        <p:grpSpPr bwMode="auto">
          <a:xfrm>
            <a:off x="4626363" y="4719223"/>
            <a:ext cx="303212" cy="303213"/>
            <a:chOff x="2817" y="2798"/>
            <a:chExt cx="191" cy="191"/>
          </a:xfrm>
          <a:solidFill>
            <a:schemeClr val="bg1"/>
          </a:solidFill>
        </p:grpSpPr>
        <p:sp>
          <p:nvSpPr>
            <p:cNvPr id="64" name="Oval 70"/>
            <p:cNvSpPr>
              <a:spLocks noChangeArrowheads="1"/>
            </p:cNvSpPr>
            <p:nvPr/>
          </p:nvSpPr>
          <p:spPr bwMode="auto">
            <a:xfrm>
              <a:off x="2820" y="2801"/>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65" name="Arc 71"/>
            <p:cNvSpPr>
              <a:spLocks/>
            </p:cNvSpPr>
            <p:nvPr/>
          </p:nvSpPr>
          <p:spPr bwMode="auto">
            <a:xfrm>
              <a:off x="2912" y="28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66" name="Arc 72"/>
            <p:cNvSpPr>
              <a:spLocks/>
            </p:cNvSpPr>
            <p:nvPr/>
          </p:nvSpPr>
          <p:spPr bwMode="auto">
            <a:xfrm>
              <a:off x="2817" y="2893"/>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67" name="Arc 73"/>
            <p:cNvSpPr>
              <a:spLocks/>
            </p:cNvSpPr>
            <p:nvPr/>
          </p:nvSpPr>
          <p:spPr bwMode="auto">
            <a:xfrm>
              <a:off x="2912" y="2798"/>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68" name="Arc 74"/>
            <p:cNvSpPr>
              <a:spLocks/>
            </p:cNvSpPr>
            <p:nvPr/>
          </p:nvSpPr>
          <p:spPr bwMode="auto">
            <a:xfrm>
              <a:off x="2817" y="2798"/>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69" name="Group 81"/>
          <p:cNvGrpSpPr>
            <a:grpSpLocks/>
          </p:cNvGrpSpPr>
          <p:nvPr/>
        </p:nvGrpSpPr>
        <p:grpSpPr bwMode="auto">
          <a:xfrm>
            <a:off x="4626363" y="5136736"/>
            <a:ext cx="303212" cy="303212"/>
            <a:chOff x="2817" y="3061"/>
            <a:chExt cx="191" cy="191"/>
          </a:xfrm>
          <a:solidFill>
            <a:schemeClr val="bg1"/>
          </a:solidFill>
        </p:grpSpPr>
        <p:sp>
          <p:nvSpPr>
            <p:cNvPr id="70" name="Oval 76"/>
            <p:cNvSpPr>
              <a:spLocks noChangeArrowheads="1"/>
            </p:cNvSpPr>
            <p:nvPr/>
          </p:nvSpPr>
          <p:spPr bwMode="auto">
            <a:xfrm>
              <a:off x="2820"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71" name="Arc 77"/>
            <p:cNvSpPr>
              <a:spLocks/>
            </p:cNvSpPr>
            <p:nvPr/>
          </p:nvSpPr>
          <p:spPr bwMode="auto">
            <a:xfrm>
              <a:off x="2912"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72" name="Arc 78"/>
            <p:cNvSpPr>
              <a:spLocks/>
            </p:cNvSpPr>
            <p:nvPr/>
          </p:nvSpPr>
          <p:spPr bwMode="auto">
            <a:xfrm>
              <a:off x="2817"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73" name="Arc 79"/>
            <p:cNvSpPr>
              <a:spLocks/>
            </p:cNvSpPr>
            <p:nvPr/>
          </p:nvSpPr>
          <p:spPr bwMode="auto">
            <a:xfrm>
              <a:off x="2912" y="30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74" name="Arc 80"/>
            <p:cNvSpPr>
              <a:spLocks/>
            </p:cNvSpPr>
            <p:nvPr/>
          </p:nvSpPr>
          <p:spPr bwMode="auto">
            <a:xfrm>
              <a:off x="2817"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75" name="Group 87"/>
          <p:cNvGrpSpPr>
            <a:grpSpLocks/>
          </p:cNvGrpSpPr>
          <p:nvPr/>
        </p:nvGrpSpPr>
        <p:grpSpPr bwMode="auto">
          <a:xfrm>
            <a:off x="5694750" y="3031711"/>
            <a:ext cx="304800" cy="303212"/>
            <a:chOff x="3490" y="1735"/>
            <a:chExt cx="192" cy="191"/>
          </a:xfrm>
          <a:solidFill>
            <a:srgbClr val="002060"/>
          </a:solidFill>
        </p:grpSpPr>
        <p:sp>
          <p:nvSpPr>
            <p:cNvPr id="76" name="Oval 82"/>
            <p:cNvSpPr>
              <a:spLocks noChangeArrowheads="1"/>
            </p:cNvSpPr>
            <p:nvPr/>
          </p:nvSpPr>
          <p:spPr bwMode="auto">
            <a:xfrm>
              <a:off x="3493" y="173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77" name="Arc 83"/>
            <p:cNvSpPr>
              <a:spLocks/>
            </p:cNvSpPr>
            <p:nvPr/>
          </p:nvSpPr>
          <p:spPr bwMode="auto">
            <a:xfrm>
              <a:off x="3490" y="183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78" name="Arc 84"/>
            <p:cNvSpPr>
              <a:spLocks/>
            </p:cNvSpPr>
            <p:nvPr/>
          </p:nvSpPr>
          <p:spPr bwMode="auto">
            <a:xfrm>
              <a:off x="3585" y="183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79" name="Arc 85"/>
            <p:cNvSpPr>
              <a:spLocks/>
            </p:cNvSpPr>
            <p:nvPr/>
          </p:nvSpPr>
          <p:spPr bwMode="auto">
            <a:xfrm>
              <a:off x="3490" y="173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80" name="Arc 86"/>
            <p:cNvSpPr>
              <a:spLocks/>
            </p:cNvSpPr>
            <p:nvPr/>
          </p:nvSpPr>
          <p:spPr bwMode="auto">
            <a:xfrm>
              <a:off x="3585" y="1735"/>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81" name="Group 93"/>
          <p:cNvGrpSpPr>
            <a:grpSpLocks/>
          </p:cNvGrpSpPr>
          <p:nvPr/>
        </p:nvGrpSpPr>
        <p:grpSpPr bwMode="auto">
          <a:xfrm>
            <a:off x="5694750" y="3444461"/>
            <a:ext cx="304800" cy="303212"/>
            <a:chOff x="3490" y="1995"/>
            <a:chExt cx="192" cy="191"/>
          </a:xfrm>
          <a:solidFill>
            <a:srgbClr val="002060"/>
          </a:solidFill>
        </p:grpSpPr>
        <p:sp>
          <p:nvSpPr>
            <p:cNvPr id="82" name="Oval 88"/>
            <p:cNvSpPr>
              <a:spLocks noChangeArrowheads="1"/>
            </p:cNvSpPr>
            <p:nvPr/>
          </p:nvSpPr>
          <p:spPr bwMode="auto">
            <a:xfrm>
              <a:off x="3493" y="199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83" name="Arc 89"/>
            <p:cNvSpPr>
              <a:spLocks/>
            </p:cNvSpPr>
            <p:nvPr/>
          </p:nvSpPr>
          <p:spPr bwMode="auto">
            <a:xfrm>
              <a:off x="3490" y="209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84" name="Arc 90"/>
            <p:cNvSpPr>
              <a:spLocks/>
            </p:cNvSpPr>
            <p:nvPr/>
          </p:nvSpPr>
          <p:spPr bwMode="auto">
            <a:xfrm>
              <a:off x="3585" y="209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85" name="Arc 91"/>
            <p:cNvSpPr>
              <a:spLocks/>
            </p:cNvSpPr>
            <p:nvPr/>
          </p:nvSpPr>
          <p:spPr bwMode="auto">
            <a:xfrm>
              <a:off x="3490" y="199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86" name="Arc 92"/>
            <p:cNvSpPr>
              <a:spLocks/>
            </p:cNvSpPr>
            <p:nvPr/>
          </p:nvSpPr>
          <p:spPr bwMode="auto">
            <a:xfrm>
              <a:off x="3585" y="1995"/>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87" name="Group 99"/>
          <p:cNvGrpSpPr>
            <a:grpSpLocks/>
          </p:cNvGrpSpPr>
          <p:nvPr/>
        </p:nvGrpSpPr>
        <p:grpSpPr bwMode="auto">
          <a:xfrm>
            <a:off x="5694750" y="3866736"/>
            <a:ext cx="304800" cy="303212"/>
            <a:chOff x="3490" y="2261"/>
            <a:chExt cx="192" cy="191"/>
          </a:xfrm>
          <a:solidFill>
            <a:schemeClr val="bg1"/>
          </a:solidFill>
        </p:grpSpPr>
        <p:sp>
          <p:nvSpPr>
            <p:cNvPr id="88" name="Oval 94"/>
            <p:cNvSpPr>
              <a:spLocks noChangeArrowheads="1"/>
            </p:cNvSpPr>
            <p:nvPr/>
          </p:nvSpPr>
          <p:spPr bwMode="auto">
            <a:xfrm>
              <a:off x="3493" y="22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89" name="Arc 95"/>
            <p:cNvSpPr>
              <a:spLocks/>
            </p:cNvSpPr>
            <p:nvPr/>
          </p:nvSpPr>
          <p:spPr bwMode="auto">
            <a:xfrm>
              <a:off x="3490" y="23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90" name="Arc 96"/>
            <p:cNvSpPr>
              <a:spLocks/>
            </p:cNvSpPr>
            <p:nvPr/>
          </p:nvSpPr>
          <p:spPr bwMode="auto">
            <a:xfrm>
              <a:off x="3585" y="23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91" name="Arc 97"/>
            <p:cNvSpPr>
              <a:spLocks/>
            </p:cNvSpPr>
            <p:nvPr/>
          </p:nvSpPr>
          <p:spPr bwMode="auto">
            <a:xfrm>
              <a:off x="3490" y="22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92" name="Arc 98"/>
            <p:cNvSpPr>
              <a:spLocks/>
            </p:cNvSpPr>
            <p:nvPr/>
          </p:nvSpPr>
          <p:spPr bwMode="auto">
            <a:xfrm>
              <a:off x="3585" y="2261"/>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93" name="Group 105"/>
          <p:cNvGrpSpPr>
            <a:grpSpLocks/>
          </p:cNvGrpSpPr>
          <p:nvPr/>
        </p:nvGrpSpPr>
        <p:grpSpPr bwMode="auto">
          <a:xfrm>
            <a:off x="5694750" y="4293773"/>
            <a:ext cx="304800" cy="303213"/>
            <a:chOff x="3490" y="2530"/>
            <a:chExt cx="192" cy="191"/>
          </a:xfrm>
          <a:solidFill>
            <a:srgbClr val="002060"/>
          </a:solidFill>
        </p:grpSpPr>
        <p:sp>
          <p:nvSpPr>
            <p:cNvPr id="94" name="Oval 100"/>
            <p:cNvSpPr>
              <a:spLocks noChangeArrowheads="1"/>
            </p:cNvSpPr>
            <p:nvPr/>
          </p:nvSpPr>
          <p:spPr bwMode="auto">
            <a:xfrm>
              <a:off x="3493" y="2533"/>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95" name="Arc 101"/>
            <p:cNvSpPr>
              <a:spLocks/>
            </p:cNvSpPr>
            <p:nvPr/>
          </p:nvSpPr>
          <p:spPr bwMode="auto">
            <a:xfrm>
              <a:off x="3490" y="2625"/>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96" name="Arc 102"/>
            <p:cNvSpPr>
              <a:spLocks/>
            </p:cNvSpPr>
            <p:nvPr/>
          </p:nvSpPr>
          <p:spPr bwMode="auto">
            <a:xfrm>
              <a:off x="3585" y="262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97" name="Arc 103"/>
            <p:cNvSpPr>
              <a:spLocks/>
            </p:cNvSpPr>
            <p:nvPr/>
          </p:nvSpPr>
          <p:spPr bwMode="auto">
            <a:xfrm>
              <a:off x="3490" y="2530"/>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98" name="Arc 104"/>
            <p:cNvSpPr>
              <a:spLocks/>
            </p:cNvSpPr>
            <p:nvPr/>
          </p:nvSpPr>
          <p:spPr bwMode="auto">
            <a:xfrm>
              <a:off x="3585" y="2530"/>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99" name="Group 111"/>
          <p:cNvGrpSpPr>
            <a:grpSpLocks/>
          </p:cNvGrpSpPr>
          <p:nvPr/>
        </p:nvGrpSpPr>
        <p:grpSpPr bwMode="auto">
          <a:xfrm>
            <a:off x="5694750" y="4719223"/>
            <a:ext cx="304800" cy="303213"/>
            <a:chOff x="3490" y="2798"/>
            <a:chExt cx="192" cy="191"/>
          </a:xfrm>
          <a:solidFill>
            <a:srgbClr val="002060"/>
          </a:solidFill>
        </p:grpSpPr>
        <p:sp>
          <p:nvSpPr>
            <p:cNvPr id="100" name="Oval 106"/>
            <p:cNvSpPr>
              <a:spLocks noChangeArrowheads="1"/>
            </p:cNvSpPr>
            <p:nvPr/>
          </p:nvSpPr>
          <p:spPr bwMode="auto">
            <a:xfrm>
              <a:off x="3493" y="2801"/>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01" name="Arc 107"/>
            <p:cNvSpPr>
              <a:spLocks/>
            </p:cNvSpPr>
            <p:nvPr/>
          </p:nvSpPr>
          <p:spPr bwMode="auto">
            <a:xfrm>
              <a:off x="3490" y="2893"/>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02" name="Arc 108"/>
            <p:cNvSpPr>
              <a:spLocks/>
            </p:cNvSpPr>
            <p:nvPr/>
          </p:nvSpPr>
          <p:spPr bwMode="auto">
            <a:xfrm>
              <a:off x="3585" y="28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03" name="Arc 109"/>
            <p:cNvSpPr>
              <a:spLocks/>
            </p:cNvSpPr>
            <p:nvPr/>
          </p:nvSpPr>
          <p:spPr bwMode="auto">
            <a:xfrm>
              <a:off x="3490" y="2798"/>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04" name="Arc 110"/>
            <p:cNvSpPr>
              <a:spLocks/>
            </p:cNvSpPr>
            <p:nvPr/>
          </p:nvSpPr>
          <p:spPr bwMode="auto">
            <a:xfrm>
              <a:off x="3585" y="2798"/>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05" name="Group 117"/>
          <p:cNvGrpSpPr>
            <a:grpSpLocks/>
          </p:cNvGrpSpPr>
          <p:nvPr/>
        </p:nvGrpSpPr>
        <p:grpSpPr bwMode="auto">
          <a:xfrm>
            <a:off x="5694750" y="5136736"/>
            <a:ext cx="304800" cy="303212"/>
            <a:chOff x="3490" y="3061"/>
            <a:chExt cx="192" cy="191"/>
          </a:xfrm>
          <a:solidFill>
            <a:srgbClr val="002060"/>
          </a:solidFill>
        </p:grpSpPr>
        <p:sp>
          <p:nvSpPr>
            <p:cNvPr id="106" name="Oval 112"/>
            <p:cNvSpPr>
              <a:spLocks noChangeArrowheads="1"/>
            </p:cNvSpPr>
            <p:nvPr/>
          </p:nvSpPr>
          <p:spPr bwMode="auto">
            <a:xfrm>
              <a:off x="3493"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07" name="Arc 113"/>
            <p:cNvSpPr>
              <a:spLocks/>
            </p:cNvSpPr>
            <p:nvPr/>
          </p:nvSpPr>
          <p:spPr bwMode="auto">
            <a:xfrm>
              <a:off x="3490"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08" name="Arc 114"/>
            <p:cNvSpPr>
              <a:spLocks/>
            </p:cNvSpPr>
            <p:nvPr/>
          </p:nvSpPr>
          <p:spPr bwMode="auto">
            <a:xfrm>
              <a:off x="3585"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09" name="Arc 115"/>
            <p:cNvSpPr>
              <a:spLocks/>
            </p:cNvSpPr>
            <p:nvPr/>
          </p:nvSpPr>
          <p:spPr bwMode="auto">
            <a:xfrm>
              <a:off x="3490"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10" name="Arc 116"/>
            <p:cNvSpPr>
              <a:spLocks/>
            </p:cNvSpPr>
            <p:nvPr/>
          </p:nvSpPr>
          <p:spPr bwMode="auto">
            <a:xfrm>
              <a:off x="3585" y="3061"/>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11" name="Group 123"/>
          <p:cNvGrpSpPr>
            <a:grpSpLocks/>
          </p:cNvGrpSpPr>
          <p:nvPr/>
        </p:nvGrpSpPr>
        <p:grpSpPr bwMode="auto">
          <a:xfrm>
            <a:off x="3554800" y="4719223"/>
            <a:ext cx="304800" cy="303213"/>
            <a:chOff x="2142" y="2798"/>
            <a:chExt cx="192" cy="191"/>
          </a:xfrm>
          <a:solidFill>
            <a:schemeClr val="bg1"/>
          </a:solidFill>
        </p:grpSpPr>
        <p:sp>
          <p:nvSpPr>
            <p:cNvPr id="112" name="Oval 118"/>
            <p:cNvSpPr>
              <a:spLocks noChangeArrowheads="1"/>
            </p:cNvSpPr>
            <p:nvPr/>
          </p:nvSpPr>
          <p:spPr bwMode="auto">
            <a:xfrm>
              <a:off x="2145" y="2801"/>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13" name="Arc 119"/>
            <p:cNvSpPr>
              <a:spLocks/>
            </p:cNvSpPr>
            <p:nvPr/>
          </p:nvSpPr>
          <p:spPr bwMode="auto">
            <a:xfrm>
              <a:off x="2142" y="2893"/>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14" name="Arc 120"/>
            <p:cNvSpPr>
              <a:spLocks/>
            </p:cNvSpPr>
            <p:nvPr/>
          </p:nvSpPr>
          <p:spPr bwMode="auto">
            <a:xfrm>
              <a:off x="2237" y="28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15" name="Arc 121"/>
            <p:cNvSpPr>
              <a:spLocks/>
            </p:cNvSpPr>
            <p:nvPr/>
          </p:nvSpPr>
          <p:spPr bwMode="auto">
            <a:xfrm>
              <a:off x="2142" y="2798"/>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16" name="Arc 122"/>
            <p:cNvSpPr>
              <a:spLocks/>
            </p:cNvSpPr>
            <p:nvPr/>
          </p:nvSpPr>
          <p:spPr bwMode="auto">
            <a:xfrm>
              <a:off x="2237" y="2798"/>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17" name="Group 129"/>
          <p:cNvGrpSpPr>
            <a:grpSpLocks/>
          </p:cNvGrpSpPr>
          <p:nvPr/>
        </p:nvGrpSpPr>
        <p:grpSpPr bwMode="auto">
          <a:xfrm>
            <a:off x="6763138" y="3031711"/>
            <a:ext cx="303212" cy="303212"/>
            <a:chOff x="4163" y="1735"/>
            <a:chExt cx="191" cy="191"/>
          </a:xfrm>
          <a:solidFill>
            <a:srgbClr val="002060"/>
          </a:solidFill>
        </p:grpSpPr>
        <p:sp>
          <p:nvSpPr>
            <p:cNvPr id="118" name="Oval 124"/>
            <p:cNvSpPr>
              <a:spLocks noChangeArrowheads="1"/>
            </p:cNvSpPr>
            <p:nvPr/>
          </p:nvSpPr>
          <p:spPr bwMode="auto">
            <a:xfrm>
              <a:off x="4166" y="173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19" name="Arc 125"/>
            <p:cNvSpPr>
              <a:spLocks/>
            </p:cNvSpPr>
            <p:nvPr/>
          </p:nvSpPr>
          <p:spPr bwMode="auto">
            <a:xfrm>
              <a:off x="4258" y="183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20" name="Arc 126"/>
            <p:cNvSpPr>
              <a:spLocks/>
            </p:cNvSpPr>
            <p:nvPr/>
          </p:nvSpPr>
          <p:spPr bwMode="auto">
            <a:xfrm>
              <a:off x="4163" y="183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21" name="Arc 127"/>
            <p:cNvSpPr>
              <a:spLocks/>
            </p:cNvSpPr>
            <p:nvPr/>
          </p:nvSpPr>
          <p:spPr bwMode="auto">
            <a:xfrm>
              <a:off x="4258" y="1735"/>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22" name="Arc 128"/>
            <p:cNvSpPr>
              <a:spLocks/>
            </p:cNvSpPr>
            <p:nvPr/>
          </p:nvSpPr>
          <p:spPr bwMode="auto">
            <a:xfrm>
              <a:off x="4163" y="173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23" name="Group 135"/>
          <p:cNvGrpSpPr>
            <a:grpSpLocks/>
          </p:cNvGrpSpPr>
          <p:nvPr/>
        </p:nvGrpSpPr>
        <p:grpSpPr bwMode="auto">
          <a:xfrm>
            <a:off x="6763138" y="3444461"/>
            <a:ext cx="303212" cy="303212"/>
            <a:chOff x="4163" y="1995"/>
            <a:chExt cx="191" cy="191"/>
          </a:xfrm>
          <a:solidFill>
            <a:srgbClr val="002060"/>
          </a:solidFill>
        </p:grpSpPr>
        <p:sp>
          <p:nvSpPr>
            <p:cNvPr id="124" name="Oval 130"/>
            <p:cNvSpPr>
              <a:spLocks noChangeArrowheads="1"/>
            </p:cNvSpPr>
            <p:nvPr/>
          </p:nvSpPr>
          <p:spPr bwMode="auto">
            <a:xfrm>
              <a:off x="4166" y="199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25" name="Arc 131"/>
            <p:cNvSpPr>
              <a:spLocks/>
            </p:cNvSpPr>
            <p:nvPr/>
          </p:nvSpPr>
          <p:spPr bwMode="auto">
            <a:xfrm>
              <a:off x="4258" y="209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26" name="Arc 132"/>
            <p:cNvSpPr>
              <a:spLocks/>
            </p:cNvSpPr>
            <p:nvPr/>
          </p:nvSpPr>
          <p:spPr bwMode="auto">
            <a:xfrm>
              <a:off x="4163" y="209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27" name="Arc 133"/>
            <p:cNvSpPr>
              <a:spLocks/>
            </p:cNvSpPr>
            <p:nvPr/>
          </p:nvSpPr>
          <p:spPr bwMode="auto">
            <a:xfrm>
              <a:off x="4258" y="1995"/>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28" name="Arc 134"/>
            <p:cNvSpPr>
              <a:spLocks/>
            </p:cNvSpPr>
            <p:nvPr/>
          </p:nvSpPr>
          <p:spPr bwMode="auto">
            <a:xfrm>
              <a:off x="4163" y="199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29" name="Group 141"/>
          <p:cNvGrpSpPr>
            <a:grpSpLocks/>
          </p:cNvGrpSpPr>
          <p:nvPr/>
        </p:nvGrpSpPr>
        <p:grpSpPr bwMode="auto">
          <a:xfrm>
            <a:off x="6763138" y="3866736"/>
            <a:ext cx="303212" cy="303212"/>
            <a:chOff x="4163" y="2261"/>
            <a:chExt cx="191" cy="191"/>
          </a:xfrm>
          <a:solidFill>
            <a:schemeClr val="bg1"/>
          </a:solidFill>
        </p:grpSpPr>
        <p:sp>
          <p:nvSpPr>
            <p:cNvPr id="130" name="Oval 136"/>
            <p:cNvSpPr>
              <a:spLocks noChangeArrowheads="1"/>
            </p:cNvSpPr>
            <p:nvPr/>
          </p:nvSpPr>
          <p:spPr bwMode="auto">
            <a:xfrm>
              <a:off x="4166" y="22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31" name="Arc 137"/>
            <p:cNvSpPr>
              <a:spLocks/>
            </p:cNvSpPr>
            <p:nvPr/>
          </p:nvSpPr>
          <p:spPr bwMode="auto">
            <a:xfrm>
              <a:off x="4258" y="23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32" name="Arc 138"/>
            <p:cNvSpPr>
              <a:spLocks/>
            </p:cNvSpPr>
            <p:nvPr/>
          </p:nvSpPr>
          <p:spPr bwMode="auto">
            <a:xfrm>
              <a:off x="4163" y="23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33" name="Arc 139"/>
            <p:cNvSpPr>
              <a:spLocks/>
            </p:cNvSpPr>
            <p:nvPr/>
          </p:nvSpPr>
          <p:spPr bwMode="auto">
            <a:xfrm>
              <a:off x="4258" y="22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34" name="Arc 140"/>
            <p:cNvSpPr>
              <a:spLocks/>
            </p:cNvSpPr>
            <p:nvPr/>
          </p:nvSpPr>
          <p:spPr bwMode="auto">
            <a:xfrm>
              <a:off x="4163" y="22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35" name="Group 147"/>
          <p:cNvGrpSpPr>
            <a:grpSpLocks/>
          </p:cNvGrpSpPr>
          <p:nvPr/>
        </p:nvGrpSpPr>
        <p:grpSpPr bwMode="auto">
          <a:xfrm>
            <a:off x="6763138" y="4293773"/>
            <a:ext cx="303212" cy="303213"/>
            <a:chOff x="4163" y="2530"/>
            <a:chExt cx="191" cy="191"/>
          </a:xfrm>
          <a:solidFill>
            <a:srgbClr val="002060"/>
          </a:solidFill>
        </p:grpSpPr>
        <p:sp>
          <p:nvSpPr>
            <p:cNvPr id="136" name="Oval 142"/>
            <p:cNvSpPr>
              <a:spLocks noChangeArrowheads="1"/>
            </p:cNvSpPr>
            <p:nvPr/>
          </p:nvSpPr>
          <p:spPr bwMode="auto">
            <a:xfrm>
              <a:off x="4166" y="2533"/>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37" name="Arc 143"/>
            <p:cNvSpPr>
              <a:spLocks/>
            </p:cNvSpPr>
            <p:nvPr/>
          </p:nvSpPr>
          <p:spPr bwMode="auto">
            <a:xfrm>
              <a:off x="4258" y="262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38" name="Arc 144"/>
            <p:cNvSpPr>
              <a:spLocks/>
            </p:cNvSpPr>
            <p:nvPr/>
          </p:nvSpPr>
          <p:spPr bwMode="auto">
            <a:xfrm>
              <a:off x="4163" y="2625"/>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39" name="Arc 145"/>
            <p:cNvSpPr>
              <a:spLocks/>
            </p:cNvSpPr>
            <p:nvPr/>
          </p:nvSpPr>
          <p:spPr bwMode="auto">
            <a:xfrm>
              <a:off x="4258" y="2530"/>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40" name="Arc 146"/>
            <p:cNvSpPr>
              <a:spLocks/>
            </p:cNvSpPr>
            <p:nvPr/>
          </p:nvSpPr>
          <p:spPr bwMode="auto">
            <a:xfrm>
              <a:off x="4163" y="2530"/>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41" name="Group 153"/>
          <p:cNvGrpSpPr>
            <a:grpSpLocks/>
          </p:cNvGrpSpPr>
          <p:nvPr/>
        </p:nvGrpSpPr>
        <p:grpSpPr bwMode="auto">
          <a:xfrm>
            <a:off x="6763138" y="4719223"/>
            <a:ext cx="303212" cy="303213"/>
            <a:chOff x="4163" y="2798"/>
            <a:chExt cx="191" cy="191"/>
          </a:xfrm>
          <a:solidFill>
            <a:srgbClr val="002060"/>
          </a:solidFill>
        </p:grpSpPr>
        <p:sp>
          <p:nvSpPr>
            <p:cNvPr id="142" name="Oval 148"/>
            <p:cNvSpPr>
              <a:spLocks noChangeArrowheads="1"/>
            </p:cNvSpPr>
            <p:nvPr/>
          </p:nvSpPr>
          <p:spPr bwMode="auto">
            <a:xfrm>
              <a:off x="4166" y="2801"/>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43" name="Arc 149"/>
            <p:cNvSpPr>
              <a:spLocks/>
            </p:cNvSpPr>
            <p:nvPr/>
          </p:nvSpPr>
          <p:spPr bwMode="auto">
            <a:xfrm>
              <a:off x="4258" y="28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44" name="Arc 150"/>
            <p:cNvSpPr>
              <a:spLocks/>
            </p:cNvSpPr>
            <p:nvPr/>
          </p:nvSpPr>
          <p:spPr bwMode="auto">
            <a:xfrm>
              <a:off x="4163" y="2893"/>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45" name="Arc 151"/>
            <p:cNvSpPr>
              <a:spLocks/>
            </p:cNvSpPr>
            <p:nvPr/>
          </p:nvSpPr>
          <p:spPr bwMode="auto">
            <a:xfrm>
              <a:off x="4258" y="2798"/>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46" name="Arc 152"/>
            <p:cNvSpPr>
              <a:spLocks/>
            </p:cNvSpPr>
            <p:nvPr/>
          </p:nvSpPr>
          <p:spPr bwMode="auto">
            <a:xfrm>
              <a:off x="4163" y="2798"/>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47" name="Group 159"/>
          <p:cNvGrpSpPr>
            <a:grpSpLocks/>
          </p:cNvGrpSpPr>
          <p:nvPr/>
        </p:nvGrpSpPr>
        <p:grpSpPr bwMode="auto">
          <a:xfrm>
            <a:off x="6763138" y="5136736"/>
            <a:ext cx="303212" cy="303212"/>
            <a:chOff x="4163" y="3061"/>
            <a:chExt cx="191" cy="191"/>
          </a:xfrm>
          <a:solidFill>
            <a:srgbClr val="002060"/>
          </a:solidFill>
        </p:grpSpPr>
        <p:sp>
          <p:nvSpPr>
            <p:cNvPr id="148" name="Oval 154"/>
            <p:cNvSpPr>
              <a:spLocks noChangeArrowheads="1"/>
            </p:cNvSpPr>
            <p:nvPr/>
          </p:nvSpPr>
          <p:spPr bwMode="auto">
            <a:xfrm>
              <a:off x="4166"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49" name="Arc 155"/>
            <p:cNvSpPr>
              <a:spLocks/>
            </p:cNvSpPr>
            <p:nvPr/>
          </p:nvSpPr>
          <p:spPr bwMode="auto">
            <a:xfrm>
              <a:off x="4258"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50" name="Arc 156"/>
            <p:cNvSpPr>
              <a:spLocks/>
            </p:cNvSpPr>
            <p:nvPr/>
          </p:nvSpPr>
          <p:spPr bwMode="auto">
            <a:xfrm>
              <a:off x="4163"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51" name="Arc 157"/>
            <p:cNvSpPr>
              <a:spLocks/>
            </p:cNvSpPr>
            <p:nvPr/>
          </p:nvSpPr>
          <p:spPr bwMode="auto">
            <a:xfrm>
              <a:off x="4258" y="30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52" name="Arc 158"/>
            <p:cNvSpPr>
              <a:spLocks/>
            </p:cNvSpPr>
            <p:nvPr/>
          </p:nvSpPr>
          <p:spPr bwMode="auto">
            <a:xfrm>
              <a:off x="4163"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sp>
        <p:nvSpPr>
          <p:cNvPr id="109604" name="Line 191"/>
          <p:cNvSpPr>
            <a:spLocks noChangeShapeType="1"/>
          </p:cNvSpPr>
          <p:nvPr/>
        </p:nvSpPr>
        <p:spPr bwMode="auto">
          <a:xfrm>
            <a:off x="3030538" y="2808288"/>
            <a:ext cx="5332412" cy="0"/>
          </a:xfrm>
          <a:prstGeom prst="line">
            <a:avLst/>
          </a:prstGeom>
          <a:noFill/>
          <a:ln w="25400">
            <a:solidFill>
              <a:schemeClr val="accent2"/>
            </a:solidFill>
            <a:round/>
            <a:headEnd type="none" w="sm" len="sm"/>
            <a:tailEnd type="none" w="sm" len="sm"/>
          </a:ln>
        </p:spPr>
        <p:txBody>
          <a:bodyPr wrap="none" anchor="ctr"/>
          <a:lstStyle/>
          <a:p>
            <a:endParaRPr lang="en-US"/>
          </a:p>
        </p:txBody>
      </p:sp>
      <p:grpSp>
        <p:nvGrpSpPr>
          <p:cNvPr id="154" name="Group 129"/>
          <p:cNvGrpSpPr>
            <a:grpSpLocks/>
          </p:cNvGrpSpPr>
          <p:nvPr/>
        </p:nvGrpSpPr>
        <p:grpSpPr bwMode="auto">
          <a:xfrm>
            <a:off x="7706636" y="3030001"/>
            <a:ext cx="303212" cy="303212"/>
            <a:chOff x="4163" y="1735"/>
            <a:chExt cx="191" cy="191"/>
          </a:xfrm>
          <a:solidFill>
            <a:srgbClr val="002060"/>
          </a:solidFill>
        </p:grpSpPr>
        <p:sp>
          <p:nvSpPr>
            <p:cNvPr id="155" name="Oval 124"/>
            <p:cNvSpPr>
              <a:spLocks noChangeArrowheads="1"/>
            </p:cNvSpPr>
            <p:nvPr/>
          </p:nvSpPr>
          <p:spPr bwMode="auto">
            <a:xfrm>
              <a:off x="4166" y="173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56" name="Arc 125"/>
            <p:cNvSpPr>
              <a:spLocks/>
            </p:cNvSpPr>
            <p:nvPr/>
          </p:nvSpPr>
          <p:spPr bwMode="auto">
            <a:xfrm>
              <a:off x="4258" y="183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57" name="Arc 126"/>
            <p:cNvSpPr>
              <a:spLocks/>
            </p:cNvSpPr>
            <p:nvPr/>
          </p:nvSpPr>
          <p:spPr bwMode="auto">
            <a:xfrm>
              <a:off x="4163" y="183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58" name="Arc 127"/>
            <p:cNvSpPr>
              <a:spLocks/>
            </p:cNvSpPr>
            <p:nvPr/>
          </p:nvSpPr>
          <p:spPr bwMode="auto">
            <a:xfrm>
              <a:off x="4258" y="1735"/>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59" name="Arc 128"/>
            <p:cNvSpPr>
              <a:spLocks/>
            </p:cNvSpPr>
            <p:nvPr/>
          </p:nvSpPr>
          <p:spPr bwMode="auto">
            <a:xfrm>
              <a:off x="4163" y="173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09606" name="Group 135"/>
          <p:cNvGrpSpPr>
            <a:grpSpLocks/>
          </p:cNvGrpSpPr>
          <p:nvPr/>
        </p:nvGrpSpPr>
        <p:grpSpPr bwMode="auto">
          <a:xfrm>
            <a:off x="7705725" y="3443288"/>
            <a:ext cx="303213" cy="303212"/>
            <a:chOff x="4163" y="1995"/>
            <a:chExt cx="191" cy="191"/>
          </a:xfrm>
        </p:grpSpPr>
        <p:sp>
          <p:nvSpPr>
            <p:cNvPr id="109625" name="Oval 130"/>
            <p:cNvSpPr>
              <a:spLocks noChangeArrowheads="1"/>
            </p:cNvSpPr>
            <p:nvPr/>
          </p:nvSpPr>
          <p:spPr bwMode="auto">
            <a:xfrm>
              <a:off x="4166" y="1998"/>
              <a:ext cx="184" cy="184"/>
            </a:xfrm>
            <a:prstGeom prst="ellipse">
              <a:avLst/>
            </a:prstGeom>
            <a:solidFill>
              <a:schemeClr val="bg1"/>
            </a:solidFill>
            <a:ln w="12700">
              <a:solidFill>
                <a:schemeClr val="tx1"/>
              </a:solidFill>
              <a:round/>
              <a:headEnd/>
              <a:tailEnd/>
            </a:ln>
          </p:spPr>
          <p:txBody>
            <a:bodyPr wrap="none" anchor="ctr"/>
            <a:lstStyle/>
            <a:p>
              <a:pPr algn="ctr" eaLnBrk="0" hangingPunct="0">
                <a:lnSpc>
                  <a:spcPct val="110000"/>
                </a:lnSpc>
              </a:pPr>
              <a:endParaRPr lang="en-US"/>
            </a:p>
          </p:txBody>
        </p:sp>
        <p:sp>
          <p:nvSpPr>
            <p:cNvPr id="109626" name="Arc 131"/>
            <p:cNvSpPr>
              <a:spLocks/>
            </p:cNvSpPr>
            <p:nvPr/>
          </p:nvSpPr>
          <p:spPr bwMode="auto">
            <a:xfrm>
              <a:off x="4258" y="2090"/>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chemeClr val="bg1"/>
            </a:solidFill>
            <a:ln w="12700" cap="rnd">
              <a:solidFill>
                <a:schemeClr val="tx1"/>
              </a:solidFill>
              <a:round/>
              <a:headEnd/>
              <a:tailEnd/>
            </a:ln>
          </p:spPr>
          <p:txBody>
            <a:bodyPr wrap="none" anchor="ctr"/>
            <a:lstStyle/>
            <a:p>
              <a:endParaRPr lang="en-US"/>
            </a:p>
          </p:txBody>
        </p:sp>
        <p:sp>
          <p:nvSpPr>
            <p:cNvPr id="109627" name="Arc 132"/>
            <p:cNvSpPr>
              <a:spLocks/>
            </p:cNvSpPr>
            <p:nvPr/>
          </p:nvSpPr>
          <p:spPr bwMode="auto">
            <a:xfrm>
              <a:off x="4163" y="2090"/>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bg1"/>
            </a:solidFill>
            <a:ln w="12700" cap="rnd">
              <a:solidFill>
                <a:schemeClr val="tx1"/>
              </a:solidFill>
              <a:round/>
              <a:headEnd/>
              <a:tailEnd/>
            </a:ln>
          </p:spPr>
          <p:txBody>
            <a:bodyPr wrap="none" anchor="ctr"/>
            <a:lstStyle/>
            <a:p>
              <a:endParaRPr lang="en-US"/>
            </a:p>
          </p:txBody>
        </p:sp>
        <p:sp>
          <p:nvSpPr>
            <p:cNvPr id="109628" name="Arc 133"/>
            <p:cNvSpPr>
              <a:spLocks/>
            </p:cNvSpPr>
            <p:nvPr/>
          </p:nvSpPr>
          <p:spPr bwMode="auto">
            <a:xfrm>
              <a:off x="4258" y="199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12700" cap="rnd">
              <a:solidFill>
                <a:schemeClr val="tx1"/>
              </a:solidFill>
              <a:round/>
              <a:headEnd/>
              <a:tailEnd/>
            </a:ln>
          </p:spPr>
          <p:txBody>
            <a:bodyPr wrap="none" anchor="ctr"/>
            <a:lstStyle/>
            <a:p>
              <a:endParaRPr lang="en-US"/>
            </a:p>
          </p:txBody>
        </p:sp>
        <p:sp>
          <p:nvSpPr>
            <p:cNvPr id="109629" name="Arc 134"/>
            <p:cNvSpPr>
              <a:spLocks/>
            </p:cNvSpPr>
            <p:nvPr/>
          </p:nvSpPr>
          <p:spPr bwMode="auto">
            <a:xfrm>
              <a:off x="4163" y="1995"/>
              <a:ext cx="9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solidFill>
              <a:schemeClr val="bg1"/>
            </a:solidFill>
            <a:ln w="12700" cap="rnd">
              <a:solidFill>
                <a:schemeClr val="tx1"/>
              </a:solidFill>
              <a:round/>
              <a:headEnd/>
              <a:tailEnd/>
            </a:ln>
          </p:spPr>
          <p:txBody>
            <a:bodyPr wrap="none" anchor="ctr"/>
            <a:lstStyle/>
            <a:p>
              <a:endParaRPr lang="en-US"/>
            </a:p>
          </p:txBody>
        </p:sp>
      </p:grpSp>
      <p:grpSp>
        <p:nvGrpSpPr>
          <p:cNvPr id="166" name="Group 141"/>
          <p:cNvGrpSpPr>
            <a:grpSpLocks/>
          </p:cNvGrpSpPr>
          <p:nvPr/>
        </p:nvGrpSpPr>
        <p:grpSpPr bwMode="auto">
          <a:xfrm>
            <a:off x="7706636" y="3865026"/>
            <a:ext cx="303212" cy="303212"/>
            <a:chOff x="4163" y="2261"/>
            <a:chExt cx="191" cy="191"/>
          </a:xfrm>
          <a:solidFill>
            <a:srgbClr val="002060"/>
          </a:solidFill>
        </p:grpSpPr>
        <p:sp>
          <p:nvSpPr>
            <p:cNvPr id="167" name="Oval 136"/>
            <p:cNvSpPr>
              <a:spLocks noChangeArrowheads="1"/>
            </p:cNvSpPr>
            <p:nvPr/>
          </p:nvSpPr>
          <p:spPr bwMode="auto">
            <a:xfrm>
              <a:off x="4166" y="22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68" name="Arc 137"/>
            <p:cNvSpPr>
              <a:spLocks/>
            </p:cNvSpPr>
            <p:nvPr/>
          </p:nvSpPr>
          <p:spPr bwMode="auto">
            <a:xfrm>
              <a:off x="4258" y="23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69" name="Arc 138"/>
            <p:cNvSpPr>
              <a:spLocks/>
            </p:cNvSpPr>
            <p:nvPr/>
          </p:nvSpPr>
          <p:spPr bwMode="auto">
            <a:xfrm>
              <a:off x="4163" y="23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70" name="Arc 139"/>
            <p:cNvSpPr>
              <a:spLocks/>
            </p:cNvSpPr>
            <p:nvPr/>
          </p:nvSpPr>
          <p:spPr bwMode="auto">
            <a:xfrm>
              <a:off x="4258" y="22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71" name="Arc 140"/>
            <p:cNvSpPr>
              <a:spLocks/>
            </p:cNvSpPr>
            <p:nvPr/>
          </p:nvSpPr>
          <p:spPr bwMode="auto">
            <a:xfrm>
              <a:off x="4163" y="22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72" name="Group 147"/>
          <p:cNvGrpSpPr>
            <a:grpSpLocks/>
          </p:cNvGrpSpPr>
          <p:nvPr/>
        </p:nvGrpSpPr>
        <p:grpSpPr bwMode="auto">
          <a:xfrm>
            <a:off x="7706636" y="4292063"/>
            <a:ext cx="303212" cy="303213"/>
            <a:chOff x="4163" y="2530"/>
            <a:chExt cx="191" cy="191"/>
          </a:xfrm>
          <a:solidFill>
            <a:schemeClr val="bg1"/>
          </a:solidFill>
        </p:grpSpPr>
        <p:sp>
          <p:nvSpPr>
            <p:cNvPr id="173" name="Oval 142"/>
            <p:cNvSpPr>
              <a:spLocks noChangeArrowheads="1"/>
            </p:cNvSpPr>
            <p:nvPr/>
          </p:nvSpPr>
          <p:spPr bwMode="auto">
            <a:xfrm>
              <a:off x="4166" y="2533"/>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74" name="Arc 143"/>
            <p:cNvSpPr>
              <a:spLocks/>
            </p:cNvSpPr>
            <p:nvPr/>
          </p:nvSpPr>
          <p:spPr bwMode="auto">
            <a:xfrm>
              <a:off x="4258" y="262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75" name="Arc 144"/>
            <p:cNvSpPr>
              <a:spLocks/>
            </p:cNvSpPr>
            <p:nvPr/>
          </p:nvSpPr>
          <p:spPr bwMode="auto">
            <a:xfrm>
              <a:off x="4163" y="2625"/>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76" name="Arc 145"/>
            <p:cNvSpPr>
              <a:spLocks/>
            </p:cNvSpPr>
            <p:nvPr/>
          </p:nvSpPr>
          <p:spPr bwMode="auto">
            <a:xfrm>
              <a:off x="4258" y="2530"/>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77" name="Arc 146"/>
            <p:cNvSpPr>
              <a:spLocks/>
            </p:cNvSpPr>
            <p:nvPr/>
          </p:nvSpPr>
          <p:spPr bwMode="auto">
            <a:xfrm>
              <a:off x="4163" y="2530"/>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78" name="Group 153"/>
          <p:cNvGrpSpPr>
            <a:grpSpLocks/>
          </p:cNvGrpSpPr>
          <p:nvPr/>
        </p:nvGrpSpPr>
        <p:grpSpPr bwMode="auto">
          <a:xfrm>
            <a:off x="7706636" y="4717513"/>
            <a:ext cx="303212" cy="303213"/>
            <a:chOff x="4163" y="2798"/>
            <a:chExt cx="191" cy="191"/>
          </a:xfrm>
          <a:solidFill>
            <a:srgbClr val="002060"/>
          </a:solidFill>
        </p:grpSpPr>
        <p:sp>
          <p:nvSpPr>
            <p:cNvPr id="179" name="Oval 148"/>
            <p:cNvSpPr>
              <a:spLocks noChangeArrowheads="1"/>
            </p:cNvSpPr>
            <p:nvPr/>
          </p:nvSpPr>
          <p:spPr bwMode="auto">
            <a:xfrm>
              <a:off x="4166" y="2801"/>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80" name="Arc 149"/>
            <p:cNvSpPr>
              <a:spLocks/>
            </p:cNvSpPr>
            <p:nvPr/>
          </p:nvSpPr>
          <p:spPr bwMode="auto">
            <a:xfrm>
              <a:off x="4258" y="28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1" name="Arc 150"/>
            <p:cNvSpPr>
              <a:spLocks/>
            </p:cNvSpPr>
            <p:nvPr/>
          </p:nvSpPr>
          <p:spPr bwMode="auto">
            <a:xfrm>
              <a:off x="4163" y="2893"/>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2" name="Arc 151"/>
            <p:cNvSpPr>
              <a:spLocks/>
            </p:cNvSpPr>
            <p:nvPr/>
          </p:nvSpPr>
          <p:spPr bwMode="auto">
            <a:xfrm>
              <a:off x="4258" y="2798"/>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3" name="Arc 152"/>
            <p:cNvSpPr>
              <a:spLocks/>
            </p:cNvSpPr>
            <p:nvPr/>
          </p:nvSpPr>
          <p:spPr bwMode="auto">
            <a:xfrm>
              <a:off x="4163" y="2798"/>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84" name="Group 159"/>
          <p:cNvGrpSpPr>
            <a:grpSpLocks/>
          </p:cNvGrpSpPr>
          <p:nvPr/>
        </p:nvGrpSpPr>
        <p:grpSpPr bwMode="auto">
          <a:xfrm>
            <a:off x="7706636" y="5135026"/>
            <a:ext cx="303212" cy="303212"/>
            <a:chOff x="4163" y="3061"/>
            <a:chExt cx="191" cy="191"/>
          </a:xfrm>
          <a:solidFill>
            <a:schemeClr val="bg1"/>
          </a:solidFill>
        </p:grpSpPr>
        <p:sp>
          <p:nvSpPr>
            <p:cNvPr id="185" name="Oval 154"/>
            <p:cNvSpPr>
              <a:spLocks noChangeArrowheads="1"/>
            </p:cNvSpPr>
            <p:nvPr/>
          </p:nvSpPr>
          <p:spPr bwMode="auto">
            <a:xfrm>
              <a:off x="4166"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86" name="Arc 155"/>
            <p:cNvSpPr>
              <a:spLocks/>
            </p:cNvSpPr>
            <p:nvPr/>
          </p:nvSpPr>
          <p:spPr bwMode="auto">
            <a:xfrm>
              <a:off x="4258"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7" name="Arc 156"/>
            <p:cNvSpPr>
              <a:spLocks/>
            </p:cNvSpPr>
            <p:nvPr/>
          </p:nvSpPr>
          <p:spPr bwMode="auto">
            <a:xfrm>
              <a:off x="4163"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8" name="Arc 157"/>
            <p:cNvSpPr>
              <a:spLocks/>
            </p:cNvSpPr>
            <p:nvPr/>
          </p:nvSpPr>
          <p:spPr bwMode="auto">
            <a:xfrm>
              <a:off x="4258" y="30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89" name="Arc 158"/>
            <p:cNvSpPr>
              <a:spLocks/>
            </p:cNvSpPr>
            <p:nvPr/>
          </p:nvSpPr>
          <p:spPr bwMode="auto">
            <a:xfrm>
              <a:off x="4163"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90" name="Group 21"/>
          <p:cNvGrpSpPr>
            <a:grpSpLocks/>
          </p:cNvGrpSpPr>
          <p:nvPr/>
        </p:nvGrpSpPr>
        <p:grpSpPr bwMode="auto">
          <a:xfrm>
            <a:off x="3554800" y="3031711"/>
            <a:ext cx="304800" cy="303212"/>
            <a:chOff x="2142" y="1735"/>
            <a:chExt cx="192" cy="191"/>
          </a:xfrm>
          <a:solidFill>
            <a:srgbClr val="002060"/>
          </a:solidFill>
        </p:grpSpPr>
        <p:sp>
          <p:nvSpPr>
            <p:cNvPr id="191" name="Oval 16"/>
            <p:cNvSpPr>
              <a:spLocks noChangeArrowheads="1"/>
            </p:cNvSpPr>
            <p:nvPr/>
          </p:nvSpPr>
          <p:spPr bwMode="auto">
            <a:xfrm>
              <a:off x="2145" y="1738"/>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92" name="Arc 17"/>
            <p:cNvSpPr>
              <a:spLocks/>
            </p:cNvSpPr>
            <p:nvPr/>
          </p:nvSpPr>
          <p:spPr bwMode="auto">
            <a:xfrm>
              <a:off x="2142" y="1830"/>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93" name="Arc 18"/>
            <p:cNvSpPr>
              <a:spLocks/>
            </p:cNvSpPr>
            <p:nvPr/>
          </p:nvSpPr>
          <p:spPr bwMode="auto">
            <a:xfrm>
              <a:off x="2237" y="183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94" name="Arc 19"/>
            <p:cNvSpPr>
              <a:spLocks/>
            </p:cNvSpPr>
            <p:nvPr/>
          </p:nvSpPr>
          <p:spPr bwMode="auto">
            <a:xfrm>
              <a:off x="2142" y="1735"/>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195" name="Arc 20"/>
            <p:cNvSpPr>
              <a:spLocks/>
            </p:cNvSpPr>
            <p:nvPr/>
          </p:nvSpPr>
          <p:spPr bwMode="auto">
            <a:xfrm>
              <a:off x="2237" y="1735"/>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sp>
        <p:nvSpPr>
          <p:cNvPr id="109612" name="Line 7"/>
          <p:cNvSpPr>
            <a:spLocks noChangeShapeType="1"/>
          </p:cNvSpPr>
          <p:nvPr/>
        </p:nvSpPr>
        <p:spPr bwMode="auto">
          <a:xfrm>
            <a:off x="3028950" y="5727700"/>
            <a:ext cx="5332413" cy="0"/>
          </a:xfrm>
          <a:prstGeom prst="line">
            <a:avLst/>
          </a:prstGeom>
          <a:noFill/>
          <a:ln w="12700">
            <a:solidFill>
              <a:schemeClr val="accent2"/>
            </a:solidFill>
            <a:round/>
            <a:headEnd type="none" w="sm" len="sm"/>
            <a:tailEnd type="none" w="sm" len="sm"/>
          </a:ln>
        </p:spPr>
        <p:txBody>
          <a:bodyPr wrap="none" anchor="ctr"/>
          <a:lstStyle/>
          <a:p>
            <a:endParaRPr lang="en-US"/>
          </a:p>
        </p:txBody>
      </p:sp>
      <p:grpSp>
        <p:nvGrpSpPr>
          <p:cNvPr id="197" name="Group 45"/>
          <p:cNvGrpSpPr>
            <a:grpSpLocks/>
          </p:cNvGrpSpPr>
          <p:nvPr/>
        </p:nvGrpSpPr>
        <p:grpSpPr bwMode="auto">
          <a:xfrm>
            <a:off x="3553090" y="5576808"/>
            <a:ext cx="304800" cy="303212"/>
            <a:chOff x="2142" y="3061"/>
            <a:chExt cx="192" cy="191"/>
          </a:xfrm>
          <a:solidFill>
            <a:srgbClr val="002060"/>
          </a:solidFill>
        </p:grpSpPr>
        <p:sp>
          <p:nvSpPr>
            <p:cNvPr id="198" name="Oval 40"/>
            <p:cNvSpPr>
              <a:spLocks noChangeArrowheads="1"/>
            </p:cNvSpPr>
            <p:nvPr/>
          </p:nvSpPr>
          <p:spPr bwMode="auto">
            <a:xfrm>
              <a:off x="2145"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199" name="Arc 41"/>
            <p:cNvSpPr>
              <a:spLocks/>
            </p:cNvSpPr>
            <p:nvPr/>
          </p:nvSpPr>
          <p:spPr bwMode="auto">
            <a:xfrm>
              <a:off x="2142"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0" name="Arc 42"/>
            <p:cNvSpPr>
              <a:spLocks/>
            </p:cNvSpPr>
            <p:nvPr/>
          </p:nvSpPr>
          <p:spPr bwMode="auto">
            <a:xfrm>
              <a:off x="2237"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1" name="Arc 43"/>
            <p:cNvSpPr>
              <a:spLocks/>
            </p:cNvSpPr>
            <p:nvPr/>
          </p:nvSpPr>
          <p:spPr bwMode="auto">
            <a:xfrm>
              <a:off x="2142"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2" name="Arc 44"/>
            <p:cNvSpPr>
              <a:spLocks/>
            </p:cNvSpPr>
            <p:nvPr/>
          </p:nvSpPr>
          <p:spPr bwMode="auto">
            <a:xfrm>
              <a:off x="2237" y="3061"/>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203" name="Group 81"/>
          <p:cNvGrpSpPr>
            <a:grpSpLocks/>
          </p:cNvGrpSpPr>
          <p:nvPr/>
        </p:nvGrpSpPr>
        <p:grpSpPr bwMode="auto">
          <a:xfrm>
            <a:off x="4624653" y="5576808"/>
            <a:ext cx="303212" cy="303212"/>
            <a:chOff x="2817" y="3061"/>
            <a:chExt cx="191" cy="191"/>
          </a:xfrm>
          <a:solidFill>
            <a:schemeClr val="bg1"/>
          </a:solidFill>
        </p:grpSpPr>
        <p:sp>
          <p:nvSpPr>
            <p:cNvPr id="204" name="Oval 76"/>
            <p:cNvSpPr>
              <a:spLocks noChangeArrowheads="1"/>
            </p:cNvSpPr>
            <p:nvPr/>
          </p:nvSpPr>
          <p:spPr bwMode="auto">
            <a:xfrm>
              <a:off x="2820"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05" name="Arc 77"/>
            <p:cNvSpPr>
              <a:spLocks/>
            </p:cNvSpPr>
            <p:nvPr/>
          </p:nvSpPr>
          <p:spPr bwMode="auto">
            <a:xfrm>
              <a:off x="2912"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6" name="Arc 78"/>
            <p:cNvSpPr>
              <a:spLocks/>
            </p:cNvSpPr>
            <p:nvPr/>
          </p:nvSpPr>
          <p:spPr bwMode="auto">
            <a:xfrm>
              <a:off x="2817"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7" name="Arc 79"/>
            <p:cNvSpPr>
              <a:spLocks/>
            </p:cNvSpPr>
            <p:nvPr/>
          </p:nvSpPr>
          <p:spPr bwMode="auto">
            <a:xfrm>
              <a:off x="2912" y="30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08" name="Arc 80"/>
            <p:cNvSpPr>
              <a:spLocks/>
            </p:cNvSpPr>
            <p:nvPr/>
          </p:nvSpPr>
          <p:spPr bwMode="auto">
            <a:xfrm>
              <a:off x="2817"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209" name="Group 117"/>
          <p:cNvGrpSpPr>
            <a:grpSpLocks/>
          </p:cNvGrpSpPr>
          <p:nvPr/>
        </p:nvGrpSpPr>
        <p:grpSpPr bwMode="auto">
          <a:xfrm>
            <a:off x="5693040" y="5576808"/>
            <a:ext cx="304800" cy="303212"/>
            <a:chOff x="3490" y="3061"/>
            <a:chExt cx="192" cy="191"/>
          </a:xfrm>
          <a:solidFill>
            <a:srgbClr val="002060"/>
          </a:solidFill>
        </p:grpSpPr>
        <p:sp>
          <p:nvSpPr>
            <p:cNvPr id="210" name="Oval 112"/>
            <p:cNvSpPr>
              <a:spLocks noChangeArrowheads="1"/>
            </p:cNvSpPr>
            <p:nvPr/>
          </p:nvSpPr>
          <p:spPr bwMode="auto">
            <a:xfrm>
              <a:off x="3493"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11" name="Arc 113"/>
            <p:cNvSpPr>
              <a:spLocks/>
            </p:cNvSpPr>
            <p:nvPr/>
          </p:nvSpPr>
          <p:spPr bwMode="auto">
            <a:xfrm>
              <a:off x="3490"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12" name="Arc 114"/>
            <p:cNvSpPr>
              <a:spLocks/>
            </p:cNvSpPr>
            <p:nvPr/>
          </p:nvSpPr>
          <p:spPr bwMode="auto">
            <a:xfrm>
              <a:off x="3585"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13" name="Arc 115"/>
            <p:cNvSpPr>
              <a:spLocks/>
            </p:cNvSpPr>
            <p:nvPr/>
          </p:nvSpPr>
          <p:spPr bwMode="auto">
            <a:xfrm>
              <a:off x="3490"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14" name="Arc 116"/>
            <p:cNvSpPr>
              <a:spLocks/>
            </p:cNvSpPr>
            <p:nvPr/>
          </p:nvSpPr>
          <p:spPr bwMode="auto">
            <a:xfrm>
              <a:off x="3585" y="3061"/>
              <a:ext cx="97" cy="96"/>
            </a:xfrm>
            <a:custGeom>
              <a:avLst/>
              <a:gdLst>
                <a:gd name="T0" fmla="*/ 0 w 21825"/>
                <a:gd name="T1" fmla="*/ 0 h 21600"/>
                <a:gd name="T2" fmla="*/ 97 w 21825"/>
                <a:gd name="T3" fmla="*/ 96 h 21600"/>
                <a:gd name="T4" fmla="*/ 1 w 21825"/>
                <a:gd name="T5" fmla="*/ 96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215" name="Group 159"/>
          <p:cNvGrpSpPr>
            <a:grpSpLocks/>
          </p:cNvGrpSpPr>
          <p:nvPr/>
        </p:nvGrpSpPr>
        <p:grpSpPr bwMode="auto">
          <a:xfrm>
            <a:off x="6761428" y="5576808"/>
            <a:ext cx="303212" cy="303212"/>
            <a:chOff x="4163" y="3061"/>
            <a:chExt cx="191" cy="191"/>
          </a:xfrm>
          <a:solidFill>
            <a:srgbClr val="002060"/>
          </a:solidFill>
        </p:grpSpPr>
        <p:sp>
          <p:nvSpPr>
            <p:cNvPr id="216" name="Oval 154"/>
            <p:cNvSpPr>
              <a:spLocks noChangeArrowheads="1"/>
            </p:cNvSpPr>
            <p:nvPr/>
          </p:nvSpPr>
          <p:spPr bwMode="auto">
            <a:xfrm>
              <a:off x="4166"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17" name="Arc 155"/>
            <p:cNvSpPr>
              <a:spLocks/>
            </p:cNvSpPr>
            <p:nvPr/>
          </p:nvSpPr>
          <p:spPr bwMode="auto">
            <a:xfrm>
              <a:off x="4258"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18" name="Arc 156"/>
            <p:cNvSpPr>
              <a:spLocks/>
            </p:cNvSpPr>
            <p:nvPr/>
          </p:nvSpPr>
          <p:spPr bwMode="auto">
            <a:xfrm>
              <a:off x="4163"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19" name="Arc 157"/>
            <p:cNvSpPr>
              <a:spLocks/>
            </p:cNvSpPr>
            <p:nvPr/>
          </p:nvSpPr>
          <p:spPr bwMode="auto">
            <a:xfrm>
              <a:off x="4258" y="30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20" name="Arc 158"/>
            <p:cNvSpPr>
              <a:spLocks/>
            </p:cNvSpPr>
            <p:nvPr/>
          </p:nvSpPr>
          <p:spPr bwMode="auto">
            <a:xfrm>
              <a:off x="4163"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221" name="Group 159"/>
          <p:cNvGrpSpPr>
            <a:grpSpLocks/>
          </p:cNvGrpSpPr>
          <p:nvPr/>
        </p:nvGrpSpPr>
        <p:grpSpPr bwMode="auto">
          <a:xfrm>
            <a:off x="7704926" y="5575098"/>
            <a:ext cx="303212" cy="303212"/>
            <a:chOff x="4163" y="3061"/>
            <a:chExt cx="191" cy="191"/>
          </a:xfrm>
          <a:solidFill>
            <a:srgbClr val="002060"/>
          </a:solidFill>
        </p:grpSpPr>
        <p:sp>
          <p:nvSpPr>
            <p:cNvPr id="222" name="Oval 154"/>
            <p:cNvSpPr>
              <a:spLocks noChangeArrowheads="1"/>
            </p:cNvSpPr>
            <p:nvPr/>
          </p:nvSpPr>
          <p:spPr bwMode="auto">
            <a:xfrm>
              <a:off x="4166" y="3064"/>
              <a:ext cx="184" cy="184"/>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23" name="Arc 155"/>
            <p:cNvSpPr>
              <a:spLocks/>
            </p:cNvSpPr>
            <p:nvPr/>
          </p:nvSpPr>
          <p:spPr bwMode="auto">
            <a:xfrm>
              <a:off x="4258" y="31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24" name="Arc 156"/>
            <p:cNvSpPr>
              <a:spLocks/>
            </p:cNvSpPr>
            <p:nvPr/>
          </p:nvSpPr>
          <p:spPr bwMode="auto">
            <a:xfrm>
              <a:off x="4163" y="3156"/>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25" name="Arc 157"/>
            <p:cNvSpPr>
              <a:spLocks/>
            </p:cNvSpPr>
            <p:nvPr/>
          </p:nvSpPr>
          <p:spPr bwMode="auto">
            <a:xfrm>
              <a:off x="4258" y="3061"/>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26" name="Arc 158"/>
            <p:cNvSpPr>
              <a:spLocks/>
            </p:cNvSpPr>
            <p:nvPr/>
          </p:nvSpPr>
          <p:spPr bwMode="auto">
            <a:xfrm>
              <a:off x="4163" y="3061"/>
              <a:ext cx="96" cy="96"/>
            </a:xfrm>
            <a:custGeom>
              <a:avLst/>
              <a:gdLst>
                <a:gd name="T0" fmla="*/ 0 w 21600"/>
                <a:gd name="T1" fmla="*/ 96 h 21599"/>
                <a:gd name="T2" fmla="*/ 95 w 21600"/>
                <a:gd name="T3" fmla="*/ 0 h 21599"/>
                <a:gd name="T4" fmla="*/ 96 w 21600"/>
                <a:gd name="T5" fmla="*/ 9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grpSp>
        <p:nvGrpSpPr>
          <p:cNvPr id="109618" name="Group 237"/>
          <p:cNvGrpSpPr>
            <a:grpSpLocks/>
          </p:cNvGrpSpPr>
          <p:nvPr/>
        </p:nvGrpSpPr>
        <p:grpSpPr bwMode="auto">
          <a:xfrm>
            <a:off x="776288" y="2105025"/>
            <a:ext cx="1427162" cy="400050"/>
            <a:chOff x="1254125" y="6267450"/>
            <a:chExt cx="1427163" cy="400050"/>
          </a:xfrm>
        </p:grpSpPr>
        <p:grpSp>
          <p:nvGrpSpPr>
            <p:cNvPr id="228" name="Group 166"/>
            <p:cNvGrpSpPr>
              <a:grpSpLocks/>
            </p:cNvGrpSpPr>
            <p:nvPr/>
          </p:nvGrpSpPr>
          <p:grpSpPr bwMode="auto">
            <a:xfrm>
              <a:off x="1332934" y="6359647"/>
              <a:ext cx="214315" cy="215901"/>
              <a:chOff x="5124" y="1846"/>
              <a:chExt cx="135" cy="136"/>
            </a:xfrm>
            <a:solidFill>
              <a:srgbClr val="002060"/>
            </a:solidFill>
          </p:grpSpPr>
          <p:sp>
            <p:nvSpPr>
              <p:cNvPr id="231" name="Oval 161"/>
              <p:cNvSpPr>
                <a:spLocks noChangeArrowheads="1"/>
              </p:cNvSpPr>
              <p:nvPr/>
            </p:nvSpPr>
            <p:spPr bwMode="auto">
              <a:xfrm>
                <a:off x="5125" y="1849"/>
                <a:ext cx="127" cy="127"/>
              </a:xfrm>
              <a:prstGeom prst="ellipse">
                <a:avLst/>
              </a:prstGeom>
              <a:grpFill/>
              <a:ln w="12700">
                <a:solidFill>
                  <a:schemeClr val="tx1"/>
                </a:solidFill>
                <a:round/>
                <a:headEnd/>
                <a:tailEnd/>
              </a:ln>
            </p:spPr>
            <p:txBody>
              <a:bodyPr wrap="none" anchor="ctr"/>
              <a:lstStyle/>
              <a:p>
                <a:pPr algn="ctr" eaLnBrk="0" hangingPunct="0">
                  <a:lnSpc>
                    <a:spcPct val="110000"/>
                  </a:lnSpc>
                  <a:defRPr/>
                </a:pPr>
                <a:endParaRPr lang="en-US" dirty="0"/>
              </a:p>
            </p:txBody>
          </p:sp>
          <p:sp>
            <p:nvSpPr>
              <p:cNvPr id="232" name="Arc 162"/>
              <p:cNvSpPr>
                <a:spLocks/>
              </p:cNvSpPr>
              <p:nvPr/>
            </p:nvSpPr>
            <p:spPr bwMode="auto">
              <a:xfrm>
                <a:off x="5124" y="1914"/>
                <a:ext cx="68" cy="68"/>
              </a:xfrm>
              <a:custGeom>
                <a:avLst/>
                <a:gdLst>
                  <a:gd name="T0" fmla="*/ 67 w 21600"/>
                  <a:gd name="T1" fmla="*/ 68 h 21916"/>
                  <a:gd name="T2" fmla="*/ 0 w 21600"/>
                  <a:gd name="T3" fmla="*/ 0 h 21916"/>
                  <a:gd name="T4" fmla="*/ 68 w 21600"/>
                  <a:gd name="T5" fmla="*/ 1 h 21916"/>
                  <a:gd name="T6" fmla="*/ 0 60000 65536"/>
                  <a:gd name="T7" fmla="*/ 0 60000 65536"/>
                  <a:gd name="T8" fmla="*/ 0 60000 65536"/>
                  <a:gd name="T9" fmla="*/ 0 w 21600"/>
                  <a:gd name="T10" fmla="*/ 0 h 21916"/>
                  <a:gd name="T11" fmla="*/ 21600 w 21600"/>
                  <a:gd name="T12" fmla="*/ 21916 h 21916"/>
                </a:gdLst>
                <a:ahLst/>
                <a:cxnLst>
                  <a:cxn ang="T6">
                    <a:pos x="T0" y="T1"/>
                  </a:cxn>
                  <a:cxn ang="T7">
                    <a:pos x="T2" y="T3"/>
                  </a:cxn>
                  <a:cxn ang="T8">
                    <a:pos x="T4" y="T5"/>
                  </a:cxn>
                </a:cxnLst>
                <a:rect l="T9" t="T10" r="T11" b="T12"/>
                <a:pathLst>
                  <a:path w="21600" h="21916" fill="none" extrusionOk="0">
                    <a:moveTo>
                      <a:pt x="21278" y="21915"/>
                    </a:moveTo>
                    <a:cubicBezTo>
                      <a:pt x="9475" y="21739"/>
                      <a:pt x="0" y="12121"/>
                      <a:pt x="0" y="318"/>
                    </a:cubicBezTo>
                    <a:cubicBezTo>
                      <a:pt x="-1" y="211"/>
                      <a:pt x="0" y="105"/>
                      <a:pt x="2" y="0"/>
                    </a:cubicBezTo>
                  </a:path>
                  <a:path w="21600" h="21916" stroke="0" extrusionOk="0">
                    <a:moveTo>
                      <a:pt x="21278" y="21915"/>
                    </a:moveTo>
                    <a:cubicBezTo>
                      <a:pt x="9475" y="21739"/>
                      <a:pt x="0" y="12121"/>
                      <a:pt x="0" y="318"/>
                    </a:cubicBezTo>
                    <a:cubicBezTo>
                      <a:pt x="-1" y="211"/>
                      <a:pt x="0" y="105"/>
                      <a:pt x="2" y="0"/>
                    </a:cubicBezTo>
                    <a:lnTo>
                      <a:pt x="21600" y="318"/>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33" name="Arc 163"/>
              <p:cNvSpPr>
                <a:spLocks/>
              </p:cNvSpPr>
              <p:nvPr/>
            </p:nvSpPr>
            <p:spPr bwMode="auto">
              <a:xfrm>
                <a:off x="5190" y="1911"/>
                <a:ext cx="69" cy="69"/>
              </a:xfrm>
              <a:custGeom>
                <a:avLst/>
                <a:gdLst>
                  <a:gd name="T0" fmla="*/ 69 w 21922"/>
                  <a:gd name="T1" fmla="*/ 0 h 21922"/>
                  <a:gd name="T2" fmla="*/ 0 w 21922"/>
                  <a:gd name="T3" fmla="*/ 69 h 21922"/>
                  <a:gd name="T4" fmla="*/ 1 w 21922"/>
                  <a:gd name="T5" fmla="*/ 1 h 21922"/>
                  <a:gd name="T6" fmla="*/ 0 60000 65536"/>
                  <a:gd name="T7" fmla="*/ 0 60000 65536"/>
                  <a:gd name="T8" fmla="*/ 0 60000 65536"/>
                  <a:gd name="T9" fmla="*/ 0 w 21922"/>
                  <a:gd name="T10" fmla="*/ 0 h 21922"/>
                  <a:gd name="T11" fmla="*/ 21922 w 21922"/>
                  <a:gd name="T12" fmla="*/ 21922 h 21922"/>
                </a:gdLst>
                <a:ahLst/>
                <a:cxnLst>
                  <a:cxn ang="T6">
                    <a:pos x="T0" y="T1"/>
                  </a:cxn>
                  <a:cxn ang="T7">
                    <a:pos x="T2" y="T3"/>
                  </a:cxn>
                  <a:cxn ang="T8">
                    <a:pos x="T4" y="T5"/>
                  </a:cxn>
                </a:cxnLst>
                <a:rect l="T9" t="T10" r="T11" b="T12"/>
                <a:pathLst>
                  <a:path w="21922" h="21922" fill="none" extrusionOk="0">
                    <a:moveTo>
                      <a:pt x="21919" y="0"/>
                    </a:moveTo>
                    <a:cubicBezTo>
                      <a:pt x="21921" y="107"/>
                      <a:pt x="21922" y="214"/>
                      <a:pt x="21922" y="322"/>
                    </a:cubicBezTo>
                    <a:cubicBezTo>
                      <a:pt x="21922" y="12251"/>
                      <a:pt x="12251" y="21922"/>
                      <a:pt x="322" y="21922"/>
                    </a:cubicBezTo>
                    <a:cubicBezTo>
                      <a:pt x="214" y="21922"/>
                      <a:pt x="107" y="21921"/>
                      <a:pt x="0" y="21919"/>
                    </a:cubicBezTo>
                  </a:path>
                  <a:path w="21922" h="21922" stroke="0" extrusionOk="0">
                    <a:moveTo>
                      <a:pt x="21919" y="0"/>
                    </a:moveTo>
                    <a:cubicBezTo>
                      <a:pt x="21921" y="107"/>
                      <a:pt x="21922" y="214"/>
                      <a:pt x="21922" y="322"/>
                    </a:cubicBezTo>
                    <a:cubicBezTo>
                      <a:pt x="21922" y="12251"/>
                      <a:pt x="12251" y="21922"/>
                      <a:pt x="322" y="21922"/>
                    </a:cubicBezTo>
                    <a:cubicBezTo>
                      <a:pt x="214" y="21922"/>
                      <a:pt x="107" y="21921"/>
                      <a:pt x="0" y="21919"/>
                    </a:cubicBezTo>
                    <a:lnTo>
                      <a:pt x="322" y="322"/>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34" name="Arc 164"/>
              <p:cNvSpPr>
                <a:spLocks/>
              </p:cNvSpPr>
              <p:nvPr/>
            </p:nvSpPr>
            <p:spPr bwMode="auto">
              <a:xfrm>
                <a:off x="5125" y="1847"/>
                <a:ext cx="67" cy="67"/>
              </a:xfrm>
              <a:custGeom>
                <a:avLst/>
                <a:gdLst>
                  <a:gd name="T0" fmla="*/ 0 w 21598"/>
                  <a:gd name="T1" fmla="*/ 66 h 21598"/>
                  <a:gd name="T2" fmla="*/ 66 w 21598"/>
                  <a:gd name="T3" fmla="*/ 0 h 21598"/>
                  <a:gd name="T4" fmla="*/ 67 w 21598"/>
                  <a:gd name="T5" fmla="*/ 67 h 21598"/>
                  <a:gd name="T6" fmla="*/ 0 60000 65536"/>
                  <a:gd name="T7" fmla="*/ 0 60000 65536"/>
                  <a:gd name="T8" fmla="*/ 0 60000 65536"/>
                  <a:gd name="T9" fmla="*/ 0 w 21598"/>
                  <a:gd name="T10" fmla="*/ 0 h 21598"/>
                  <a:gd name="T11" fmla="*/ 21598 w 21598"/>
                  <a:gd name="T12" fmla="*/ 21598 h 21598"/>
                </a:gdLst>
                <a:ahLst/>
                <a:cxnLst>
                  <a:cxn ang="T6">
                    <a:pos x="T0" y="T1"/>
                  </a:cxn>
                  <a:cxn ang="T7">
                    <a:pos x="T2" y="T3"/>
                  </a:cxn>
                  <a:cxn ang="T8">
                    <a:pos x="T4" y="T5"/>
                  </a:cxn>
                </a:cxnLst>
                <a:rect l="T9" t="T10" r="T11" b="T12"/>
                <a:pathLst>
                  <a:path w="21598" h="21598" fill="none" extrusionOk="0">
                    <a:moveTo>
                      <a:pt x="0" y="21280"/>
                    </a:moveTo>
                    <a:cubicBezTo>
                      <a:pt x="172" y="9599"/>
                      <a:pt x="9599" y="172"/>
                      <a:pt x="21280" y="0"/>
                    </a:cubicBezTo>
                  </a:path>
                  <a:path w="21598" h="21598" stroke="0" extrusionOk="0">
                    <a:moveTo>
                      <a:pt x="0" y="21280"/>
                    </a:moveTo>
                    <a:cubicBezTo>
                      <a:pt x="172" y="9599"/>
                      <a:pt x="9599" y="172"/>
                      <a:pt x="21280" y="0"/>
                    </a:cubicBezTo>
                    <a:lnTo>
                      <a:pt x="21598" y="21598"/>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sp>
            <p:nvSpPr>
              <p:cNvPr id="235" name="Arc 165"/>
              <p:cNvSpPr>
                <a:spLocks/>
              </p:cNvSpPr>
              <p:nvPr/>
            </p:nvSpPr>
            <p:spPr bwMode="auto">
              <a:xfrm>
                <a:off x="5191" y="1846"/>
                <a:ext cx="68" cy="68"/>
              </a:xfrm>
              <a:custGeom>
                <a:avLst/>
                <a:gdLst>
                  <a:gd name="T0" fmla="*/ 0 w 21916"/>
                  <a:gd name="T1" fmla="*/ 0 h 21600"/>
                  <a:gd name="T2" fmla="*/ 68 w 21916"/>
                  <a:gd name="T3" fmla="*/ 67 h 21600"/>
                  <a:gd name="T4" fmla="*/ 1 w 21916"/>
                  <a:gd name="T5" fmla="*/ 68 h 21600"/>
                  <a:gd name="T6" fmla="*/ 0 60000 65536"/>
                  <a:gd name="T7" fmla="*/ 0 60000 65536"/>
                  <a:gd name="T8" fmla="*/ 0 60000 65536"/>
                  <a:gd name="T9" fmla="*/ 0 w 21916"/>
                  <a:gd name="T10" fmla="*/ 0 h 21600"/>
                  <a:gd name="T11" fmla="*/ 21916 w 21916"/>
                  <a:gd name="T12" fmla="*/ 21600 h 21600"/>
                </a:gdLst>
                <a:ahLst/>
                <a:cxnLst>
                  <a:cxn ang="T6">
                    <a:pos x="T0" y="T1"/>
                  </a:cxn>
                  <a:cxn ang="T7">
                    <a:pos x="T2" y="T3"/>
                  </a:cxn>
                  <a:cxn ang="T8">
                    <a:pos x="T4" y="T5"/>
                  </a:cxn>
                </a:cxnLst>
                <a:rect l="T9" t="T10" r="T11" b="T12"/>
                <a:pathLst>
                  <a:path w="21916" h="21600" fill="none" extrusionOk="0">
                    <a:moveTo>
                      <a:pt x="0" y="2"/>
                    </a:moveTo>
                    <a:cubicBezTo>
                      <a:pt x="105" y="0"/>
                      <a:pt x="211" y="-1"/>
                      <a:pt x="318" y="0"/>
                    </a:cubicBezTo>
                    <a:cubicBezTo>
                      <a:pt x="12121" y="0"/>
                      <a:pt x="21739" y="9475"/>
                      <a:pt x="21915" y="21278"/>
                    </a:cubicBezTo>
                  </a:path>
                  <a:path w="21916" h="21600" stroke="0" extrusionOk="0">
                    <a:moveTo>
                      <a:pt x="0" y="2"/>
                    </a:moveTo>
                    <a:cubicBezTo>
                      <a:pt x="105" y="0"/>
                      <a:pt x="211" y="-1"/>
                      <a:pt x="318" y="0"/>
                    </a:cubicBezTo>
                    <a:cubicBezTo>
                      <a:pt x="12121" y="0"/>
                      <a:pt x="21739" y="9475"/>
                      <a:pt x="21915" y="21278"/>
                    </a:cubicBezTo>
                    <a:lnTo>
                      <a:pt x="318" y="21600"/>
                    </a:lnTo>
                    <a:close/>
                  </a:path>
                </a:pathLst>
              </a:custGeom>
              <a:grpFill/>
              <a:ln w="12700" cap="rnd">
                <a:solidFill>
                  <a:schemeClr val="tx1"/>
                </a:solidFill>
                <a:round/>
                <a:headEnd/>
                <a:tailEnd/>
              </a:ln>
            </p:spPr>
            <p:txBody>
              <a:bodyPr wrap="none" anchor="ctr"/>
              <a:lstStyle/>
              <a:p>
                <a:pPr algn="ctr" eaLnBrk="0" hangingPunct="0">
                  <a:lnSpc>
                    <a:spcPct val="110000"/>
                  </a:lnSpc>
                  <a:defRPr/>
                </a:pPr>
                <a:endParaRPr lang="en-US" dirty="0"/>
              </a:p>
            </p:txBody>
          </p:sp>
        </p:grpSp>
        <p:sp>
          <p:nvSpPr>
            <p:cNvPr id="109623" name="TextBox 660"/>
            <p:cNvSpPr txBox="1">
              <a:spLocks noChangeArrowheads="1"/>
            </p:cNvSpPr>
            <p:nvPr/>
          </p:nvSpPr>
          <p:spPr bwMode="auto">
            <a:xfrm>
              <a:off x="1562100" y="6343650"/>
              <a:ext cx="1119188" cy="247650"/>
            </a:xfrm>
            <a:prstGeom prst="rect">
              <a:avLst/>
            </a:prstGeom>
            <a:noFill/>
            <a:ln w="9525">
              <a:noFill/>
              <a:miter lim="800000"/>
              <a:headEnd/>
              <a:tailEnd/>
            </a:ln>
          </p:spPr>
          <p:txBody>
            <a:bodyPr>
              <a:spAutoFit/>
            </a:bodyPr>
            <a:lstStyle/>
            <a:p>
              <a:pPr eaLnBrk="0" hangingPunct="0">
                <a:lnSpc>
                  <a:spcPct val="110000"/>
                </a:lnSpc>
              </a:pPr>
              <a:r>
                <a:rPr lang="en-US"/>
                <a:t>Focus Area</a:t>
              </a:r>
            </a:p>
          </p:txBody>
        </p:sp>
        <p:sp>
          <p:nvSpPr>
            <p:cNvPr id="109624" name="Rectangle 192"/>
            <p:cNvSpPr>
              <a:spLocks noChangeArrowheads="1"/>
            </p:cNvSpPr>
            <p:nvPr/>
          </p:nvSpPr>
          <p:spPr bwMode="auto">
            <a:xfrm>
              <a:off x="1254125" y="6267450"/>
              <a:ext cx="1263650" cy="400050"/>
            </a:xfrm>
            <a:prstGeom prst="rect">
              <a:avLst/>
            </a:prstGeom>
            <a:noFill/>
            <a:ln w="12700">
              <a:solidFill>
                <a:schemeClr val="accent2"/>
              </a:solidFill>
              <a:miter lim="800000"/>
              <a:headEnd/>
              <a:tailEnd/>
            </a:ln>
          </p:spPr>
          <p:txBody>
            <a:bodyPr wrap="none" anchor="ctr"/>
            <a:lstStyle/>
            <a:p>
              <a:pPr algn="ctr" eaLnBrk="0" hangingPunct="0">
                <a:lnSpc>
                  <a:spcPct val="110000"/>
                </a:lnSpc>
              </a:pPr>
              <a:endParaRPr lang="en-US"/>
            </a:p>
          </p:txBody>
        </p:sp>
      </p:grpSp>
      <p:sp>
        <p:nvSpPr>
          <p:cNvPr id="236" name="Text Box 17"/>
          <p:cNvSpPr txBox="1">
            <a:spLocks noChangeArrowheads="1"/>
          </p:cNvSpPr>
          <p:nvPr/>
        </p:nvSpPr>
        <p:spPr bwMode="gray">
          <a:xfrm>
            <a:off x="582613" y="5749925"/>
            <a:ext cx="3979862" cy="333375"/>
          </a:xfrm>
          <a:prstGeom prst="rect">
            <a:avLst/>
          </a:prstGeom>
          <a:noFill/>
          <a:ln w="9525">
            <a:noFill/>
            <a:miter lim="800000"/>
            <a:headEnd/>
            <a:tailEnd/>
          </a:ln>
          <a:effectLst>
            <a:prstShdw prst="shdw17" dist="17961" dir="2700000">
              <a:schemeClr val="accent2">
                <a:gamma/>
                <a:shade val="60000"/>
                <a:invGamma/>
              </a:schemeClr>
            </a:prstShdw>
          </a:effectLst>
        </p:spPr>
        <p:txBody>
          <a:bodyPr lIns="0" tIns="0" rIns="0" bIns="0" anchor="b"/>
          <a:lstStyle/>
          <a:p>
            <a:pPr eaLnBrk="0" hangingPunct="0">
              <a:lnSpc>
                <a:spcPct val="110000"/>
              </a:lnSpc>
              <a:tabLst>
                <a:tab pos="1428750" algn="l"/>
              </a:tabLst>
              <a:defRPr/>
            </a:pPr>
            <a:r>
              <a:rPr lang="en-US" sz="700" b="0" dirty="0">
                <a:latin typeface="Arial" pitchFamily="34" charset="0"/>
              </a:rPr>
              <a:t>Source: Deloitte Consulting </a:t>
            </a:r>
            <a:r>
              <a:rPr lang="en-US" sz="700" b="0" dirty="0">
                <a:latin typeface="Arial" pitchFamily="34" charset="0"/>
              </a:rPr>
              <a:t>analysis</a:t>
            </a:r>
            <a:r>
              <a:rPr lang="en-US" sz="700" b="0" dirty="0">
                <a:latin typeface="Arial" pitchFamily="34" charset="0"/>
              </a:rPr>
              <a:t>.  </a:t>
            </a:r>
          </a:p>
        </p:txBody>
      </p:sp>
      <p:sp>
        <p:nvSpPr>
          <p:cNvPr id="109620" name="Rectangle 12"/>
          <p:cNvSpPr>
            <a:spLocks noChangeArrowheads="1"/>
          </p:cNvSpPr>
          <p:nvPr/>
        </p:nvSpPr>
        <p:spPr bwMode="auto">
          <a:xfrm rot="-3376953">
            <a:off x="3152775" y="1722438"/>
            <a:ext cx="1724025" cy="568325"/>
          </a:xfrm>
          <a:prstGeom prst="rect">
            <a:avLst/>
          </a:prstGeom>
          <a:noFill/>
          <a:ln w="9525">
            <a:noFill/>
            <a:miter lim="800000"/>
            <a:headEnd/>
            <a:tailEnd/>
          </a:ln>
        </p:spPr>
        <p:txBody>
          <a:bodyPr lIns="92075" tIns="46038" rIns="92075" bIns="46038" anchor="b">
            <a:spAutoFit/>
          </a:bodyPr>
          <a:lstStyle/>
          <a:p>
            <a:pPr eaLnBrk="0" hangingPunct="0">
              <a:lnSpc>
                <a:spcPct val="110000"/>
              </a:lnSpc>
              <a:spcBef>
                <a:spcPct val="100000"/>
              </a:spcBef>
            </a:pPr>
            <a:r>
              <a:rPr lang="en-US" sz="1400" b="0" i="1"/>
              <a:t>Smart Meter Device Security</a:t>
            </a:r>
          </a:p>
        </p:txBody>
      </p:sp>
      <p:sp>
        <p:nvSpPr>
          <p:cNvPr id="109621" name="Rectangle 14"/>
          <p:cNvSpPr>
            <a:spLocks noChangeArrowheads="1"/>
          </p:cNvSpPr>
          <p:nvPr/>
        </p:nvSpPr>
        <p:spPr bwMode="auto">
          <a:xfrm rot="-3376953">
            <a:off x="7412038" y="1633538"/>
            <a:ext cx="1779587" cy="566737"/>
          </a:xfrm>
          <a:prstGeom prst="rect">
            <a:avLst/>
          </a:prstGeom>
          <a:noFill/>
          <a:ln w="9525">
            <a:noFill/>
            <a:miter lim="800000"/>
            <a:headEnd/>
            <a:tailEnd/>
          </a:ln>
        </p:spPr>
        <p:txBody>
          <a:bodyPr lIns="92075" tIns="46038" rIns="92075" bIns="46038" anchor="b">
            <a:spAutoFit/>
          </a:bodyPr>
          <a:lstStyle/>
          <a:p>
            <a:pPr eaLnBrk="0" hangingPunct="0">
              <a:lnSpc>
                <a:spcPct val="110000"/>
              </a:lnSpc>
              <a:spcBef>
                <a:spcPct val="100000"/>
              </a:spcBef>
            </a:pPr>
            <a:r>
              <a:rPr lang="en-US" sz="1400" b="0" i="1"/>
              <a:t>Evolving Security Standards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87"/>
          <p:cNvSpPr>
            <a:spLocks noGrp="1" noChangeArrowheads="1"/>
          </p:cNvSpPr>
          <p:nvPr>
            <p:ph type="title"/>
          </p:nvPr>
        </p:nvSpPr>
        <p:spPr>
          <a:xfrm>
            <a:off x="396875" y="250825"/>
            <a:ext cx="8345488" cy="522288"/>
          </a:xfrm>
        </p:spPr>
        <p:txBody>
          <a:bodyPr/>
          <a:lstStyle/>
          <a:p>
            <a:pPr eaLnBrk="1" hangingPunct="1"/>
            <a:r>
              <a:rPr lang="en-US" smtClean="0"/>
              <a:t>A Smart Grid Risk Assessment uses a zoned-based approach that extends the security perimeter to envelope customers, utilities and third parties.</a:t>
            </a:r>
          </a:p>
        </p:txBody>
      </p:sp>
      <p:grpSp>
        <p:nvGrpSpPr>
          <p:cNvPr id="111618" name="Group 15"/>
          <p:cNvGrpSpPr>
            <a:grpSpLocks/>
          </p:cNvGrpSpPr>
          <p:nvPr/>
        </p:nvGrpSpPr>
        <p:grpSpPr bwMode="auto">
          <a:xfrm>
            <a:off x="198438" y="1106488"/>
            <a:ext cx="8701087" cy="5232400"/>
            <a:chOff x="198438" y="1106488"/>
            <a:chExt cx="8701087" cy="5232400"/>
          </a:xfrm>
        </p:grpSpPr>
        <p:sp>
          <p:nvSpPr>
            <p:cNvPr id="111619" name="Rectangle 15"/>
            <p:cNvSpPr>
              <a:spLocks noChangeArrowheads="1"/>
            </p:cNvSpPr>
            <p:nvPr/>
          </p:nvSpPr>
          <p:spPr bwMode="auto">
            <a:xfrm>
              <a:off x="3714750" y="1106488"/>
              <a:ext cx="1093788" cy="5232400"/>
            </a:xfrm>
            <a:prstGeom prst="rect">
              <a:avLst/>
            </a:prstGeom>
            <a:solidFill>
              <a:srgbClr val="92D050"/>
            </a:solidFill>
            <a:ln w="9525" algn="ctr">
              <a:solidFill>
                <a:schemeClr val="tx1"/>
              </a:solidFill>
              <a:round/>
              <a:headEnd/>
              <a:tailEnd/>
            </a:ln>
          </p:spPr>
          <p:txBody>
            <a:bodyPr/>
            <a:lstStyle/>
            <a:p>
              <a:pPr algn="ctr" eaLnBrk="0" hangingPunct="0">
                <a:lnSpc>
                  <a:spcPct val="110000"/>
                </a:lnSpc>
              </a:pPr>
              <a:r>
                <a:rPr lang="en-US" sz="1400">
                  <a:solidFill>
                    <a:srgbClr val="000000"/>
                  </a:solidFill>
                </a:rPr>
                <a:t>Zone 4</a:t>
              </a:r>
            </a:p>
          </p:txBody>
        </p:sp>
        <p:sp>
          <p:nvSpPr>
            <p:cNvPr id="111620" name="Rectangle 12"/>
            <p:cNvSpPr>
              <a:spLocks noChangeArrowheads="1"/>
            </p:cNvSpPr>
            <p:nvPr/>
          </p:nvSpPr>
          <p:spPr bwMode="auto">
            <a:xfrm>
              <a:off x="4816475" y="1106488"/>
              <a:ext cx="1122363" cy="5232400"/>
            </a:xfrm>
            <a:prstGeom prst="rect">
              <a:avLst/>
            </a:prstGeom>
            <a:solidFill>
              <a:schemeClr val="tx2"/>
            </a:solidFill>
            <a:ln w="9525" algn="ctr">
              <a:solidFill>
                <a:schemeClr val="tx1"/>
              </a:solidFill>
              <a:round/>
              <a:headEnd/>
              <a:tailEnd/>
            </a:ln>
          </p:spPr>
          <p:txBody>
            <a:bodyPr/>
            <a:lstStyle/>
            <a:p>
              <a:pPr algn="ctr" eaLnBrk="0" hangingPunct="0">
                <a:lnSpc>
                  <a:spcPct val="110000"/>
                </a:lnSpc>
              </a:pPr>
              <a:r>
                <a:rPr lang="en-US" sz="1400">
                  <a:solidFill>
                    <a:srgbClr val="FFFFFF"/>
                  </a:solidFill>
                </a:rPr>
                <a:t>Zone 5</a:t>
              </a:r>
            </a:p>
          </p:txBody>
        </p:sp>
        <p:sp>
          <p:nvSpPr>
            <p:cNvPr id="111621" name="Rectangle 13"/>
            <p:cNvSpPr>
              <a:spLocks noChangeArrowheads="1"/>
            </p:cNvSpPr>
            <p:nvPr/>
          </p:nvSpPr>
          <p:spPr bwMode="auto">
            <a:xfrm>
              <a:off x="5945188" y="1106488"/>
              <a:ext cx="1884362" cy="5232400"/>
            </a:xfrm>
            <a:prstGeom prst="rect">
              <a:avLst/>
            </a:prstGeom>
            <a:solidFill>
              <a:srgbClr val="92D050"/>
            </a:solidFill>
            <a:ln w="9525" algn="ctr">
              <a:solidFill>
                <a:schemeClr val="tx1"/>
              </a:solidFill>
              <a:round/>
              <a:headEnd/>
              <a:tailEnd/>
            </a:ln>
          </p:spPr>
          <p:txBody>
            <a:bodyPr/>
            <a:lstStyle/>
            <a:p>
              <a:pPr algn="ctr" eaLnBrk="0" hangingPunct="0">
                <a:lnSpc>
                  <a:spcPct val="110000"/>
                </a:lnSpc>
              </a:pPr>
              <a:r>
                <a:rPr lang="en-US" sz="1400">
                  <a:solidFill>
                    <a:srgbClr val="000000"/>
                  </a:solidFill>
                </a:rPr>
                <a:t>Zone 6</a:t>
              </a:r>
            </a:p>
          </p:txBody>
        </p:sp>
        <p:sp>
          <p:nvSpPr>
            <p:cNvPr id="111622" name="Rectangle 14"/>
            <p:cNvSpPr>
              <a:spLocks noChangeArrowheads="1"/>
            </p:cNvSpPr>
            <p:nvPr/>
          </p:nvSpPr>
          <p:spPr bwMode="auto">
            <a:xfrm>
              <a:off x="7843838" y="1106488"/>
              <a:ext cx="960437" cy="5232400"/>
            </a:xfrm>
            <a:prstGeom prst="rect">
              <a:avLst/>
            </a:prstGeom>
            <a:solidFill>
              <a:schemeClr val="tx2"/>
            </a:solidFill>
            <a:ln w="9525" algn="ctr">
              <a:solidFill>
                <a:schemeClr val="tx1"/>
              </a:solidFill>
              <a:round/>
              <a:headEnd/>
              <a:tailEnd/>
            </a:ln>
          </p:spPr>
          <p:txBody>
            <a:bodyPr/>
            <a:lstStyle/>
            <a:p>
              <a:pPr algn="ctr" eaLnBrk="0" hangingPunct="0">
                <a:lnSpc>
                  <a:spcPct val="110000"/>
                </a:lnSpc>
              </a:pPr>
              <a:r>
                <a:rPr lang="en-US" sz="1400">
                  <a:solidFill>
                    <a:srgbClr val="FFFFFF"/>
                  </a:solidFill>
                </a:rPr>
                <a:t>Zone 7</a:t>
              </a:r>
            </a:p>
          </p:txBody>
        </p:sp>
        <p:sp>
          <p:nvSpPr>
            <p:cNvPr id="111623" name="Rectangle 9"/>
            <p:cNvSpPr>
              <a:spLocks noChangeArrowheads="1"/>
            </p:cNvSpPr>
            <p:nvPr/>
          </p:nvSpPr>
          <p:spPr bwMode="auto">
            <a:xfrm>
              <a:off x="257175" y="1106488"/>
              <a:ext cx="1211263" cy="5232400"/>
            </a:xfrm>
            <a:prstGeom prst="rect">
              <a:avLst/>
            </a:prstGeom>
            <a:solidFill>
              <a:schemeClr val="tx2"/>
            </a:solidFill>
            <a:ln w="9525" algn="ctr">
              <a:solidFill>
                <a:schemeClr val="tx1"/>
              </a:solidFill>
              <a:round/>
              <a:headEnd/>
              <a:tailEnd/>
            </a:ln>
          </p:spPr>
          <p:txBody>
            <a:bodyPr/>
            <a:lstStyle/>
            <a:p>
              <a:pPr algn="ctr" eaLnBrk="0" hangingPunct="0">
                <a:lnSpc>
                  <a:spcPct val="110000"/>
                </a:lnSpc>
              </a:pPr>
              <a:r>
                <a:rPr lang="en-US" sz="1400">
                  <a:solidFill>
                    <a:srgbClr val="FFFFFF"/>
                  </a:solidFill>
                </a:rPr>
                <a:t>Zone 1</a:t>
              </a:r>
            </a:p>
          </p:txBody>
        </p:sp>
        <p:sp>
          <p:nvSpPr>
            <p:cNvPr id="111624" name="Rectangle 10"/>
            <p:cNvSpPr>
              <a:spLocks noChangeArrowheads="1"/>
            </p:cNvSpPr>
            <p:nvPr/>
          </p:nvSpPr>
          <p:spPr bwMode="auto">
            <a:xfrm>
              <a:off x="1466850" y="1106488"/>
              <a:ext cx="1255713" cy="5232400"/>
            </a:xfrm>
            <a:prstGeom prst="rect">
              <a:avLst/>
            </a:prstGeom>
            <a:solidFill>
              <a:srgbClr val="92D050"/>
            </a:solidFill>
            <a:ln w="9525" algn="ctr">
              <a:solidFill>
                <a:schemeClr val="tx1"/>
              </a:solidFill>
              <a:round/>
              <a:headEnd/>
              <a:tailEnd/>
            </a:ln>
          </p:spPr>
          <p:txBody>
            <a:bodyPr/>
            <a:lstStyle/>
            <a:p>
              <a:pPr algn="ctr" eaLnBrk="0" hangingPunct="0">
                <a:lnSpc>
                  <a:spcPct val="110000"/>
                </a:lnSpc>
              </a:pPr>
              <a:r>
                <a:rPr lang="en-US" sz="1400">
                  <a:solidFill>
                    <a:srgbClr val="000000"/>
                  </a:solidFill>
                </a:rPr>
                <a:t>Zone 2</a:t>
              </a:r>
            </a:p>
          </p:txBody>
        </p:sp>
        <p:sp>
          <p:nvSpPr>
            <p:cNvPr id="111625" name="Rectangle 11"/>
            <p:cNvSpPr>
              <a:spLocks noChangeArrowheads="1"/>
            </p:cNvSpPr>
            <p:nvPr/>
          </p:nvSpPr>
          <p:spPr bwMode="auto">
            <a:xfrm>
              <a:off x="2728913" y="1106488"/>
              <a:ext cx="990600" cy="5232400"/>
            </a:xfrm>
            <a:prstGeom prst="rect">
              <a:avLst/>
            </a:prstGeom>
            <a:solidFill>
              <a:schemeClr val="tx2"/>
            </a:solidFill>
            <a:ln w="9525" algn="ctr">
              <a:solidFill>
                <a:schemeClr val="tx1"/>
              </a:solidFill>
              <a:round/>
              <a:headEnd/>
              <a:tailEnd/>
            </a:ln>
          </p:spPr>
          <p:txBody>
            <a:bodyPr/>
            <a:lstStyle/>
            <a:p>
              <a:pPr algn="ctr" eaLnBrk="0" hangingPunct="0">
                <a:lnSpc>
                  <a:spcPct val="110000"/>
                </a:lnSpc>
              </a:pPr>
              <a:r>
                <a:rPr lang="en-US" sz="1400">
                  <a:solidFill>
                    <a:srgbClr val="FFFFFF"/>
                  </a:solidFill>
                </a:rPr>
                <a:t>Zone 3</a:t>
              </a:r>
            </a:p>
          </p:txBody>
        </p:sp>
        <p:grpSp>
          <p:nvGrpSpPr>
            <p:cNvPr id="111626" name="Group 5"/>
            <p:cNvGrpSpPr>
              <a:grpSpLocks/>
            </p:cNvGrpSpPr>
            <p:nvPr/>
          </p:nvGrpSpPr>
          <p:grpSpPr bwMode="auto">
            <a:xfrm>
              <a:off x="198438" y="1512888"/>
              <a:ext cx="8701087" cy="4465637"/>
              <a:chOff x="0" y="1066800"/>
              <a:chExt cx="9066213" cy="4729826"/>
            </a:xfrm>
          </p:grpSpPr>
          <p:pic>
            <p:nvPicPr>
              <p:cNvPr id="111629" name="Picture 2"/>
              <p:cNvPicPr>
                <a:picLocks noChangeAspect="1" noChangeArrowheads="1"/>
              </p:cNvPicPr>
              <p:nvPr/>
            </p:nvPicPr>
            <p:blipFill>
              <a:blip r:embed="rId3"/>
              <a:srcRect/>
              <a:stretch>
                <a:fillRect/>
              </a:stretch>
            </p:blipFill>
            <p:spPr bwMode="auto">
              <a:xfrm>
                <a:off x="0" y="1066800"/>
                <a:ext cx="9066213" cy="4729826"/>
              </a:xfrm>
              <a:prstGeom prst="rect">
                <a:avLst/>
              </a:prstGeom>
              <a:noFill/>
              <a:ln w="9525">
                <a:noFill/>
                <a:miter lim="800000"/>
                <a:headEnd/>
                <a:tailEnd/>
              </a:ln>
            </p:spPr>
          </p:pic>
          <p:sp>
            <p:nvSpPr>
              <p:cNvPr id="6" name="Rectangle 5"/>
              <p:cNvSpPr/>
              <p:nvPr/>
            </p:nvSpPr>
            <p:spPr>
              <a:xfrm>
                <a:off x="7124280" y="5599901"/>
                <a:ext cx="1865844" cy="191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10000"/>
                  </a:lnSpc>
                  <a:defRPr/>
                </a:pPr>
                <a:endParaRPr lang="en-US" dirty="0">
                  <a:solidFill>
                    <a:srgbClr val="FFFFFF"/>
                  </a:solidFill>
                </a:endParaRPr>
              </a:p>
            </p:txBody>
          </p:sp>
        </p:grpSp>
        <p:sp>
          <p:nvSpPr>
            <p:cNvPr id="111627" name="Rectangle 6"/>
            <p:cNvSpPr>
              <a:spLocks noChangeArrowheads="1"/>
            </p:cNvSpPr>
            <p:nvPr/>
          </p:nvSpPr>
          <p:spPr bwMode="auto">
            <a:xfrm>
              <a:off x="280988" y="1533525"/>
              <a:ext cx="8537575" cy="4481513"/>
            </a:xfrm>
            <a:prstGeom prst="rect">
              <a:avLst/>
            </a:prstGeom>
            <a:noFill/>
            <a:ln w="41275" algn="ctr">
              <a:solidFill>
                <a:schemeClr val="tx1"/>
              </a:solidFill>
              <a:round/>
              <a:headEnd/>
              <a:tailEnd/>
            </a:ln>
          </p:spPr>
          <p:txBody>
            <a:bodyPr lIns="45720" rIns="45720" anchor="ctr"/>
            <a:lstStyle/>
            <a:p>
              <a:pPr>
                <a:lnSpc>
                  <a:spcPct val="95000"/>
                </a:lnSpc>
                <a:spcBef>
                  <a:spcPct val="20000"/>
                </a:spcBef>
              </a:pPr>
              <a:endParaRPr lang="en-US" sz="1400" i="1">
                <a:solidFill>
                  <a:srgbClr val="000000"/>
                </a:solidFill>
              </a:endParaRPr>
            </a:p>
          </p:txBody>
        </p:sp>
        <p:sp>
          <p:nvSpPr>
            <p:cNvPr id="9" name="Text Box 17"/>
            <p:cNvSpPr txBox="1">
              <a:spLocks noChangeArrowheads="1"/>
            </p:cNvSpPr>
            <p:nvPr/>
          </p:nvSpPr>
          <p:spPr bwMode="gray">
            <a:xfrm>
              <a:off x="387350" y="5903913"/>
              <a:ext cx="5641975" cy="333375"/>
            </a:xfrm>
            <a:prstGeom prst="rect">
              <a:avLst/>
            </a:prstGeom>
            <a:noFill/>
            <a:ln w="9525">
              <a:noFill/>
              <a:miter lim="800000"/>
              <a:headEnd/>
              <a:tailEnd/>
            </a:ln>
            <a:effectLst>
              <a:prstShdw prst="shdw17" dist="17961" dir="2700000">
                <a:schemeClr val="accent2">
                  <a:gamma/>
                  <a:shade val="60000"/>
                  <a:invGamma/>
                </a:schemeClr>
              </a:prstShdw>
            </a:effectLst>
          </p:spPr>
          <p:txBody>
            <a:bodyPr lIns="0" tIns="0" rIns="0" bIns="0" anchor="b"/>
            <a:lstStyle/>
            <a:p>
              <a:pPr eaLnBrk="0" hangingPunct="0">
                <a:lnSpc>
                  <a:spcPct val="110000"/>
                </a:lnSpc>
                <a:tabLst>
                  <a:tab pos="1428750" algn="l"/>
                </a:tabLst>
                <a:defRPr/>
              </a:pPr>
              <a:r>
                <a:rPr lang="en-US" sz="700" b="0" dirty="0">
                  <a:solidFill>
                    <a:srgbClr val="000000"/>
                  </a:solidFill>
                  <a:latin typeface="Arial" pitchFamily="34" charset="0"/>
                </a:rPr>
                <a:t>Source: Deloitte Consulting, Lockheed Martin analysis.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87"/>
          <p:cNvSpPr>
            <a:spLocks noGrp="1" noChangeArrowheads="1"/>
          </p:cNvSpPr>
          <p:nvPr>
            <p:ph type="title"/>
          </p:nvPr>
        </p:nvSpPr>
        <p:spPr>
          <a:xfrm>
            <a:off x="396875" y="512763"/>
            <a:ext cx="8345488" cy="260350"/>
          </a:xfrm>
        </p:spPr>
        <p:txBody>
          <a:bodyPr/>
          <a:lstStyle/>
          <a:p>
            <a:pPr eaLnBrk="1" hangingPunct="1"/>
            <a:r>
              <a:rPr lang="en-US" smtClean="0"/>
              <a:t>Risk Assessment Framework - identify, assess, and mitigate threats / vulnerabilities</a:t>
            </a:r>
          </a:p>
        </p:txBody>
      </p:sp>
      <p:sp>
        <p:nvSpPr>
          <p:cNvPr id="113666" name="AutoShape 6"/>
          <p:cNvSpPr>
            <a:spLocks noChangeAspect="1" noChangeArrowheads="1" noTextEdit="1"/>
          </p:cNvSpPr>
          <p:nvPr/>
        </p:nvSpPr>
        <p:spPr bwMode="auto">
          <a:xfrm>
            <a:off x="461963" y="1084263"/>
            <a:ext cx="8188325" cy="5267325"/>
          </a:xfrm>
          <a:prstGeom prst="rect">
            <a:avLst/>
          </a:prstGeom>
          <a:noFill/>
          <a:ln w="9525">
            <a:noFill/>
            <a:miter lim="800000"/>
            <a:headEnd/>
            <a:tailEnd/>
          </a:ln>
        </p:spPr>
        <p:txBody>
          <a:bodyPr/>
          <a:lstStyle/>
          <a:p>
            <a:endParaRPr lang="en-US"/>
          </a:p>
        </p:txBody>
      </p:sp>
      <p:sp>
        <p:nvSpPr>
          <p:cNvPr id="113667" name="Rectangle 8"/>
          <p:cNvSpPr>
            <a:spLocks noChangeArrowheads="1"/>
          </p:cNvSpPr>
          <p:nvPr/>
        </p:nvSpPr>
        <p:spPr bwMode="auto">
          <a:xfrm>
            <a:off x="-320675" y="793750"/>
            <a:ext cx="128587" cy="2619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300" b="0">
                <a:solidFill>
                  <a:srgbClr val="000000"/>
                </a:solidFill>
                <a:latin typeface="Calibri" pitchFamily="34" charset="0"/>
              </a:rPr>
              <a:t> </a:t>
            </a:r>
            <a:endParaRPr lang="en-US"/>
          </a:p>
        </p:txBody>
      </p:sp>
      <p:sp>
        <p:nvSpPr>
          <p:cNvPr id="113668" name="Rectangle 9"/>
          <p:cNvSpPr>
            <a:spLocks noChangeArrowheads="1"/>
          </p:cNvSpPr>
          <p:nvPr/>
        </p:nvSpPr>
        <p:spPr bwMode="auto">
          <a:xfrm>
            <a:off x="8612188" y="6108700"/>
            <a:ext cx="128587" cy="2619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300" b="0">
                <a:solidFill>
                  <a:srgbClr val="000000"/>
                </a:solidFill>
                <a:latin typeface="Calibri" pitchFamily="34" charset="0"/>
              </a:rPr>
              <a:t> </a:t>
            </a:r>
            <a:endParaRPr lang="en-US"/>
          </a:p>
        </p:txBody>
      </p:sp>
      <p:grpSp>
        <p:nvGrpSpPr>
          <p:cNvPr id="113669" name="Group 12"/>
          <p:cNvGrpSpPr>
            <a:grpSpLocks/>
          </p:cNvGrpSpPr>
          <p:nvPr/>
        </p:nvGrpSpPr>
        <p:grpSpPr bwMode="auto">
          <a:xfrm>
            <a:off x="520700" y="1184275"/>
            <a:ext cx="8072438" cy="5064125"/>
            <a:chOff x="328" y="746"/>
            <a:chExt cx="5085" cy="3190"/>
          </a:xfrm>
        </p:grpSpPr>
        <p:sp>
          <p:nvSpPr>
            <p:cNvPr id="113884" name="Rectangle 10"/>
            <p:cNvSpPr>
              <a:spLocks noChangeArrowheads="1"/>
            </p:cNvSpPr>
            <p:nvPr/>
          </p:nvSpPr>
          <p:spPr bwMode="auto">
            <a:xfrm>
              <a:off x="328" y="746"/>
              <a:ext cx="5085" cy="3190"/>
            </a:xfrm>
            <a:prstGeom prst="rect">
              <a:avLst/>
            </a:prstGeom>
            <a:solidFill>
              <a:srgbClr val="E5E5CC"/>
            </a:solidFill>
            <a:ln w="9525">
              <a:noFill/>
              <a:miter lim="800000"/>
              <a:headEnd/>
              <a:tailEnd/>
            </a:ln>
          </p:spPr>
          <p:txBody>
            <a:bodyPr/>
            <a:lstStyle/>
            <a:p>
              <a:pPr algn="ctr" eaLnBrk="0" hangingPunct="0">
                <a:lnSpc>
                  <a:spcPct val="110000"/>
                </a:lnSpc>
              </a:pPr>
              <a:endParaRPr lang="en-US"/>
            </a:p>
          </p:txBody>
        </p:sp>
        <p:sp>
          <p:nvSpPr>
            <p:cNvPr id="113885" name="Rectangle 11"/>
            <p:cNvSpPr>
              <a:spLocks noChangeArrowheads="1"/>
            </p:cNvSpPr>
            <p:nvPr/>
          </p:nvSpPr>
          <p:spPr bwMode="auto">
            <a:xfrm>
              <a:off x="328" y="746"/>
              <a:ext cx="5085" cy="3190"/>
            </a:xfrm>
            <a:prstGeom prst="rect">
              <a:avLst/>
            </a:prstGeom>
            <a:noFill/>
            <a:ln w="6" cap="rnd">
              <a:solidFill>
                <a:srgbClr val="E5E5CC"/>
              </a:solidFill>
              <a:miter lim="800000"/>
              <a:headEnd/>
              <a:tailEnd/>
            </a:ln>
          </p:spPr>
          <p:txBody>
            <a:bodyPr/>
            <a:lstStyle/>
            <a:p>
              <a:pPr algn="ctr" eaLnBrk="0" hangingPunct="0">
                <a:lnSpc>
                  <a:spcPct val="110000"/>
                </a:lnSpc>
              </a:pPr>
              <a:endParaRPr lang="en-US"/>
            </a:p>
          </p:txBody>
        </p:sp>
      </p:grpSp>
      <p:sp>
        <p:nvSpPr>
          <p:cNvPr id="113670" name="Rectangle 13"/>
          <p:cNvSpPr>
            <a:spLocks noChangeArrowheads="1"/>
          </p:cNvSpPr>
          <p:nvPr/>
        </p:nvSpPr>
        <p:spPr bwMode="auto">
          <a:xfrm>
            <a:off x="627063" y="1293813"/>
            <a:ext cx="1463675" cy="361950"/>
          </a:xfrm>
          <a:prstGeom prst="rect">
            <a:avLst/>
          </a:prstGeom>
          <a:solidFill>
            <a:srgbClr val="00A1DE"/>
          </a:solidFill>
          <a:ln w="9525">
            <a:noFill/>
            <a:miter lim="800000"/>
            <a:headEnd/>
            <a:tailEnd/>
          </a:ln>
        </p:spPr>
        <p:txBody>
          <a:bodyPr/>
          <a:lstStyle/>
          <a:p>
            <a:pPr algn="ctr" eaLnBrk="0" hangingPunct="0">
              <a:lnSpc>
                <a:spcPct val="110000"/>
              </a:lnSpc>
            </a:pPr>
            <a:endParaRPr lang="en-US">
              <a:latin typeface="Calibri" pitchFamily="34" charset="0"/>
            </a:endParaRPr>
          </a:p>
        </p:txBody>
      </p:sp>
      <p:sp>
        <p:nvSpPr>
          <p:cNvPr id="113671" name="Rectangle 14"/>
          <p:cNvSpPr>
            <a:spLocks noChangeArrowheads="1"/>
          </p:cNvSpPr>
          <p:nvPr/>
        </p:nvSpPr>
        <p:spPr bwMode="auto">
          <a:xfrm>
            <a:off x="627063" y="1293813"/>
            <a:ext cx="1463675" cy="361950"/>
          </a:xfrm>
          <a:prstGeom prst="rect">
            <a:avLst/>
          </a:prstGeom>
          <a:noFill/>
          <a:ln w="17" cap="rnd">
            <a:solidFill>
              <a:srgbClr val="FFFFFF"/>
            </a:solidFill>
            <a:miter lim="800000"/>
            <a:headEnd/>
            <a:tailEnd/>
          </a:ln>
        </p:spPr>
        <p:txBody>
          <a:bodyPr/>
          <a:lstStyle/>
          <a:p>
            <a:pPr algn="ctr" eaLnBrk="0" hangingPunct="0">
              <a:lnSpc>
                <a:spcPct val="110000"/>
              </a:lnSpc>
            </a:pPr>
            <a:endParaRPr lang="en-US">
              <a:latin typeface="Calibri" pitchFamily="34" charset="0"/>
            </a:endParaRPr>
          </a:p>
        </p:txBody>
      </p:sp>
      <p:sp>
        <p:nvSpPr>
          <p:cNvPr id="113672" name="Rectangle 16"/>
          <p:cNvSpPr>
            <a:spLocks noChangeArrowheads="1"/>
          </p:cNvSpPr>
          <p:nvPr/>
        </p:nvSpPr>
        <p:spPr bwMode="auto">
          <a:xfrm>
            <a:off x="1069975" y="1317625"/>
            <a:ext cx="690563"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Assessment</a:t>
            </a:r>
            <a:endParaRPr lang="en-US">
              <a:latin typeface="Calibri" pitchFamily="34" charset="0"/>
            </a:endParaRPr>
          </a:p>
        </p:txBody>
      </p:sp>
      <p:sp>
        <p:nvSpPr>
          <p:cNvPr id="113673" name="Rectangle 17"/>
          <p:cNvSpPr>
            <a:spLocks noChangeArrowheads="1"/>
          </p:cNvSpPr>
          <p:nvPr/>
        </p:nvSpPr>
        <p:spPr bwMode="auto">
          <a:xfrm>
            <a:off x="1152525" y="1452563"/>
            <a:ext cx="508000" cy="17621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Planning</a:t>
            </a:r>
            <a:endParaRPr lang="en-US">
              <a:latin typeface="Calibri" pitchFamily="34" charset="0"/>
            </a:endParaRPr>
          </a:p>
        </p:txBody>
      </p:sp>
      <p:grpSp>
        <p:nvGrpSpPr>
          <p:cNvPr id="113674" name="Group 22"/>
          <p:cNvGrpSpPr>
            <a:grpSpLocks/>
          </p:cNvGrpSpPr>
          <p:nvPr/>
        </p:nvGrpSpPr>
        <p:grpSpPr bwMode="auto">
          <a:xfrm>
            <a:off x="625475" y="1716088"/>
            <a:ext cx="1465263" cy="4302125"/>
            <a:chOff x="394" y="1081"/>
            <a:chExt cx="923" cy="2710"/>
          </a:xfrm>
        </p:grpSpPr>
        <p:sp>
          <p:nvSpPr>
            <p:cNvPr id="113880" name="Rectangle 18"/>
            <p:cNvSpPr>
              <a:spLocks noChangeArrowheads="1"/>
            </p:cNvSpPr>
            <p:nvPr/>
          </p:nvSpPr>
          <p:spPr bwMode="auto">
            <a:xfrm>
              <a:off x="394" y="1081"/>
              <a:ext cx="923" cy="2710"/>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pic>
          <p:nvPicPr>
            <p:cNvPr id="113881" name="Picture 19"/>
            <p:cNvPicPr>
              <a:picLocks noChangeAspect="1" noChangeArrowheads="1"/>
            </p:cNvPicPr>
            <p:nvPr/>
          </p:nvPicPr>
          <p:blipFill>
            <a:blip r:embed="rId3"/>
            <a:srcRect/>
            <a:stretch>
              <a:fillRect/>
            </a:stretch>
          </p:blipFill>
          <p:spPr bwMode="auto">
            <a:xfrm>
              <a:off x="395" y="1081"/>
              <a:ext cx="922" cy="2708"/>
            </a:xfrm>
            <a:prstGeom prst="rect">
              <a:avLst/>
            </a:prstGeom>
            <a:noFill/>
            <a:ln w="9525">
              <a:noFill/>
              <a:miter lim="800000"/>
              <a:headEnd/>
              <a:tailEnd/>
            </a:ln>
          </p:spPr>
        </p:pic>
        <p:sp>
          <p:nvSpPr>
            <p:cNvPr id="113882" name="Rectangle 20"/>
            <p:cNvSpPr>
              <a:spLocks noChangeArrowheads="1"/>
            </p:cNvSpPr>
            <p:nvPr/>
          </p:nvSpPr>
          <p:spPr bwMode="auto">
            <a:xfrm>
              <a:off x="394" y="1081"/>
              <a:ext cx="923" cy="2710"/>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sp>
          <p:nvSpPr>
            <p:cNvPr id="113883" name="Rectangle 21"/>
            <p:cNvSpPr>
              <a:spLocks noChangeArrowheads="1"/>
            </p:cNvSpPr>
            <p:nvPr/>
          </p:nvSpPr>
          <p:spPr bwMode="auto">
            <a:xfrm>
              <a:off x="395" y="1081"/>
              <a:ext cx="922" cy="2708"/>
            </a:xfrm>
            <a:prstGeom prst="rect">
              <a:avLst/>
            </a:prstGeom>
            <a:noFill/>
            <a:ln w="17" cap="rnd">
              <a:solidFill>
                <a:srgbClr val="FFFFFF"/>
              </a:solidFill>
              <a:miter lim="800000"/>
              <a:headEnd/>
              <a:tailEnd/>
            </a:ln>
          </p:spPr>
          <p:txBody>
            <a:bodyPr/>
            <a:lstStyle/>
            <a:p>
              <a:pPr algn="ctr" eaLnBrk="0" hangingPunct="0">
                <a:lnSpc>
                  <a:spcPct val="110000"/>
                </a:lnSpc>
              </a:pPr>
              <a:endParaRPr lang="en-US"/>
            </a:p>
          </p:txBody>
        </p:sp>
      </p:grpSp>
      <p:sp>
        <p:nvSpPr>
          <p:cNvPr id="113675" name="Rectangle 27"/>
          <p:cNvSpPr>
            <a:spLocks noChangeArrowheads="1"/>
          </p:cNvSpPr>
          <p:nvPr/>
        </p:nvSpPr>
        <p:spPr bwMode="auto">
          <a:xfrm>
            <a:off x="642938" y="254317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676" name="Rectangle 28"/>
          <p:cNvSpPr>
            <a:spLocks noChangeArrowheads="1"/>
          </p:cNvSpPr>
          <p:nvPr/>
        </p:nvSpPr>
        <p:spPr bwMode="auto">
          <a:xfrm>
            <a:off x="754063" y="2085975"/>
            <a:ext cx="90170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Confirm Project </a:t>
            </a:r>
            <a:endParaRPr lang="en-US"/>
          </a:p>
        </p:txBody>
      </p:sp>
      <p:sp>
        <p:nvSpPr>
          <p:cNvPr id="113677" name="Rectangle 29"/>
          <p:cNvSpPr>
            <a:spLocks noChangeArrowheads="1"/>
          </p:cNvSpPr>
          <p:nvPr/>
        </p:nvSpPr>
        <p:spPr bwMode="auto">
          <a:xfrm>
            <a:off x="776288" y="2219325"/>
            <a:ext cx="1196975" cy="1698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Stakeholders, Scope, &amp;</a:t>
            </a:r>
            <a:endParaRPr lang="en-US"/>
          </a:p>
        </p:txBody>
      </p:sp>
      <p:sp>
        <p:nvSpPr>
          <p:cNvPr id="113678" name="Rectangle 30"/>
          <p:cNvSpPr>
            <a:spLocks noChangeArrowheads="1"/>
          </p:cNvSpPr>
          <p:nvPr/>
        </p:nvSpPr>
        <p:spPr bwMode="auto">
          <a:xfrm>
            <a:off x="754063" y="2351088"/>
            <a:ext cx="56356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Approach</a:t>
            </a:r>
            <a:endParaRPr lang="en-US"/>
          </a:p>
        </p:txBody>
      </p:sp>
      <p:sp>
        <p:nvSpPr>
          <p:cNvPr id="113679" name="Rectangle 31"/>
          <p:cNvSpPr>
            <a:spLocks noChangeArrowheads="1"/>
          </p:cNvSpPr>
          <p:nvPr/>
        </p:nvSpPr>
        <p:spPr bwMode="auto">
          <a:xfrm>
            <a:off x="642938" y="2120900"/>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680" name="Rectangle 32"/>
          <p:cNvSpPr>
            <a:spLocks noChangeArrowheads="1"/>
          </p:cNvSpPr>
          <p:nvPr/>
        </p:nvSpPr>
        <p:spPr bwMode="auto">
          <a:xfrm>
            <a:off x="754063" y="2524125"/>
            <a:ext cx="102235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Reporting </a:t>
            </a:r>
            <a:endParaRPr lang="en-US"/>
          </a:p>
        </p:txBody>
      </p:sp>
      <p:sp>
        <p:nvSpPr>
          <p:cNvPr id="113681" name="Rectangle 33"/>
          <p:cNvSpPr>
            <a:spLocks noChangeArrowheads="1"/>
          </p:cNvSpPr>
          <p:nvPr/>
        </p:nvSpPr>
        <p:spPr bwMode="auto">
          <a:xfrm>
            <a:off x="754063" y="2657475"/>
            <a:ext cx="7905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Requirements</a:t>
            </a:r>
            <a:endParaRPr lang="en-US"/>
          </a:p>
        </p:txBody>
      </p:sp>
      <p:sp>
        <p:nvSpPr>
          <p:cNvPr id="113682" name="Rectangle 34"/>
          <p:cNvSpPr>
            <a:spLocks noChangeArrowheads="1"/>
          </p:cNvSpPr>
          <p:nvPr/>
        </p:nvSpPr>
        <p:spPr bwMode="auto">
          <a:xfrm>
            <a:off x="642938" y="4552950"/>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683" name="Rectangle 35"/>
          <p:cNvSpPr>
            <a:spLocks noChangeArrowheads="1"/>
          </p:cNvSpPr>
          <p:nvPr/>
        </p:nvSpPr>
        <p:spPr bwMode="auto">
          <a:xfrm>
            <a:off x="754063" y="4516438"/>
            <a:ext cx="110490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Definitions</a:t>
            </a:r>
            <a:endParaRPr lang="en-US"/>
          </a:p>
        </p:txBody>
      </p:sp>
      <p:sp>
        <p:nvSpPr>
          <p:cNvPr id="113684" name="Rectangle 36"/>
          <p:cNvSpPr>
            <a:spLocks noChangeArrowheads="1"/>
          </p:cNvSpPr>
          <p:nvPr/>
        </p:nvSpPr>
        <p:spPr bwMode="auto">
          <a:xfrm>
            <a:off x="642938" y="4729163"/>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685" name="Rectangle 37"/>
          <p:cNvSpPr>
            <a:spLocks noChangeArrowheads="1"/>
          </p:cNvSpPr>
          <p:nvPr/>
        </p:nvSpPr>
        <p:spPr bwMode="auto">
          <a:xfrm>
            <a:off x="769938" y="4692650"/>
            <a:ext cx="1211262" cy="1698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Define Analysis Process</a:t>
            </a:r>
            <a:endParaRPr lang="en-US"/>
          </a:p>
        </p:txBody>
      </p:sp>
      <p:sp>
        <p:nvSpPr>
          <p:cNvPr id="113686" name="Rectangle 38"/>
          <p:cNvSpPr>
            <a:spLocks noChangeArrowheads="1"/>
          </p:cNvSpPr>
          <p:nvPr/>
        </p:nvSpPr>
        <p:spPr bwMode="auto">
          <a:xfrm>
            <a:off x="642938" y="490537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687" name="Rectangle 39"/>
          <p:cNvSpPr>
            <a:spLocks noChangeArrowheads="1"/>
          </p:cNvSpPr>
          <p:nvPr/>
        </p:nvSpPr>
        <p:spPr bwMode="auto">
          <a:xfrm>
            <a:off x="754063" y="4868863"/>
            <a:ext cx="1330325"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Risk Scenarios, </a:t>
            </a:r>
            <a:endParaRPr lang="en-US"/>
          </a:p>
        </p:txBody>
      </p:sp>
      <p:sp>
        <p:nvSpPr>
          <p:cNvPr id="113688" name="Rectangle 40"/>
          <p:cNvSpPr>
            <a:spLocks noChangeArrowheads="1"/>
          </p:cNvSpPr>
          <p:nvPr/>
        </p:nvSpPr>
        <p:spPr bwMode="auto">
          <a:xfrm>
            <a:off x="754063" y="5000625"/>
            <a:ext cx="12985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Impact, Likelihood, Risk </a:t>
            </a:r>
            <a:endParaRPr lang="en-US"/>
          </a:p>
        </p:txBody>
      </p:sp>
      <p:sp>
        <p:nvSpPr>
          <p:cNvPr id="113689" name="Rectangle 41"/>
          <p:cNvSpPr>
            <a:spLocks noChangeArrowheads="1"/>
          </p:cNvSpPr>
          <p:nvPr/>
        </p:nvSpPr>
        <p:spPr bwMode="auto">
          <a:xfrm>
            <a:off x="792163" y="5133975"/>
            <a:ext cx="849312" cy="1698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Rating, and Risk </a:t>
            </a:r>
            <a:endParaRPr lang="en-US"/>
          </a:p>
        </p:txBody>
      </p:sp>
      <p:sp>
        <p:nvSpPr>
          <p:cNvPr id="113690" name="Rectangle 42"/>
          <p:cNvSpPr>
            <a:spLocks noChangeArrowheads="1"/>
          </p:cNvSpPr>
          <p:nvPr/>
        </p:nvSpPr>
        <p:spPr bwMode="auto">
          <a:xfrm>
            <a:off x="769938" y="5262563"/>
            <a:ext cx="928687" cy="1603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Tolerance Criteria</a:t>
            </a:r>
            <a:endParaRPr lang="en-US"/>
          </a:p>
        </p:txBody>
      </p:sp>
      <p:sp>
        <p:nvSpPr>
          <p:cNvPr id="113691" name="Freeform 43"/>
          <p:cNvSpPr>
            <a:spLocks/>
          </p:cNvSpPr>
          <p:nvPr/>
        </p:nvSpPr>
        <p:spPr bwMode="auto">
          <a:xfrm>
            <a:off x="754063" y="1779588"/>
            <a:ext cx="1209675" cy="311150"/>
          </a:xfrm>
          <a:custGeom>
            <a:avLst/>
            <a:gdLst>
              <a:gd name="T0" fmla="*/ 0 w 6592"/>
              <a:gd name="T1" fmla="*/ 0 h 1692"/>
              <a:gd name="T2" fmla="*/ 0 w 6592"/>
              <a:gd name="T3" fmla="*/ 0 h 1692"/>
              <a:gd name="T4" fmla="*/ 0 w 6592"/>
              <a:gd name="T5" fmla="*/ 0 h 1692"/>
              <a:gd name="T6" fmla="*/ 0 w 6592"/>
              <a:gd name="T7" fmla="*/ 0 h 1692"/>
              <a:gd name="T8" fmla="*/ 0 w 6592"/>
              <a:gd name="T9" fmla="*/ 0 h 1692"/>
              <a:gd name="T10" fmla="*/ 0 w 6592"/>
              <a:gd name="T11" fmla="*/ 0 h 1692"/>
              <a:gd name="T12" fmla="*/ 0 w 6592"/>
              <a:gd name="T13" fmla="*/ 0 h 1692"/>
              <a:gd name="T14" fmla="*/ 0 w 6592"/>
              <a:gd name="T15" fmla="*/ 0 h 1692"/>
              <a:gd name="T16" fmla="*/ 0 w 6592"/>
              <a:gd name="T17" fmla="*/ 0 h 1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2"/>
              <a:gd name="T28" fmla="*/ 0 h 1692"/>
              <a:gd name="T29" fmla="*/ 6592 w 6592"/>
              <a:gd name="T30" fmla="*/ 1692 h 1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2" h="1692">
                <a:moveTo>
                  <a:pt x="212" y="0"/>
                </a:moveTo>
                <a:cubicBezTo>
                  <a:pt x="95" y="0"/>
                  <a:pt x="0" y="95"/>
                  <a:pt x="0" y="212"/>
                </a:cubicBezTo>
                <a:lnTo>
                  <a:pt x="0" y="1480"/>
                </a:lnTo>
                <a:cubicBezTo>
                  <a:pt x="0" y="1597"/>
                  <a:pt x="95" y="1692"/>
                  <a:pt x="212" y="1692"/>
                </a:cubicBezTo>
                <a:lnTo>
                  <a:pt x="6381" y="1692"/>
                </a:lnTo>
                <a:cubicBezTo>
                  <a:pt x="6497" y="1692"/>
                  <a:pt x="6592" y="1597"/>
                  <a:pt x="6592" y="1480"/>
                </a:cubicBezTo>
                <a:lnTo>
                  <a:pt x="6592" y="212"/>
                </a:lnTo>
                <a:cubicBezTo>
                  <a:pt x="6592" y="95"/>
                  <a:pt x="6497" y="0"/>
                  <a:pt x="6381" y="0"/>
                </a:cubicBezTo>
                <a:lnTo>
                  <a:pt x="212" y="0"/>
                </a:lnTo>
                <a:close/>
              </a:path>
            </a:pathLst>
          </a:custGeom>
          <a:solidFill>
            <a:srgbClr val="FFFFFF"/>
          </a:solidFill>
          <a:ln w="0">
            <a:solidFill>
              <a:srgbClr val="000000"/>
            </a:solidFill>
            <a:round/>
            <a:headEnd/>
            <a:tailEnd/>
          </a:ln>
        </p:spPr>
        <p:txBody>
          <a:bodyPr/>
          <a:lstStyle/>
          <a:p>
            <a:endParaRPr lang="en-US"/>
          </a:p>
        </p:txBody>
      </p:sp>
      <p:sp>
        <p:nvSpPr>
          <p:cNvPr id="113692" name="Rectangle 44"/>
          <p:cNvSpPr>
            <a:spLocks noChangeArrowheads="1"/>
          </p:cNvSpPr>
          <p:nvPr/>
        </p:nvSpPr>
        <p:spPr bwMode="auto">
          <a:xfrm>
            <a:off x="1162050" y="1776413"/>
            <a:ext cx="871538"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Project            </a:t>
            </a:r>
            <a:endParaRPr lang="en-US"/>
          </a:p>
        </p:txBody>
      </p:sp>
      <p:sp>
        <p:nvSpPr>
          <p:cNvPr id="113693" name="Rectangle 45"/>
          <p:cNvSpPr>
            <a:spLocks noChangeArrowheads="1"/>
          </p:cNvSpPr>
          <p:nvPr/>
        </p:nvSpPr>
        <p:spPr bwMode="auto">
          <a:xfrm>
            <a:off x="1141413" y="1914525"/>
            <a:ext cx="528637"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Scoping</a:t>
            </a:r>
            <a:endParaRPr lang="en-US"/>
          </a:p>
        </p:txBody>
      </p:sp>
      <p:sp>
        <p:nvSpPr>
          <p:cNvPr id="113694" name="Freeform 46"/>
          <p:cNvSpPr>
            <a:spLocks/>
          </p:cNvSpPr>
          <p:nvPr/>
        </p:nvSpPr>
        <p:spPr bwMode="auto">
          <a:xfrm>
            <a:off x="754063" y="3970338"/>
            <a:ext cx="1209675" cy="311150"/>
          </a:xfrm>
          <a:custGeom>
            <a:avLst/>
            <a:gdLst>
              <a:gd name="T0" fmla="*/ 0 w 6592"/>
              <a:gd name="T1" fmla="*/ 0 h 1692"/>
              <a:gd name="T2" fmla="*/ 0 w 6592"/>
              <a:gd name="T3" fmla="*/ 0 h 1692"/>
              <a:gd name="T4" fmla="*/ 0 w 6592"/>
              <a:gd name="T5" fmla="*/ 0 h 1692"/>
              <a:gd name="T6" fmla="*/ 0 w 6592"/>
              <a:gd name="T7" fmla="*/ 0 h 1692"/>
              <a:gd name="T8" fmla="*/ 0 w 6592"/>
              <a:gd name="T9" fmla="*/ 0 h 1692"/>
              <a:gd name="T10" fmla="*/ 0 w 6592"/>
              <a:gd name="T11" fmla="*/ 0 h 1692"/>
              <a:gd name="T12" fmla="*/ 0 w 6592"/>
              <a:gd name="T13" fmla="*/ 0 h 1692"/>
              <a:gd name="T14" fmla="*/ 0 w 6592"/>
              <a:gd name="T15" fmla="*/ 0 h 1692"/>
              <a:gd name="T16" fmla="*/ 0 w 6592"/>
              <a:gd name="T17" fmla="*/ 0 h 1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2"/>
              <a:gd name="T28" fmla="*/ 0 h 1692"/>
              <a:gd name="T29" fmla="*/ 6592 w 6592"/>
              <a:gd name="T30" fmla="*/ 1692 h 1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2" h="1692">
                <a:moveTo>
                  <a:pt x="212" y="0"/>
                </a:moveTo>
                <a:cubicBezTo>
                  <a:pt x="95" y="0"/>
                  <a:pt x="0" y="95"/>
                  <a:pt x="0" y="212"/>
                </a:cubicBezTo>
                <a:lnTo>
                  <a:pt x="0" y="1481"/>
                </a:lnTo>
                <a:cubicBezTo>
                  <a:pt x="0" y="1597"/>
                  <a:pt x="95" y="1692"/>
                  <a:pt x="212" y="1692"/>
                </a:cubicBezTo>
                <a:lnTo>
                  <a:pt x="6381" y="1692"/>
                </a:lnTo>
                <a:cubicBezTo>
                  <a:pt x="6497" y="1692"/>
                  <a:pt x="6592" y="1597"/>
                  <a:pt x="6592" y="1481"/>
                </a:cubicBezTo>
                <a:lnTo>
                  <a:pt x="6592" y="212"/>
                </a:lnTo>
                <a:cubicBezTo>
                  <a:pt x="6592" y="95"/>
                  <a:pt x="6497" y="0"/>
                  <a:pt x="6381" y="0"/>
                </a:cubicBezTo>
                <a:lnTo>
                  <a:pt x="212" y="0"/>
                </a:lnTo>
                <a:close/>
              </a:path>
            </a:pathLst>
          </a:custGeom>
          <a:solidFill>
            <a:srgbClr val="FFFFFF"/>
          </a:solidFill>
          <a:ln w="0">
            <a:solidFill>
              <a:srgbClr val="000000"/>
            </a:solidFill>
            <a:round/>
            <a:headEnd/>
            <a:tailEnd/>
          </a:ln>
        </p:spPr>
        <p:txBody>
          <a:bodyPr/>
          <a:lstStyle/>
          <a:p>
            <a:endParaRPr lang="en-US"/>
          </a:p>
        </p:txBody>
      </p:sp>
      <p:sp>
        <p:nvSpPr>
          <p:cNvPr id="113695" name="Rectangle 47"/>
          <p:cNvSpPr>
            <a:spLocks noChangeArrowheads="1"/>
          </p:cNvSpPr>
          <p:nvPr/>
        </p:nvSpPr>
        <p:spPr bwMode="auto">
          <a:xfrm>
            <a:off x="1198563" y="3968750"/>
            <a:ext cx="479425" cy="17621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Analysis</a:t>
            </a:r>
            <a:endParaRPr lang="en-US"/>
          </a:p>
        </p:txBody>
      </p:sp>
      <p:sp>
        <p:nvSpPr>
          <p:cNvPr id="113696" name="Rectangle 48"/>
          <p:cNvSpPr>
            <a:spLocks noChangeArrowheads="1"/>
          </p:cNvSpPr>
          <p:nvPr/>
        </p:nvSpPr>
        <p:spPr bwMode="auto">
          <a:xfrm>
            <a:off x="1041400" y="4106863"/>
            <a:ext cx="74612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Framework</a:t>
            </a:r>
            <a:endParaRPr lang="en-US"/>
          </a:p>
        </p:txBody>
      </p:sp>
      <p:sp>
        <p:nvSpPr>
          <p:cNvPr id="113697" name="Rectangle 49"/>
          <p:cNvSpPr>
            <a:spLocks noChangeArrowheads="1"/>
          </p:cNvSpPr>
          <p:nvPr/>
        </p:nvSpPr>
        <p:spPr bwMode="auto">
          <a:xfrm>
            <a:off x="2225675" y="1293813"/>
            <a:ext cx="1463675" cy="361950"/>
          </a:xfrm>
          <a:prstGeom prst="rect">
            <a:avLst/>
          </a:prstGeom>
          <a:solidFill>
            <a:srgbClr val="00A1DE"/>
          </a:solidFill>
          <a:ln w="9525">
            <a:noFill/>
            <a:miter lim="800000"/>
            <a:headEnd/>
            <a:tailEnd/>
          </a:ln>
        </p:spPr>
        <p:txBody>
          <a:bodyPr/>
          <a:lstStyle/>
          <a:p>
            <a:pPr algn="ctr" eaLnBrk="0" hangingPunct="0">
              <a:lnSpc>
                <a:spcPct val="110000"/>
              </a:lnSpc>
            </a:pPr>
            <a:endParaRPr lang="en-US">
              <a:latin typeface="Calibri" pitchFamily="34" charset="0"/>
            </a:endParaRPr>
          </a:p>
        </p:txBody>
      </p:sp>
      <p:sp>
        <p:nvSpPr>
          <p:cNvPr id="113698" name="Rectangle 50"/>
          <p:cNvSpPr>
            <a:spLocks noChangeArrowheads="1"/>
          </p:cNvSpPr>
          <p:nvPr/>
        </p:nvSpPr>
        <p:spPr bwMode="auto">
          <a:xfrm>
            <a:off x="2225675" y="1293813"/>
            <a:ext cx="1463675" cy="361950"/>
          </a:xfrm>
          <a:prstGeom prst="rect">
            <a:avLst/>
          </a:prstGeom>
          <a:noFill/>
          <a:ln w="17" cap="rnd">
            <a:solidFill>
              <a:srgbClr val="FFFFFF"/>
            </a:solidFill>
            <a:miter lim="800000"/>
            <a:headEnd/>
            <a:tailEnd/>
          </a:ln>
        </p:spPr>
        <p:txBody>
          <a:bodyPr/>
          <a:lstStyle/>
          <a:p>
            <a:pPr algn="ctr" eaLnBrk="0" hangingPunct="0">
              <a:lnSpc>
                <a:spcPct val="110000"/>
              </a:lnSpc>
            </a:pPr>
            <a:endParaRPr lang="en-US">
              <a:latin typeface="Calibri" pitchFamily="34" charset="0"/>
            </a:endParaRPr>
          </a:p>
        </p:txBody>
      </p:sp>
      <p:sp>
        <p:nvSpPr>
          <p:cNvPr id="113699" name="Rectangle 52"/>
          <p:cNvSpPr>
            <a:spLocks noChangeArrowheads="1"/>
          </p:cNvSpPr>
          <p:nvPr/>
        </p:nvSpPr>
        <p:spPr bwMode="auto">
          <a:xfrm>
            <a:off x="2622550" y="1317625"/>
            <a:ext cx="8159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Current State </a:t>
            </a:r>
            <a:endParaRPr lang="en-US">
              <a:latin typeface="Calibri" pitchFamily="34" charset="0"/>
            </a:endParaRPr>
          </a:p>
        </p:txBody>
      </p:sp>
      <p:sp>
        <p:nvSpPr>
          <p:cNvPr id="113700" name="Rectangle 53"/>
          <p:cNvSpPr>
            <a:spLocks noChangeArrowheads="1"/>
          </p:cNvSpPr>
          <p:nvPr/>
        </p:nvSpPr>
        <p:spPr bwMode="auto">
          <a:xfrm>
            <a:off x="2668588" y="1452563"/>
            <a:ext cx="69056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Assessment</a:t>
            </a:r>
            <a:endParaRPr lang="en-US">
              <a:latin typeface="Calibri" pitchFamily="34" charset="0"/>
            </a:endParaRPr>
          </a:p>
        </p:txBody>
      </p:sp>
      <p:grpSp>
        <p:nvGrpSpPr>
          <p:cNvPr id="113701" name="Group 58"/>
          <p:cNvGrpSpPr>
            <a:grpSpLocks/>
          </p:cNvGrpSpPr>
          <p:nvPr/>
        </p:nvGrpSpPr>
        <p:grpSpPr bwMode="auto">
          <a:xfrm>
            <a:off x="2222500" y="1716088"/>
            <a:ext cx="1466850" cy="4302125"/>
            <a:chOff x="1400" y="1081"/>
            <a:chExt cx="924" cy="2710"/>
          </a:xfrm>
        </p:grpSpPr>
        <p:sp>
          <p:nvSpPr>
            <p:cNvPr id="113876" name="Rectangle 54"/>
            <p:cNvSpPr>
              <a:spLocks noChangeArrowheads="1"/>
            </p:cNvSpPr>
            <p:nvPr/>
          </p:nvSpPr>
          <p:spPr bwMode="auto">
            <a:xfrm>
              <a:off x="1400" y="1081"/>
              <a:ext cx="924" cy="2710"/>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pic>
          <p:nvPicPr>
            <p:cNvPr id="113877" name="Picture 55"/>
            <p:cNvPicPr>
              <a:picLocks noChangeAspect="1" noChangeArrowheads="1"/>
            </p:cNvPicPr>
            <p:nvPr/>
          </p:nvPicPr>
          <p:blipFill>
            <a:blip r:embed="rId4"/>
            <a:srcRect/>
            <a:stretch>
              <a:fillRect/>
            </a:stretch>
          </p:blipFill>
          <p:spPr bwMode="auto">
            <a:xfrm>
              <a:off x="1402" y="1081"/>
              <a:ext cx="922" cy="2708"/>
            </a:xfrm>
            <a:prstGeom prst="rect">
              <a:avLst/>
            </a:prstGeom>
            <a:noFill/>
            <a:ln w="9525">
              <a:noFill/>
              <a:miter lim="800000"/>
              <a:headEnd/>
              <a:tailEnd/>
            </a:ln>
          </p:spPr>
        </p:pic>
        <p:sp>
          <p:nvSpPr>
            <p:cNvPr id="113878" name="Rectangle 56"/>
            <p:cNvSpPr>
              <a:spLocks noChangeArrowheads="1"/>
            </p:cNvSpPr>
            <p:nvPr/>
          </p:nvSpPr>
          <p:spPr bwMode="auto">
            <a:xfrm>
              <a:off x="1400" y="1081"/>
              <a:ext cx="924" cy="2710"/>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sp>
          <p:nvSpPr>
            <p:cNvPr id="113879" name="Rectangle 57"/>
            <p:cNvSpPr>
              <a:spLocks noChangeArrowheads="1"/>
            </p:cNvSpPr>
            <p:nvPr/>
          </p:nvSpPr>
          <p:spPr bwMode="auto">
            <a:xfrm>
              <a:off x="1402" y="1081"/>
              <a:ext cx="922" cy="2708"/>
            </a:xfrm>
            <a:prstGeom prst="rect">
              <a:avLst/>
            </a:prstGeom>
            <a:noFill/>
            <a:ln w="17" cap="rnd">
              <a:solidFill>
                <a:srgbClr val="FFFFFF"/>
              </a:solidFill>
              <a:miter lim="800000"/>
              <a:headEnd/>
              <a:tailEnd/>
            </a:ln>
          </p:spPr>
          <p:txBody>
            <a:bodyPr/>
            <a:lstStyle/>
            <a:p>
              <a:pPr algn="ctr" eaLnBrk="0" hangingPunct="0">
                <a:lnSpc>
                  <a:spcPct val="110000"/>
                </a:lnSpc>
              </a:pPr>
              <a:endParaRPr lang="en-US"/>
            </a:p>
          </p:txBody>
        </p:sp>
      </p:grpSp>
      <p:sp>
        <p:nvSpPr>
          <p:cNvPr id="113702" name="Rectangle 59"/>
          <p:cNvSpPr>
            <a:spLocks noChangeArrowheads="1"/>
          </p:cNvSpPr>
          <p:nvPr/>
        </p:nvSpPr>
        <p:spPr bwMode="auto">
          <a:xfrm>
            <a:off x="2239963" y="21351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03" name="Rectangle 60"/>
          <p:cNvSpPr>
            <a:spLocks noChangeArrowheads="1"/>
          </p:cNvSpPr>
          <p:nvPr/>
        </p:nvSpPr>
        <p:spPr bwMode="auto">
          <a:xfrm>
            <a:off x="2387600" y="2130425"/>
            <a:ext cx="671513" cy="1698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AMI </a:t>
            </a:r>
            <a:endParaRPr lang="en-US"/>
          </a:p>
        </p:txBody>
      </p:sp>
      <p:sp>
        <p:nvSpPr>
          <p:cNvPr id="113704" name="Rectangle 61"/>
          <p:cNvSpPr>
            <a:spLocks noChangeArrowheads="1"/>
          </p:cNvSpPr>
          <p:nvPr/>
        </p:nvSpPr>
        <p:spPr bwMode="auto">
          <a:xfrm>
            <a:off x="2362200" y="2262188"/>
            <a:ext cx="1211263"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Architecture and Zones</a:t>
            </a:r>
            <a:endParaRPr lang="en-US"/>
          </a:p>
        </p:txBody>
      </p:sp>
      <p:sp>
        <p:nvSpPr>
          <p:cNvPr id="113705" name="Rectangle 63"/>
          <p:cNvSpPr>
            <a:spLocks noChangeArrowheads="1"/>
          </p:cNvSpPr>
          <p:nvPr/>
        </p:nvSpPr>
        <p:spPr bwMode="auto">
          <a:xfrm>
            <a:off x="2239963" y="243522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06" name="Rectangle 64"/>
          <p:cNvSpPr>
            <a:spLocks noChangeArrowheads="1"/>
          </p:cNvSpPr>
          <p:nvPr/>
        </p:nvSpPr>
        <p:spPr bwMode="auto">
          <a:xfrm>
            <a:off x="2352675" y="2398713"/>
            <a:ext cx="989013"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Business, </a:t>
            </a:r>
            <a:endParaRPr lang="en-US"/>
          </a:p>
        </p:txBody>
      </p:sp>
      <p:sp>
        <p:nvSpPr>
          <p:cNvPr id="113707" name="Rectangle 65"/>
          <p:cNvSpPr>
            <a:spLocks noChangeArrowheads="1"/>
          </p:cNvSpPr>
          <p:nvPr/>
        </p:nvSpPr>
        <p:spPr bwMode="auto">
          <a:xfrm>
            <a:off x="2352675" y="2532063"/>
            <a:ext cx="116363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Regulatory and Legal </a:t>
            </a:r>
            <a:endParaRPr lang="en-US"/>
          </a:p>
        </p:txBody>
      </p:sp>
      <p:sp>
        <p:nvSpPr>
          <p:cNvPr id="113708" name="Rectangle 66"/>
          <p:cNvSpPr>
            <a:spLocks noChangeArrowheads="1"/>
          </p:cNvSpPr>
          <p:nvPr/>
        </p:nvSpPr>
        <p:spPr bwMode="auto">
          <a:xfrm>
            <a:off x="2352675" y="2663825"/>
            <a:ext cx="42862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Drivers</a:t>
            </a:r>
            <a:endParaRPr lang="en-US"/>
          </a:p>
        </p:txBody>
      </p:sp>
      <p:sp>
        <p:nvSpPr>
          <p:cNvPr id="113709" name="Rectangle 67"/>
          <p:cNvSpPr>
            <a:spLocks noChangeArrowheads="1"/>
          </p:cNvSpPr>
          <p:nvPr/>
        </p:nvSpPr>
        <p:spPr bwMode="auto">
          <a:xfrm>
            <a:off x="2239963" y="287337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10" name="Rectangle 68"/>
          <p:cNvSpPr>
            <a:spLocks noChangeArrowheads="1"/>
          </p:cNvSpPr>
          <p:nvPr/>
        </p:nvSpPr>
        <p:spPr bwMode="auto">
          <a:xfrm>
            <a:off x="2379663" y="2836863"/>
            <a:ext cx="947737"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Data Flow</a:t>
            </a:r>
            <a:endParaRPr lang="en-US"/>
          </a:p>
        </p:txBody>
      </p:sp>
      <p:sp>
        <p:nvSpPr>
          <p:cNvPr id="113711" name="Rectangle 69"/>
          <p:cNvSpPr>
            <a:spLocks noChangeArrowheads="1"/>
          </p:cNvSpPr>
          <p:nvPr/>
        </p:nvSpPr>
        <p:spPr bwMode="auto">
          <a:xfrm>
            <a:off x="2363788" y="2970213"/>
            <a:ext cx="1052512"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And Privacy Analysis</a:t>
            </a:r>
            <a:endParaRPr lang="en-US"/>
          </a:p>
        </p:txBody>
      </p:sp>
      <p:sp>
        <p:nvSpPr>
          <p:cNvPr id="113712" name="Rectangle 70"/>
          <p:cNvSpPr>
            <a:spLocks noChangeArrowheads="1"/>
          </p:cNvSpPr>
          <p:nvPr/>
        </p:nvSpPr>
        <p:spPr bwMode="auto">
          <a:xfrm>
            <a:off x="2239963" y="3160713"/>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13" name="Rectangle 71"/>
          <p:cNvSpPr>
            <a:spLocks noChangeArrowheads="1"/>
          </p:cNvSpPr>
          <p:nvPr/>
        </p:nvSpPr>
        <p:spPr bwMode="auto">
          <a:xfrm>
            <a:off x="2352675" y="3146425"/>
            <a:ext cx="1312863"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Business Assets </a:t>
            </a:r>
            <a:endParaRPr lang="en-US"/>
          </a:p>
        </p:txBody>
      </p:sp>
      <p:sp>
        <p:nvSpPr>
          <p:cNvPr id="113714" name="Rectangle 72"/>
          <p:cNvSpPr>
            <a:spLocks noChangeArrowheads="1"/>
          </p:cNvSpPr>
          <p:nvPr/>
        </p:nvSpPr>
        <p:spPr bwMode="auto">
          <a:xfrm>
            <a:off x="2360613" y="3278188"/>
            <a:ext cx="1239837"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&amp; Controls within zones</a:t>
            </a:r>
            <a:endParaRPr lang="en-US"/>
          </a:p>
        </p:txBody>
      </p:sp>
      <p:sp>
        <p:nvSpPr>
          <p:cNvPr id="113715" name="Rectangle 73"/>
          <p:cNvSpPr>
            <a:spLocks noChangeArrowheads="1"/>
          </p:cNvSpPr>
          <p:nvPr/>
        </p:nvSpPr>
        <p:spPr bwMode="auto">
          <a:xfrm>
            <a:off x="2239963" y="34686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16" name="Rectangle 74"/>
          <p:cNvSpPr>
            <a:spLocks noChangeArrowheads="1"/>
          </p:cNvSpPr>
          <p:nvPr/>
        </p:nvSpPr>
        <p:spPr bwMode="auto">
          <a:xfrm>
            <a:off x="2352675" y="3454400"/>
            <a:ext cx="126523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Business Asset </a:t>
            </a:r>
            <a:endParaRPr lang="en-US"/>
          </a:p>
        </p:txBody>
      </p:sp>
      <p:sp>
        <p:nvSpPr>
          <p:cNvPr id="113717" name="Rectangle 75"/>
          <p:cNvSpPr>
            <a:spLocks noChangeArrowheads="1"/>
          </p:cNvSpPr>
          <p:nvPr/>
        </p:nvSpPr>
        <p:spPr bwMode="auto">
          <a:xfrm>
            <a:off x="2352675" y="3586163"/>
            <a:ext cx="121285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Criticality &amp; Sensitivity</a:t>
            </a:r>
            <a:endParaRPr lang="en-US"/>
          </a:p>
        </p:txBody>
      </p:sp>
      <p:sp>
        <p:nvSpPr>
          <p:cNvPr id="113718" name="Freeform 76"/>
          <p:cNvSpPr>
            <a:spLocks/>
          </p:cNvSpPr>
          <p:nvPr/>
        </p:nvSpPr>
        <p:spPr bwMode="auto">
          <a:xfrm>
            <a:off x="2352675" y="1779588"/>
            <a:ext cx="1209675" cy="311150"/>
          </a:xfrm>
          <a:custGeom>
            <a:avLst/>
            <a:gdLst>
              <a:gd name="T0" fmla="*/ 0 w 6591"/>
              <a:gd name="T1" fmla="*/ 0 h 1692"/>
              <a:gd name="T2" fmla="*/ 0 w 6591"/>
              <a:gd name="T3" fmla="*/ 0 h 1692"/>
              <a:gd name="T4" fmla="*/ 0 w 6591"/>
              <a:gd name="T5" fmla="*/ 0 h 1692"/>
              <a:gd name="T6" fmla="*/ 0 w 6591"/>
              <a:gd name="T7" fmla="*/ 0 h 1692"/>
              <a:gd name="T8" fmla="*/ 0 w 6591"/>
              <a:gd name="T9" fmla="*/ 0 h 1692"/>
              <a:gd name="T10" fmla="*/ 0 w 6591"/>
              <a:gd name="T11" fmla="*/ 0 h 1692"/>
              <a:gd name="T12" fmla="*/ 0 w 6591"/>
              <a:gd name="T13" fmla="*/ 0 h 1692"/>
              <a:gd name="T14" fmla="*/ 0 w 6591"/>
              <a:gd name="T15" fmla="*/ 0 h 1692"/>
              <a:gd name="T16" fmla="*/ 0 w 6591"/>
              <a:gd name="T17" fmla="*/ 0 h 1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1"/>
              <a:gd name="T28" fmla="*/ 0 h 1692"/>
              <a:gd name="T29" fmla="*/ 6591 w 6591"/>
              <a:gd name="T30" fmla="*/ 1692 h 1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1" h="1692">
                <a:moveTo>
                  <a:pt x="211" y="0"/>
                </a:moveTo>
                <a:cubicBezTo>
                  <a:pt x="94" y="0"/>
                  <a:pt x="0" y="95"/>
                  <a:pt x="0" y="212"/>
                </a:cubicBezTo>
                <a:lnTo>
                  <a:pt x="0" y="1480"/>
                </a:lnTo>
                <a:cubicBezTo>
                  <a:pt x="0" y="1597"/>
                  <a:pt x="94" y="1692"/>
                  <a:pt x="211" y="1692"/>
                </a:cubicBezTo>
                <a:lnTo>
                  <a:pt x="6380" y="1692"/>
                </a:lnTo>
                <a:cubicBezTo>
                  <a:pt x="6497" y="1692"/>
                  <a:pt x="6591" y="1597"/>
                  <a:pt x="6591" y="1480"/>
                </a:cubicBezTo>
                <a:lnTo>
                  <a:pt x="6591" y="212"/>
                </a:lnTo>
                <a:cubicBezTo>
                  <a:pt x="6591" y="95"/>
                  <a:pt x="6497" y="0"/>
                  <a:pt x="6380" y="0"/>
                </a:cubicBezTo>
                <a:lnTo>
                  <a:pt x="211" y="0"/>
                </a:lnTo>
                <a:close/>
              </a:path>
            </a:pathLst>
          </a:custGeom>
          <a:solidFill>
            <a:srgbClr val="FFFFFF"/>
          </a:solidFill>
          <a:ln w="0">
            <a:solidFill>
              <a:srgbClr val="000000"/>
            </a:solidFill>
            <a:round/>
            <a:headEnd/>
            <a:tailEnd/>
          </a:ln>
        </p:spPr>
        <p:txBody>
          <a:bodyPr/>
          <a:lstStyle/>
          <a:p>
            <a:endParaRPr lang="en-US"/>
          </a:p>
        </p:txBody>
      </p:sp>
      <p:sp>
        <p:nvSpPr>
          <p:cNvPr id="113719" name="Rectangle 77"/>
          <p:cNvSpPr>
            <a:spLocks noChangeArrowheads="1"/>
          </p:cNvSpPr>
          <p:nvPr/>
        </p:nvSpPr>
        <p:spPr bwMode="auto">
          <a:xfrm>
            <a:off x="2813050" y="1776413"/>
            <a:ext cx="427038" cy="17621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System</a:t>
            </a:r>
            <a:endParaRPr lang="en-US"/>
          </a:p>
        </p:txBody>
      </p:sp>
      <p:sp>
        <p:nvSpPr>
          <p:cNvPr id="113720" name="Rectangle 78"/>
          <p:cNvSpPr>
            <a:spLocks noChangeArrowheads="1"/>
          </p:cNvSpPr>
          <p:nvPr/>
        </p:nvSpPr>
        <p:spPr bwMode="auto">
          <a:xfrm>
            <a:off x="2498725" y="1914525"/>
            <a:ext cx="1042988"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Characterization</a:t>
            </a:r>
            <a:endParaRPr lang="en-US"/>
          </a:p>
        </p:txBody>
      </p:sp>
      <p:sp>
        <p:nvSpPr>
          <p:cNvPr id="113721" name="Rectangle 79"/>
          <p:cNvSpPr>
            <a:spLocks noChangeArrowheads="1"/>
          </p:cNvSpPr>
          <p:nvPr/>
        </p:nvSpPr>
        <p:spPr bwMode="auto">
          <a:xfrm>
            <a:off x="3824288" y="1293813"/>
            <a:ext cx="1463675" cy="361950"/>
          </a:xfrm>
          <a:prstGeom prst="rect">
            <a:avLst/>
          </a:prstGeom>
          <a:solidFill>
            <a:srgbClr val="00A1DE"/>
          </a:solidFill>
          <a:ln w="9525">
            <a:noFill/>
            <a:miter lim="800000"/>
            <a:headEnd/>
            <a:tailEnd/>
          </a:ln>
        </p:spPr>
        <p:txBody>
          <a:bodyPr/>
          <a:lstStyle/>
          <a:p>
            <a:pPr algn="ctr" eaLnBrk="0" hangingPunct="0">
              <a:lnSpc>
                <a:spcPct val="110000"/>
              </a:lnSpc>
            </a:pPr>
            <a:endParaRPr lang="en-US">
              <a:latin typeface="Calibri" pitchFamily="34" charset="0"/>
            </a:endParaRPr>
          </a:p>
        </p:txBody>
      </p:sp>
      <p:sp>
        <p:nvSpPr>
          <p:cNvPr id="113722" name="Rectangle 80"/>
          <p:cNvSpPr>
            <a:spLocks noChangeArrowheads="1"/>
          </p:cNvSpPr>
          <p:nvPr/>
        </p:nvSpPr>
        <p:spPr bwMode="auto">
          <a:xfrm>
            <a:off x="3824288" y="1293813"/>
            <a:ext cx="1463675" cy="361950"/>
          </a:xfrm>
          <a:prstGeom prst="rect">
            <a:avLst/>
          </a:prstGeom>
          <a:noFill/>
          <a:ln w="17" cap="rnd">
            <a:solidFill>
              <a:srgbClr val="FFFFFF"/>
            </a:solidFill>
            <a:miter lim="800000"/>
            <a:headEnd/>
            <a:tailEnd/>
          </a:ln>
        </p:spPr>
        <p:txBody>
          <a:bodyPr/>
          <a:lstStyle/>
          <a:p>
            <a:pPr algn="ctr" eaLnBrk="0" hangingPunct="0">
              <a:lnSpc>
                <a:spcPct val="110000"/>
              </a:lnSpc>
            </a:pPr>
            <a:endParaRPr lang="en-US">
              <a:latin typeface="Calibri" pitchFamily="34" charset="0"/>
            </a:endParaRPr>
          </a:p>
        </p:txBody>
      </p:sp>
      <p:sp>
        <p:nvSpPr>
          <p:cNvPr id="113723" name="Rectangle 82"/>
          <p:cNvSpPr>
            <a:spLocks noChangeArrowheads="1"/>
          </p:cNvSpPr>
          <p:nvPr/>
        </p:nvSpPr>
        <p:spPr bwMode="auto">
          <a:xfrm>
            <a:off x="4079875" y="1385888"/>
            <a:ext cx="1071563" cy="17621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Zone Risk Analysis</a:t>
            </a:r>
            <a:endParaRPr lang="en-US">
              <a:latin typeface="Calibri" pitchFamily="34" charset="0"/>
            </a:endParaRPr>
          </a:p>
        </p:txBody>
      </p:sp>
      <p:grpSp>
        <p:nvGrpSpPr>
          <p:cNvPr id="113724" name="Group 87"/>
          <p:cNvGrpSpPr>
            <a:grpSpLocks/>
          </p:cNvGrpSpPr>
          <p:nvPr/>
        </p:nvGrpSpPr>
        <p:grpSpPr bwMode="auto">
          <a:xfrm>
            <a:off x="3824288" y="1716088"/>
            <a:ext cx="1465262" cy="4302125"/>
            <a:chOff x="2409" y="1081"/>
            <a:chExt cx="923" cy="2710"/>
          </a:xfrm>
        </p:grpSpPr>
        <p:sp>
          <p:nvSpPr>
            <p:cNvPr id="113872" name="Rectangle 83"/>
            <p:cNvSpPr>
              <a:spLocks noChangeArrowheads="1"/>
            </p:cNvSpPr>
            <p:nvPr/>
          </p:nvSpPr>
          <p:spPr bwMode="auto">
            <a:xfrm>
              <a:off x="2409" y="1081"/>
              <a:ext cx="923" cy="2710"/>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pic>
          <p:nvPicPr>
            <p:cNvPr id="113873" name="Picture 84"/>
            <p:cNvPicPr>
              <a:picLocks noChangeAspect="1" noChangeArrowheads="1"/>
            </p:cNvPicPr>
            <p:nvPr/>
          </p:nvPicPr>
          <p:blipFill>
            <a:blip r:embed="rId5"/>
            <a:srcRect/>
            <a:stretch>
              <a:fillRect/>
            </a:stretch>
          </p:blipFill>
          <p:spPr bwMode="auto">
            <a:xfrm>
              <a:off x="2409" y="1081"/>
              <a:ext cx="922" cy="2708"/>
            </a:xfrm>
            <a:prstGeom prst="rect">
              <a:avLst/>
            </a:prstGeom>
            <a:noFill/>
            <a:ln w="9525">
              <a:noFill/>
              <a:miter lim="800000"/>
              <a:headEnd/>
              <a:tailEnd/>
            </a:ln>
          </p:spPr>
        </p:pic>
        <p:sp>
          <p:nvSpPr>
            <p:cNvPr id="113874" name="Rectangle 85"/>
            <p:cNvSpPr>
              <a:spLocks noChangeArrowheads="1"/>
            </p:cNvSpPr>
            <p:nvPr/>
          </p:nvSpPr>
          <p:spPr bwMode="auto">
            <a:xfrm>
              <a:off x="2409" y="1081"/>
              <a:ext cx="923" cy="2710"/>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sp>
          <p:nvSpPr>
            <p:cNvPr id="113875" name="Rectangle 86"/>
            <p:cNvSpPr>
              <a:spLocks noChangeArrowheads="1"/>
            </p:cNvSpPr>
            <p:nvPr/>
          </p:nvSpPr>
          <p:spPr bwMode="auto">
            <a:xfrm>
              <a:off x="2409" y="1081"/>
              <a:ext cx="922" cy="2708"/>
            </a:xfrm>
            <a:prstGeom prst="rect">
              <a:avLst/>
            </a:prstGeom>
            <a:noFill/>
            <a:ln w="17" cap="rnd">
              <a:solidFill>
                <a:srgbClr val="FFFFFF"/>
              </a:solidFill>
              <a:miter lim="800000"/>
              <a:headEnd/>
              <a:tailEnd/>
            </a:ln>
          </p:spPr>
          <p:txBody>
            <a:bodyPr/>
            <a:lstStyle/>
            <a:p>
              <a:pPr algn="ctr" eaLnBrk="0" hangingPunct="0">
                <a:lnSpc>
                  <a:spcPct val="110000"/>
                </a:lnSpc>
              </a:pPr>
              <a:endParaRPr lang="en-US"/>
            </a:p>
          </p:txBody>
        </p:sp>
      </p:grpSp>
      <p:sp>
        <p:nvSpPr>
          <p:cNvPr id="113725" name="Rectangle 88"/>
          <p:cNvSpPr>
            <a:spLocks noChangeArrowheads="1"/>
          </p:cNvSpPr>
          <p:nvPr/>
        </p:nvSpPr>
        <p:spPr bwMode="auto">
          <a:xfrm>
            <a:off x="3838575" y="21351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26" name="Rectangle 89"/>
          <p:cNvSpPr>
            <a:spLocks noChangeArrowheads="1"/>
          </p:cNvSpPr>
          <p:nvPr/>
        </p:nvSpPr>
        <p:spPr bwMode="auto">
          <a:xfrm>
            <a:off x="3949700" y="2130425"/>
            <a:ext cx="133350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General Control </a:t>
            </a:r>
            <a:endParaRPr lang="en-US"/>
          </a:p>
        </p:txBody>
      </p:sp>
      <p:sp>
        <p:nvSpPr>
          <p:cNvPr id="113727" name="Rectangle 90"/>
          <p:cNvSpPr>
            <a:spLocks noChangeArrowheads="1"/>
          </p:cNvSpPr>
          <p:nvPr/>
        </p:nvSpPr>
        <p:spPr bwMode="auto">
          <a:xfrm>
            <a:off x="3949700" y="2262188"/>
            <a:ext cx="73183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Environment</a:t>
            </a:r>
            <a:endParaRPr lang="en-US"/>
          </a:p>
        </p:txBody>
      </p:sp>
      <p:sp>
        <p:nvSpPr>
          <p:cNvPr id="113728" name="Rectangle 91"/>
          <p:cNvSpPr>
            <a:spLocks noChangeArrowheads="1"/>
          </p:cNvSpPr>
          <p:nvPr/>
        </p:nvSpPr>
        <p:spPr bwMode="auto">
          <a:xfrm>
            <a:off x="3838575" y="26050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29" name="Rectangle 92"/>
          <p:cNvSpPr>
            <a:spLocks noChangeArrowheads="1"/>
          </p:cNvSpPr>
          <p:nvPr/>
        </p:nvSpPr>
        <p:spPr bwMode="auto">
          <a:xfrm>
            <a:off x="3984625" y="2557463"/>
            <a:ext cx="1233488"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Zone Risk and </a:t>
            </a:r>
            <a:endParaRPr lang="en-US"/>
          </a:p>
        </p:txBody>
      </p:sp>
      <p:sp>
        <p:nvSpPr>
          <p:cNvPr id="113730" name="Rectangle 93"/>
          <p:cNvSpPr>
            <a:spLocks noChangeArrowheads="1"/>
          </p:cNvSpPr>
          <p:nvPr/>
        </p:nvSpPr>
        <p:spPr bwMode="auto">
          <a:xfrm>
            <a:off x="3949700" y="2689225"/>
            <a:ext cx="92868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Tolerance Rating</a:t>
            </a:r>
            <a:endParaRPr lang="en-US"/>
          </a:p>
        </p:txBody>
      </p:sp>
      <p:sp>
        <p:nvSpPr>
          <p:cNvPr id="113731" name="Rectangle 94"/>
          <p:cNvSpPr>
            <a:spLocks noChangeArrowheads="1"/>
          </p:cNvSpPr>
          <p:nvPr/>
        </p:nvSpPr>
        <p:spPr bwMode="auto">
          <a:xfrm>
            <a:off x="3838575" y="3363913"/>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32" name="Rectangle 95"/>
          <p:cNvSpPr>
            <a:spLocks noChangeArrowheads="1"/>
          </p:cNvSpPr>
          <p:nvPr/>
        </p:nvSpPr>
        <p:spPr bwMode="auto">
          <a:xfrm>
            <a:off x="3949700" y="3348038"/>
            <a:ext cx="85725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Threat </a:t>
            </a:r>
            <a:endParaRPr lang="en-US"/>
          </a:p>
        </p:txBody>
      </p:sp>
      <p:sp>
        <p:nvSpPr>
          <p:cNvPr id="113733" name="Rectangle 97"/>
          <p:cNvSpPr>
            <a:spLocks noChangeArrowheads="1"/>
          </p:cNvSpPr>
          <p:nvPr/>
        </p:nvSpPr>
        <p:spPr bwMode="auto">
          <a:xfrm>
            <a:off x="3949700" y="3481388"/>
            <a:ext cx="80168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Vulnerabilities</a:t>
            </a:r>
            <a:endParaRPr lang="en-US"/>
          </a:p>
        </p:txBody>
      </p:sp>
      <p:sp>
        <p:nvSpPr>
          <p:cNvPr id="113734" name="Rectangle 98"/>
          <p:cNvSpPr>
            <a:spLocks noChangeArrowheads="1"/>
          </p:cNvSpPr>
          <p:nvPr/>
        </p:nvSpPr>
        <p:spPr bwMode="auto">
          <a:xfrm>
            <a:off x="3838575" y="5137150"/>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35" name="Rectangle 99"/>
          <p:cNvSpPr>
            <a:spLocks noChangeArrowheads="1"/>
          </p:cNvSpPr>
          <p:nvPr/>
        </p:nvSpPr>
        <p:spPr bwMode="auto">
          <a:xfrm>
            <a:off x="3949700" y="5110163"/>
            <a:ext cx="125095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and Analyze     </a:t>
            </a:r>
            <a:endParaRPr lang="en-US"/>
          </a:p>
        </p:txBody>
      </p:sp>
      <p:sp>
        <p:nvSpPr>
          <p:cNvPr id="113736" name="Rectangle 100"/>
          <p:cNvSpPr>
            <a:spLocks noChangeArrowheads="1"/>
          </p:cNvSpPr>
          <p:nvPr/>
        </p:nvSpPr>
        <p:spPr bwMode="auto">
          <a:xfrm>
            <a:off x="3997325" y="4768850"/>
            <a:ext cx="0" cy="155575"/>
          </a:xfrm>
          <a:prstGeom prst="rect">
            <a:avLst/>
          </a:prstGeom>
          <a:noFill/>
          <a:ln w="9525">
            <a:noFill/>
            <a:miter lim="800000"/>
            <a:headEnd/>
            <a:tailEnd/>
          </a:ln>
        </p:spPr>
        <p:txBody>
          <a:bodyPr wrap="none" lIns="0" tIns="0" rIns="0" bIns="0">
            <a:spAutoFit/>
          </a:bodyPr>
          <a:lstStyle/>
          <a:p>
            <a:pPr algn="ctr" eaLnBrk="0" hangingPunct="0">
              <a:lnSpc>
                <a:spcPct val="110000"/>
              </a:lnSpc>
            </a:pPr>
            <a:endParaRPr lang="en-US"/>
          </a:p>
        </p:txBody>
      </p:sp>
      <p:sp>
        <p:nvSpPr>
          <p:cNvPr id="113737" name="Rectangle 101"/>
          <p:cNvSpPr>
            <a:spLocks noChangeArrowheads="1"/>
          </p:cNvSpPr>
          <p:nvPr/>
        </p:nvSpPr>
        <p:spPr bwMode="auto">
          <a:xfrm>
            <a:off x="3979863" y="5241925"/>
            <a:ext cx="18732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As</a:t>
            </a:r>
            <a:endParaRPr lang="en-US"/>
          </a:p>
        </p:txBody>
      </p:sp>
      <p:sp>
        <p:nvSpPr>
          <p:cNvPr id="113738" name="Rectangle 102"/>
          <p:cNvSpPr>
            <a:spLocks noChangeArrowheads="1"/>
          </p:cNvSpPr>
          <p:nvPr/>
        </p:nvSpPr>
        <p:spPr bwMode="auto">
          <a:xfrm>
            <a:off x="4097338" y="5241925"/>
            <a:ext cx="103187"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t>
            </a:r>
            <a:endParaRPr lang="en-US"/>
          </a:p>
        </p:txBody>
      </p:sp>
      <p:sp>
        <p:nvSpPr>
          <p:cNvPr id="113739" name="Rectangle 103"/>
          <p:cNvSpPr>
            <a:spLocks noChangeArrowheads="1"/>
          </p:cNvSpPr>
          <p:nvPr/>
        </p:nvSpPr>
        <p:spPr bwMode="auto">
          <a:xfrm>
            <a:off x="4135438" y="5241925"/>
            <a:ext cx="14605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Is</a:t>
            </a:r>
            <a:endParaRPr lang="en-US"/>
          </a:p>
        </p:txBody>
      </p:sp>
      <p:sp>
        <p:nvSpPr>
          <p:cNvPr id="113740" name="Rectangle 105"/>
          <p:cNvSpPr>
            <a:spLocks noChangeArrowheads="1"/>
          </p:cNvSpPr>
          <p:nvPr/>
        </p:nvSpPr>
        <p:spPr bwMode="auto">
          <a:xfrm>
            <a:off x="4278313" y="5241925"/>
            <a:ext cx="723900" cy="1603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Zone Controls</a:t>
            </a:r>
            <a:endParaRPr lang="en-US"/>
          </a:p>
        </p:txBody>
      </p:sp>
      <p:sp>
        <p:nvSpPr>
          <p:cNvPr id="113741" name="Rectangle 106"/>
          <p:cNvSpPr>
            <a:spLocks noChangeArrowheads="1"/>
          </p:cNvSpPr>
          <p:nvPr/>
        </p:nvSpPr>
        <p:spPr bwMode="auto">
          <a:xfrm>
            <a:off x="3838575" y="544512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42" name="Rectangle 107"/>
          <p:cNvSpPr>
            <a:spLocks noChangeArrowheads="1"/>
          </p:cNvSpPr>
          <p:nvPr/>
        </p:nvSpPr>
        <p:spPr bwMode="auto">
          <a:xfrm>
            <a:off x="3949700" y="5418138"/>
            <a:ext cx="126523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Likelihood and </a:t>
            </a:r>
            <a:endParaRPr lang="en-US"/>
          </a:p>
        </p:txBody>
      </p:sp>
      <p:sp>
        <p:nvSpPr>
          <p:cNvPr id="113743" name="Rectangle 108"/>
          <p:cNvSpPr>
            <a:spLocks noChangeArrowheads="1"/>
          </p:cNvSpPr>
          <p:nvPr/>
        </p:nvSpPr>
        <p:spPr bwMode="auto">
          <a:xfrm>
            <a:off x="3949700" y="5549900"/>
            <a:ext cx="4222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Impact</a:t>
            </a:r>
            <a:endParaRPr lang="en-US"/>
          </a:p>
        </p:txBody>
      </p:sp>
      <p:sp>
        <p:nvSpPr>
          <p:cNvPr id="113744" name="Rectangle 109"/>
          <p:cNvSpPr>
            <a:spLocks noChangeArrowheads="1"/>
          </p:cNvSpPr>
          <p:nvPr/>
        </p:nvSpPr>
        <p:spPr bwMode="auto">
          <a:xfrm>
            <a:off x="3838575" y="574992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45" name="Rectangle 110"/>
          <p:cNvSpPr>
            <a:spLocks noChangeArrowheads="1"/>
          </p:cNvSpPr>
          <p:nvPr/>
        </p:nvSpPr>
        <p:spPr bwMode="auto">
          <a:xfrm>
            <a:off x="3984625" y="5722938"/>
            <a:ext cx="1233488"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Zone Risk and </a:t>
            </a:r>
            <a:endParaRPr lang="en-US"/>
          </a:p>
        </p:txBody>
      </p:sp>
      <p:sp>
        <p:nvSpPr>
          <p:cNvPr id="113746" name="Rectangle 111"/>
          <p:cNvSpPr>
            <a:spLocks noChangeArrowheads="1"/>
          </p:cNvSpPr>
          <p:nvPr/>
        </p:nvSpPr>
        <p:spPr bwMode="auto">
          <a:xfrm>
            <a:off x="3949700" y="5856288"/>
            <a:ext cx="92868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Tolerance Rating</a:t>
            </a:r>
            <a:endParaRPr lang="en-US"/>
          </a:p>
        </p:txBody>
      </p:sp>
      <p:sp>
        <p:nvSpPr>
          <p:cNvPr id="113747" name="Freeform 112"/>
          <p:cNvSpPr>
            <a:spLocks/>
          </p:cNvSpPr>
          <p:nvPr/>
        </p:nvSpPr>
        <p:spPr bwMode="auto">
          <a:xfrm>
            <a:off x="3951288" y="1779588"/>
            <a:ext cx="1211262" cy="311150"/>
          </a:xfrm>
          <a:custGeom>
            <a:avLst/>
            <a:gdLst>
              <a:gd name="T0" fmla="*/ 0 w 6592"/>
              <a:gd name="T1" fmla="*/ 0 h 1692"/>
              <a:gd name="T2" fmla="*/ 0 w 6592"/>
              <a:gd name="T3" fmla="*/ 0 h 1692"/>
              <a:gd name="T4" fmla="*/ 0 w 6592"/>
              <a:gd name="T5" fmla="*/ 0 h 1692"/>
              <a:gd name="T6" fmla="*/ 0 w 6592"/>
              <a:gd name="T7" fmla="*/ 0 h 1692"/>
              <a:gd name="T8" fmla="*/ 0 w 6592"/>
              <a:gd name="T9" fmla="*/ 0 h 1692"/>
              <a:gd name="T10" fmla="*/ 0 w 6592"/>
              <a:gd name="T11" fmla="*/ 0 h 1692"/>
              <a:gd name="T12" fmla="*/ 0 w 6592"/>
              <a:gd name="T13" fmla="*/ 0 h 1692"/>
              <a:gd name="T14" fmla="*/ 0 w 6592"/>
              <a:gd name="T15" fmla="*/ 0 h 1692"/>
              <a:gd name="T16" fmla="*/ 0 w 6592"/>
              <a:gd name="T17" fmla="*/ 0 h 1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2"/>
              <a:gd name="T28" fmla="*/ 0 h 1692"/>
              <a:gd name="T29" fmla="*/ 6592 w 6592"/>
              <a:gd name="T30" fmla="*/ 1692 h 1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2" h="1692">
                <a:moveTo>
                  <a:pt x="212" y="0"/>
                </a:moveTo>
                <a:cubicBezTo>
                  <a:pt x="95" y="0"/>
                  <a:pt x="0" y="95"/>
                  <a:pt x="0" y="212"/>
                </a:cubicBezTo>
                <a:lnTo>
                  <a:pt x="0" y="1480"/>
                </a:lnTo>
                <a:cubicBezTo>
                  <a:pt x="0" y="1597"/>
                  <a:pt x="95" y="1692"/>
                  <a:pt x="212" y="1692"/>
                </a:cubicBezTo>
                <a:lnTo>
                  <a:pt x="6380" y="1692"/>
                </a:lnTo>
                <a:cubicBezTo>
                  <a:pt x="6497" y="1692"/>
                  <a:pt x="6592" y="1597"/>
                  <a:pt x="6592" y="1480"/>
                </a:cubicBezTo>
                <a:lnTo>
                  <a:pt x="6592" y="212"/>
                </a:lnTo>
                <a:cubicBezTo>
                  <a:pt x="6592" y="95"/>
                  <a:pt x="6497" y="0"/>
                  <a:pt x="6380" y="0"/>
                </a:cubicBezTo>
                <a:lnTo>
                  <a:pt x="212" y="0"/>
                </a:lnTo>
                <a:close/>
              </a:path>
            </a:pathLst>
          </a:custGeom>
          <a:solidFill>
            <a:srgbClr val="FFFFFF"/>
          </a:solidFill>
          <a:ln w="0">
            <a:solidFill>
              <a:srgbClr val="000000"/>
            </a:solidFill>
            <a:round/>
            <a:headEnd/>
            <a:tailEnd/>
          </a:ln>
        </p:spPr>
        <p:txBody>
          <a:bodyPr/>
          <a:lstStyle/>
          <a:p>
            <a:endParaRPr lang="en-US"/>
          </a:p>
        </p:txBody>
      </p:sp>
      <p:sp>
        <p:nvSpPr>
          <p:cNvPr id="113748" name="Rectangle 113"/>
          <p:cNvSpPr>
            <a:spLocks noChangeArrowheads="1"/>
          </p:cNvSpPr>
          <p:nvPr/>
        </p:nvSpPr>
        <p:spPr bwMode="auto">
          <a:xfrm>
            <a:off x="4146550" y="1776413"/>
            <a:ext cx="33972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High</a:t>
            </a:r>
            <a:endParaRPr lang="en-US"/>
          </a:p>
        </p:txBody>
      </p:sp>
      <p:sp>
        <p:nvSpPr>
          <p:cNvPr id="113749" name="Rectangle 114"/>
          <p:cNvSpPr>
            <a:spLocks noChangeArrowheads="1"/>
          </p:cNvSpPr>
          <p:nvPr/>
        </p:nvSpPr>
        <p:spPr bwMode="auto">
          <a:xfrm>
            <a:off x="4402138" y="1776413"/>
            <a:ext cx="11747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a:t>
            </a:r>
            <a:endParaRPr lang="en-US"/>
          </a:p>
        </p:txBody>
      </p:sp>
      <p:sp>
        <p:nvSpPr>
          <p:cNvPr id="113750" name="Rectangle 115"/>
          <p:cNvSpPr>
            <a:spLocks noChangeArrowheads="1"/>
          </p:cNvSpPr>
          <p:nvPr/>
        </p:nvSpPr>
        <p:spPr bwMode="auto">
          <a:xfrm>
            <a:off x="4443413" y="1776413"/>
            <a:ext cx="654050"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level Risk </a:t>
            </a:r>
            <a:endParaRPr lang="en-US"/>
          </a:p>
        </p:txBody>
      </p:sp>
      <p:sp>
        <p:nvSpPr>
          <p:cNvPr id="113751" name="Rectangle 116"/>
          <p:cNvSpPr>
            <a:spLocks noChangeArrowheads="1"/>
          </p:cNvSpPr>
          <p:nvPr/>
        </p:nvSpPr>
        <p:spPr bwMode="auto">
          <a:xfrm>
            <a:off x="4329113" y="1914525"/>
            <a:ext cx="55562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Analysis</a:t>
            </a:r>
            <a:endParaRPr lang="en-US"/>
          </a:p>
        </p:txBody>
      </p:sp>
      <p:sp>
        <p:nvSpPr>
          <p:cNvPr id="113752" name="Freeform 117"/>
          <p:cNvSpPr>
            <a:spLocks/>
          </p:cNvSpPr>
          <p:nvPr/>
        </p:nvSpPr>
        <p:spPr bwMode="auto">
          <a:xfrm>
            <a:off x="3951288" y="2990850"/>
            <a:ext cx="1211262" cy="311150"/>
          </a:xfrm>
          <a:custGeom>
            <a:avLst/>
            <a:gdLst>
              <a:gd name="T0" fmla="*/ 0 w 6592"/>
              <a:gd name="T1" fmla="*/ 0 h 1692"/>
              <a:gd name="T2" fmla="*/ 0 w 6592"/>
              <a:gd name="T3" fmla="*/ 0 h 1692"/>
              <a:gd name="T4" fmla="*/ 0 w 6592"/>
              <a:gd name="T5" fmla="*/ 0 h 1692"/>
              <a:gd name="T6" fmla="*/ 0 w 6592"/>
              <a:gd name="T7" fmla="*/ 0 h 1692"/>
              <a:gd name="T8" fmla="*/ 0 w 6592"/>
              <a:gd name="T9" fmla="*/ 0 h 1692"/>
              <a:gd name="T10" fmla="*/ 0 w 6592"/>
              <a:gd name="T11" fmla="*/ 0 h 1692"/>
              <a:gd name="T12" fmla="*/ 0 w 6592"/>
              <a:gd name="T13" fmla="*/ 0 h 1692"/>
              <a:gd name="T14" fmla="*/ 0 w 6592"/>
              <a:gd name="T15" fmla="*/ 0 h 1692"/>
              <a:gd name="T16" fmla="*/ 0 w 6592"/>
              <a:gd name="T17" fmla="*/ 0 h 1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2"/>
              <a:gd name="T28" fmla="*/ 0 h 1692"/>
              <a:gd name="T29" fmla="*/ 6592 w 6592"/>
              <a:gd name="T30" fmla="*/ 1692 h 1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2" h="1692">
                <a:moveTo>
                  <a:pt x="212" y="0"/>
                </a:moveTo>
                <a:cubicBezTo>
                  <a:pt x="95" y="0"/>
                  <a:pt x="0" y="95"/>
                  <a:pt x="0" y="212"/>
                </a:cubicBezTo>
                <a:lnTo>
                  <a:pt x="0" y="1481"/>
                </a:lnTo>
                <a:cubicBezTo>
                  <a:pt x="0" y="1597"/>
                  <a:pt x="95" y="1692"/>
                  <a:pt x="212" y="1692"/>
                </a:cubicBezTo>
                <a:lnTo>
                  <a:pt x="6380" y="1692"/>
                </a:lnTo>
                <a:cubicBezTo>
                  <a:pt x="6497" y="1692"/>
                  <a:pt x="6592" y="1597"/>
                  <a:pt x="6592" y="1481"/>
                </a:cubicBezTo>
                <a:lnTo>
                  <a:pt x="6592" y="212"/>
                </a:lnTo>
                <a:cubicBezTo>
                  <a:pt x="6592" y="95"/>
                  <a:pt x="6497" y="0"/>
                  <a:pt x="6380" y="0"/>
                </a:cubicBezTo>
                <a:lnTo>
                  <a:pt x="212" y="0"/>
                </a:lnTo>
                <a:close/>
              </a:path>
            </a:pathLst>
          </a:custGeom>
          <a:solidFill>
            <a:srgbClr val="FFFFFF"/>
          </a:solidFill>
          <a:ln w="0">
            <a:solidFill>
              <a:srgbClr val="000000"/>
            </a:solidFill>
            <a:round/>
            <a:headEnd/>
            <a:tailEnd/>
          </a:ln>
        </p:spPr>
        <p:txBody>
          <a:bodyPr/>
          <a:lstStyle/>
          <a:p>
            <a:endParaRPr lang="en-US"/>
          </a:p>
        </p:txBody>
      </p:sp>
      <p:sp>
        <p:nvSpPr>
          <p:cNvPr id="113753" name="Rectangle 118"/>
          <p:cNvSpPr>
            <a:spLocks noChangeArrowheads="1"/>
          </p:cNvSpPr>
          <p:nvPr/>
        </p:nvSpPr>
        <p:spPr bwMode="auto">
          <a:xfrm>
            <a:off x="4167188" y="2989263"/>
            <a:ext cx="569912"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Detailed</a:t>
            </a:r>
            <a:endParaRPr lang="en-US"/>
          </a:p>
        </p:txBody>
      </p:sp>
      <p:sp>
        <p:nvSpPr>
          <p:cNvPr id="113754" name="Rectangle 120"/>
          <p:cNvSpPr>
            <a:spLocks noChangeArrowheads="1"/>
          </p:cNvSpPr>
          <p:nvPr/>
        </p:nvSpPr>
        <p:spPr bwMode="auto">
          <a:xfrm>
            <a:off x="4681538" y="2989263"/>
            <a:ext cx="51117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level     </a:t>
            </a:r>
            <a:endParaRPr lang="en-US"/>
          </a:p>
        </p:txBody>
      </p:sp>
      <p:sp>
        <p:nvSpPr>
          <p:cNvPr id="113755" name="Rectangle 121"/>
          <p:cNvSpPr>
            <a:spLocks noChangeArrowheads="1"/>
          </p:cNvSpPr>
          <p:nvPr/>
        </p:nvSpPr>
        <p:spPr bwMode="auto">
          <a:xfrm>
            <a:off x="4200525" y="3127375"/>
            <a:ext cx="82867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Risk Analysis</a:t>
            </a:r>
            <a:endParaRPr lang="en-US"/>
          </a:p>
        </p:txBody>
      </p:sp>
      <p:sp>
        <p:nvSpPr>
          <p:cNvPr id="113756" name="Rectangle 122"/>
          <p:cNvSpPr>
            <a:spLocks noChangeArrowheads="1"/>
          </p:cNvSpPr>
          <p:nvPr/>
        </p:nvSpPr>
        <p:spPr bwMode="auto">
          <a:xfrm>
            <a:off x="5422900" y="1293813"/>
            <a:ext cx="1465263" cy="361950"/>
          </a:xfrm>
          <a:prstGeom prst="rect">
            <a:avLst/>
          </a:prstGeom>
          <a:solidFill>
            <a:srgbClr val="00A1DE"/>
          </a:solidFill>
          <a:ln w="9525">
            <a:noFill/>
            <a:miter lim="800000"/>
            <a:headEnd/>
            <a:tailEnd/>
          </a:ln>
        </p:spPr>
        <p:txBody>
          <a:bodyPr/>
          <a:lstStyle/>
          <a:p>
            <a:pPr algn="ctr" eaLnBrk="0" hangingPunct="0">
              <a:lnSpc>
                <a:spcPct val="110000"/>
              </a:lnSpc>
            </a:pPr>
            <a:endParaRPr lang="en-US">
              <a:latin typeface="Calibri" pitchFamily="34" charset="0"/>
            </a:endParaRPr>
          </a:p>
        </p:txBody>
      </p:sp>
      <p:sp>
        <p:nvSpPr>
          <p:cNvPr id="113757" name="Rectangle 123"/>
          <p:cNvSpPr>
            <a:spLocks noChangeArrowheads="1"/>
          </p:cNvSpPr>
          <p:nvPr/>
        </p:nvSpPr>
        <p:spPr bwMode="auto">
          <a:xfrm>
            <a:off x="5422900" y="1293813"/>
            <a:ext cx="1465263" cy="361950"/>
          </a:xfrm>
          <a:prstGeom prst="rect">
            <a:avLst/>
          </a:prstGeom>
          <a:noFill/>
          <a:ln w="17" cap="rnd">
            <a:solidFill>
              <a:srgbClr val="FFFFFF"/>
            </a:solidFill>
            <a:miter lim="800000"/>
            <a:headEnd/>
            <a:tailEnd/>
          </a:ln>
        </p:spPr>
        <p:txBody>
          <a:bodyPr/>
          <a:lstStyle/>
          <a:p>
            <a:pPr algn="ctr" eaLnBrk="0" hangingPunct="0">
              <a:lnSpc>
                <a:spcPct val="110000"/>
              </a:lnSpc>
            </a:pPr>
            <a:endParaRPr lang="en-US">
              <a:latin typeface="Calibri" pitchFamily="34" charset="0"/>
            </a:endParaRPr>
          </a:p>
        </p:txBody>
      </p:sp>
      <p:sp>
        <p:nvSpPr>
          <p:cNvPr id="113758" name="Rectangle 125"/>
          <p:cNvSpPr>
            <a:spLocks noChangeArrowheads="1"/>
          </p:cNvSpPr>
          <p:nvPr/>
        </p:nvSpPr>
        <p:spPr bwMode="auto">
          <a:xfrm>
            <a:off x="5799138" y="1385888"/>
            <a:ext cx="830262" cy="17621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Risk Response</a:t>
            </a:r>
            <a:endParaRPr lang="en-US">
              <a:latin typeface="Calibri" pitchFamily="34" charset="0"/>
            </a:endParaRPr>
          </a:p>
        </p:txBody>
      </p:sp>
      <p:grpSp>
        <p:nvGrpSpPr>
          <p:cNvPr id="113759" name="Group 130"/>
          <p:cNvGrpSpPr>
            <a:grpSpLocks/>
          </p:cNvGrpSpPr>
          <p:nvPr/>
        </p:nvGrpSpPr>
        <p:grpSpPr bwMode="auto">
          <a:xfrm>
            <a:off x="5422900" y="1716088"/>
            <a:ext cx="1465263" cy="4298950"/>
            <a:chOff x="3416" y="1081"/>
            <a:chExt cx="923" cy="2708"/>
          </a:xfrm>
        </p:grpSpPr>
        <p:sp>
          <p:nvSpPr>
            <p:cNvPr id="113868" name="Rectangle 126"/>
            <p:cNvSpPr>
              <a:spLocks noChangeArrowheads="1"/>
            </p:cNvSpPr>
            <p:nvPr/>
          </p:nvSpPr>
          <p:spPr bwMode="auto">
            <a:xfrm>
              <a:off x="3416" y="1081"/>
              <a:ext cx="923" cy="2708"/>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pic>
          <p:nvPicPr>
            <p:cNvPr id="113869" name="Picture 127"/>
            <p:cNvPicPr>
              <a:picLocks noChangeAspect="1" noChangeArrowheads="1"/>
            </p:cNvPicPr>
            <p:nvPr/>
          </p:nvPicPr>
          <p:blipFill>
            <a:blip r:embed="rId6"/>
            <a:srcRect/>
            <a:stretch>
              <a:fillRect/>
            </a:stretch>
          </p:blipFill>
          <p:spPr bwMode="auto">
            <a:xfrm>
              <a:off x="3416" y="1081"/>
              <a:ext cx="923" cy="2708"/>
            </a:xfrm>
            <a:prstGeom prst="rect">
              <a:avLst/>
            </a:prstGeom>
            <a:noFill/>
            <a:ln w="9525">
              <a:noFill/>
              <a:miter lim="800000"/>
              <a:headEnd/>
              <a:tailEnd/>
            </a:ln>
          </p:spPr>
        </p:pic>
        <p:sp>
          <p:nvSpPr>
            <p:cNvPr id="113870" name="Rectangle 128"/>
            <p:cNvSpPr>
              <a:spLocks noChangeArrowheads="1"/>
            </p:cNvSpPr>
            <p:nvPr/>
          </p:nvSpPr>
          <p:spPr bwMode="auto">
            <a:xfrm>
              <a:off x="3416" y="1081"/>
              <a:ext cx="923" cy="2708"/>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sp>
          <p:nvSpPr>
            <p:cNvPr id="113871" name="Rectangle 129"/>
            <p:cNvSpPr>
              <a:spLocks noChangeArrowheads="1"/>
            </p:cNvSpPr>
            <p:nvPr/>
          </p:nvSpPr>
          <p:spPr bwMode="auto">
            <a:xfrm>
              <a:off x="3416" y="1081"/>
              <a:ext cx="923" cy="2708"/>
            </a:xfrm>
            <a:prstGeom prst="rect">
              <a:avLst/>
            </a:prstGeom>
            <a:noFill/>
            <a:ln w="17" cap="rnd">
              <a:solidFill>
                <a:srgbClr val="FFFFFF"/>
              </a:solidFill>
              <a:miter lim="800000"/>
              <a:headEnd/>
              <a:tailEnd/>
            </a:ln>
          </p:spPr>
          <p:txBody>
            <a:bodyPr/>
            <a:lstStyle/>
            <a:p>
              <a:pPr algn="ctr" eaLnBrk="0" hangingPunct="0">
                <a:lnSpc>
                  <a:spcPct val="110000"/>
                </a:lnSpc>
              </a:pPr>
              <a:endParaRPr lang="en-US"/>
            </a:p>
          </p:txBody>
        </p:sp>
      </p:grpSp>
      <p:sp>
        <p:nvSpPr>
          <p:cNvPr id="113760" name="Rectangle 131"/>
          <p:cNvSpPr>
            <a:spLocks noChangeArrowheads="1"/>
          </p:cNvSpPr>
          <p:nvPr/>
        </p:nvSpPr>
        <p:spPr bwMode="auto">
          <a:xfrm>
            <a:off x="5440363" y="21351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61" name="Rectangle 132"/>
          <p:cNvSpPr>
            <a:spLocks noChangeArrowheads="1"/>
          </p:cNvSpPr>
          <p:nvPr/>
        </p:nvSpPr>
        <p:spPr bwMode="auto">
          <a:xfrm>
            <a:off x="5551488" y="2130425"/>
            <a:ext cx="9810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the High</a:t>
            </a:r>
            <a:endParaRPr lang="en-US"/>
          </a:p>
        </p:txBody>
      </p:sp>
      <p:sp>
        <p:nvSpPr>
          <p:cNvPr id="113762" name="Rectangle 133"/>
          <p:cNvSpPr>
            <a:spLocks noChangeArrowheads="1"/>
          </p:cNvSpPr>
          <p:nvPr/>
        </p:nvSpPr>
        <p:spPr bwMode="auto">
          <a:xfrm>
            <a:off x="6438900" y="2130425"/>
            <a:ext cx="10318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t>
            </a:r>
            <a:endParaRPr lang="en-US"/>
          </a:p>
        </p:txBody>
      </p:sp>
      <p:sp>
        <p:nvSpPr>
          <p:cNvPr id="113763" name="Rectangle 134"/>
          <p:cNvSpPr>
            <a:spLocks noChangeArrowheads="1"/>
          </p:cNvSpPr>
          <p:nvPr/>
        </p:nvSpPr>
        <p:spPr bwMode="auto">
          <a:xfrm>
            <a:off x="6473825" y="2130425"/>
            <a:ext cx="334963"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level </a:t>
            </a:r>
            <a:endParaRPr lang="en-US"/>
          </a:p>
        </p:txBody>
      </p:sp>
      <p:sp>
        <p:nvSpPr>
          <p:cNvPr id="113764" name="Rectangle 135"/>
          <p:cNvSpPr>
            <a:spLocks noChangeArrowheads="1"/>
          </p:cNvSpPr>
          <p:nvPr/>
        </p:nvSpPr>
        <p:spPr bwMode="auto">
          <a:xfrm>
            <a:off x="5551488" y="2262188"/>
            <a:ext cx="108585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Control Options for </a:t>
            </a:r>
            <a:endParaRPr lang="en-US"/>
          </a:p>
        </p:txBody>
      </p:sp>
      <p:sp>
        <p:nvSpPr>
          <p:cNvPr id="113765" name="Rectangle 136"/>
          <p:cNvSpPr>
            <a:spLocks noChangeArrowheads="1"/>
          </p:cNvSpPr>
          <p:nvPr/>
        </p:nvSpPr>
        <p:spPr bwMode="auto">
          <a:xfrm>
            <a:off x="5551488" y="2393950"/>
            <a:ext cx="769937"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Reducing Risk</a:t>
            </a:r>
            <a:endParaRPr lang="en-US"/>
          </a:p>
        </p:txBody>
      </p:sp>
      <p:sp>
        <p:nvSpPr>
          <p:cNvPr id="113766" name="Rectangle 137"/>
          <p:cNvSpPr>
            <a:spLocks noChangeArrowheads="1"/>
          </p:cNvSpPr>
          <p:nvPr/>
        </p:nvSpPr>
        <p:spPr bwMode="auto">
          <a:xfrm>
            <a:off x="5440363" y="257492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67" name="Rectangle 138"/>
          <p:cNvSpPr>
            <a:spLocks noChangeArrowheads="1"/>
          </p:cNvSpPr>
          <p:nvPr/>
        </p:nvSpPr>
        <p:spPr bwMode="auto">
          <a:xfrm>
            <a:off x="5551488" y="2570163"/>
            <a:ext cx="128111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Recommend Control(s) </a:t>
            </a:r>
            <a:endParaRPr lang="en-US"/>
          </a:p>
        </p:txBody>
      </p:sp>
      <p:sp>
        <p:nvSpPr>
          <p:cNvPr id="113768" name="Rectangle 139"/>
          <p:cNvSpPr>
            <a:spLocks noChangeArrowheads="1"/>
          </p:cNvSpPr>
          <p:nvPr/>
        </p:nvSpPr>
        <p:spPr bwMode="auto">
          <a:xfrm>
            <a:off x="5551488" y="2703513"/>
            <a:ext cx="1360487"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and Alternative Solutions</a:t>
            </a:r>
            <a:endParaRPr lang="en-US"/>
          </a:p>
        </p:txBody>
      </p:sp>
      <p:sp>
        <p:nvSpPr>
          <p:cNvPr id="113769" name="Rectangle 140"/>
          <p:cNvSpPr>
            <a:spLocks noChangeArrowheads="1"/>
          </p:cNvSpPr>
          <p:nvPr/>
        </p:nvSpPr>
        <p:spPr bwMode="auto">
          <a:xfrm>
            <a:off x="5440363" y="28844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70" name="Rectangle 141"/>
          <p:cNvSpPr>
            <a:spLocks noChangeArrowheads="1"/>
          </p:cNvSpPr>
          <p:nvPr/>
        </p:nvSpPr>
        <p:spPr bwMode="auto">
          <a:xfrm>
            <a:off x="5551488" y="2879725"/>
            <a:ext cx="1341437"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Identify Areas Where an </a:t>
            </a:r>
            <a:endParaRPr lang="en-US"/>
          </a:p>
        </p:txBody>
      </p:sp>
      <p:sp>
        <p:nvSpPr>
          <p:cNvPr id="113771" name="Rectangle 142"/>
          <p:cNvSpPr>
            <a:spLocks noChangeArrowheads="1"/>
          </p:cNvSpPr>
          <p:nvPr/>
        </p:nvSpPr>
        <p:spPr bwMode="auto">
          <a:xfrm>
            <a:off x="5551488" y="3008313"/>
            <a:ext cx="128111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Immediate Response is </a:t>
            </a:r>
            <a:endParaRPr lang="en-US"/>
          </a:p>
        </p:txBody>
      </p:sp>
      <p:sp>
        <p:nvSpPr>
          <p:cNvPr id="113772" name="Rectangle 143"/>
          <p:cNvSpPr>
            <a:spLocks noChangeArrowheads="1"/>
          </p:cNvSpPr>
          <p:nvPr/>
        </p:nvSpPr>
        <p:spPr bwMode="auto">
          <a:xfrm>
            <a:off x="5551488" y="3141663"/>
            <a:ext cx="53181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Required</a:t>
            </a:r>
            <a:endParaRPr lang="en-US"/>
          </a:p>
        </p:txBody>
      </p:sp>
      <p:sp>
        <p:nvSpPr>
          <p:cNvPr id="113773" name="Rectangle 144"/>
          <p:cNvSpPr>
            <a:spLocks noChangeArrowheads="1"/>
          </p:cNvSpPr>
          <p:nvPr/>
        </p:nvSpPr>
        <p:spPr bwMode="auto">
          <a:xfrm>
            <a:off x="5440363" y="332263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74" name="Rectangle 145"/>
          <p:cNvSpPr>
            <a:spLocks noChangeArrowheads="1"/>
          </p:cNvSpPr>
          <p:nvPr/>
        </p:nvSpPr>
        <p:spPr bwMode="auto">
          <a:xfrm>
            <a:off x="5551488" y="3317875"/>
            <a:ext cx="9810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the Risk </a:t>
            </a:r>
            <a:endParaRPr lang="en-US"/>
          </a:p>
        </p:txBody>
      </p:sp>
      <p:sp>
        <p:nvSpPr>
          <p:cNvPr id="113775" name="Rectangle 146"/>
          <p:cNvSpPr>
            <a:spLocks noChangeArrowheads="1"/>
          </p:cNvSpPr>
          <p:nvPr/>
        </p:nvSpPr>
        <p:spPr bwMode="auto">
          <a:xfrm>
            <a:off x="5551488" y="3449638"/>
            <a:ext cx="114776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Mitigation Preferred </a:t>
            </a:r>
            <a:endParaRPr lang="en-US"/>
          </a:p>
        </p:txBody>
      </p:sp>
      <p:sp>
        <p:nvSpPr>
          <p:cNvPr id="113776" name="Rectangle 147"/>
          <p:cNvSpPr>
            <a:spLocks noChangeArrowheads="1"/>
          </p:cNvSpPr>
          <p:nvPr/>
        </p:nvSpPr>
        <p:spPr bwMode="auto">
          <a:xfrm>
            <a:off x="5551488" y="3581400"/>
            <a:ext cx="41910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Option</a:t>
            </a:r>
            <a:endParaRPr lang="en-US"/>
          </a:p>
        </p:txBody>
      </p:sp>
      <p:sp>
        <p:nvSpPr>
          <p:cNvPr id="113777" name="Rectangle 148"/>
          <p:cNvSpPr>
            <a:spLocks noChangeArrowheads="1"/>
          </p:cNvSpPr>
          <p:nvPr/>
        </p:nvSpPr>
        <p:spPr bwMode="auto">
          <a:xfrm>
            <a:off x="5662613" y="3775075"/>
            <a:ext cx="114300" cy="1571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778" name="Rectangle 149"/>
          <p:cNvSpPr>
            <a:spLocks noChangeArrowheads="1"/>
          </p:cNvSpPr>
          <p:nvPr/>
        </p:nvSpPr>
        <p:spPr bwMode="auto">
          <a:xfrm>
            <a:off x="5772150" y="3757613"/>
            <a:ext cx="71120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Reduce Risk,</a:t>
            </a:r>
            <a:endParaRPr lang="en-US"/>
          </a:p>
        </p:txBody>
      </p:sp>
      <p:sp>
        <p:nvSpPr>
          <p:cNvPr id="113779" name="Rectangle 150"/>
          <p:cNvSpPr>
            <a:spLocks noChangeArrowheads="1"/>
          </p:cNvSpPr>
          <p:nvPr/>
        </p:nvSpPr>
        <p:spPr bwMode="auto">
          <a:xfrm>
            <a:off x="5662613" y="3951288"/>
            <a:ext cx="114300" cy="1571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780" name="Rectangle 151"/>
          <p:cNvSpPr>
            <a:spLocks noChangeArrowheads="1"/>
          </p:cNvSpPr>
          <p:nvPr/>
        </p:nvSpPr>
        <p:spPr bwMode="auto">
          <a:xfrm>
            <a:off x="5772150" y="3933825"/>
            <a:ext cx="58737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Avoid Risk</a:t>
            </a:r>
            <a:endParaRPr lang="en-US"/>
          </a:p>
        </p:txBody>
      </p:sp>
      <p:sp>
        <p:nvSpPr>
          <p:cNvPr id="113781" name="Rectangle 152"/>
          <p:cNvSpPr>
            <a:spLocks noChangeArrowheads="1"/>
          </p:cNvSpPr>
          <p:nvPr/>
        </p:nvSpPr>
        <p:spPr bwMode="auto">
          <a:xfrm>
            <a:off x="5662613" y="4124325"/>
            <a:ext cx="114300" cy="1571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782" name="Rectangle 153"/>
          <p:cNvSpPr>
            <a:spLocks noChangeArrowheads="1"/>
          </p:cNvSpPr>
          <p:nvPr/>
        </p:nvSpPr>
        <p:spPr bwMode="auto">
          <a:xfrm>
            <a:off x="5772150" y="4106863"/>
            <a:ext cx="64928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Accept Risk</a:t>
            </a:r>
            <a:endParaRPr lang="en-US"/>
          </a:p>
        </p:txBody>
      </p:sp>
      <p:sp>
        <p:nvSpPr>
          <p:cNvPr id="113783" name="Rectangle 154"/>
          <p:cNvSpPr>
            <a:spLocks noChangeArrowheads="1"/>
          </p:cNvSpPr>
          <p:nvPr/>
        </p:nvSpPr>
        <p:spPr bwMode="auto">
          <a:xfrm>
            <a:off x="5662613" y="4302125"/>
            <a:ext cx="114300" cy="1571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784" name="Rectangle 155"/>
          <p:cNvSpPr>
            <a:spLocks noChangeArrowheads="1"/>
          </p:cNvSpPr>
          <p:nvPr/>
        </p:nvSpPr>
        <p:spPr bwMode="auto">
          <a:xfrm>
            <a:off x="5772150" y="4284663"/>
            <a:ext cx="72548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Transfer Risk</a:t>
            </a:r>
            <a:endParaRPr lang="en-US"/>
          </a:p>
        </p:txBody>
      </p:sp>
      <p:sp>
        <p:nvSpPr>
          <p:cNvPr id="113785" name="Rectangle 156"/>
          <p:cNvSpPr>
            <a:spLocks noChangeArrowheads="1"/>
          </p:cNvSpPr>
          <p:nvPr/>
        </p:nvSpPr>
        <p:spPr bwMode="auto">
          <a:xfrm>
            <a:off x="5440363" y="446563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86" name="Rectangle 157"/>
          <p:cNvSpPr>
            <a:spLocks noChangeArrowheads="1"/>
          </p:cNvSpPr>
          <p:nvPr/>
        </p:nvSpPr>
        <p:spPr bwMode="auto">
          <a:xfrm>
            <a:off x="5551488" y="4460875"/>
            <a:ext cx="101282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Finalize Control(s) </a:t>
            </a:r>
            <a:endParaRPr lang="en-US"/>
          </a:p>
        </p:txBody>
      </p:sp>
      <p:sp>
        <p:nvSpPr>
          <p:cNvPr id="113787" name="Rectangle 158"/>
          <p:cNvSpPr>
            <a:spLocks noChangeArrowheads="1"/>
          </p:cNvSpPr>
          <p:nvPr/>
        </p:nvSpPr>
        <p:spPr bwMode="auto">
          <a:xfrm>
            <a:off x="5551488" y="4592638"/>
            <a:ext cx="131921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Approach based on Risk </a:t>
            </a:r>
            <a:endParaRPr lang="en-US"/>
          </a:p>
        </p:txBody>
      </p:sp>
      <p:sp>
        <p:nvSpPr>
          <p:cNvPr id="113788" name="Rectangle 159"/>
          <p:cNvSpPr>
            <a:spLocks noChangeArrowheads="1"/>
          </p:cNvSpPr>
          <p:nvPr/>
        </p:nvSpPr>
        <p:spPr bwMode="auto">
          <a:xfrm>
            <a:off x="5551488" y="4724400"/>
            <a:ext cx="100965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Mitigation Option </a:t>
            </a:r>
            <a:endParaRPr lang="en-US"/>
          </a:p>
        </p:txBody>
      </p:sp>
      <p:sp>
        <p:nvSpPr>
          <p:cNvPr id="113789" name="Rectangle 160"/>
          <p:cNvSpPr>
            <a:spLocks noChangeArrowheads="1"/>
          </p:cNvSpPr>
          <p:nvPr/>
        </p:nvSpPr>
        <p:spPr bwMode="auto">
          <a:xfrm>
            <a:off x="5551488" y="4856163"/>
            <a:ext cx="504825"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Selected</a:t>
            </a:r>
            <a:endParaRPr lang="en-US"/>
          </a:p>
        </p:txBody>
      </p:sp>
      <p:sp>
        <p:nvSpPr>
          <p:cNvPr id="113790" name="Rectangle 161"/>
          <p:cNvSpPr>
            <a:spLocks noChangeArrowheads="1"/>
          </p:cNvSpPr>
          <p:nvPr/>
        </p:nvSpPr>
        <p:spPr bwMode="auto">
          <a:xfrm>
            <a:off x="5440363" y="5035550"/>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791" name="Rectangle 162"/>
          <p:cNvSpPr>
            <a:spLocks noChangeArrowheads="1"/>
          </p:cNvSpPr>
          <p:nvPr/>
        </p:nvSpPr>
        <p:spPr bwMode="auto">
          <a:xfrm>
            <a:off x="5551488" y="5030788"/>
            <a:ext cx="123666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Establish the Residual  </a:t>
            </a:r>
            <a:endParaRPr lang="en-US"/>
          </a:p>
        </p:txBody>
      </p:sp>
      <p:sp>
        <p:nvSpPr>
          <p:cNvPr id="113792" name="Rectangle 163"/>
          <p:cNvSpPr>
            <a:spLocks noChangeArrowheads="1"/>
          </p:cNvSpPr>
          <p:nvPr/>
        </p:nvSpPr>
        <p:spPr bwMode="auto">
          <a:xfrm>
            <a:off x="5551488" y="5162550"/>
            <a:ext cx="62230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Risk Rating</a:t>
            </a:r>
            <a:endParaRPr lang="en-US"/>
          </a:p>
        </p:txBody>
      </p:sp>
      <p:sp>
        <p:nvSpPr>
          <p:cNvPr id="113793" name="Freeform 164"/>
          <p:cNvSpPr>
            <a:spLocks/>
          </p:cNvSpPr>
          <p:nvPr/>
        </p:nvSpPr>
        <p:spPr bwMode="auto">
          <a:xfrm>
            <a:off x="5549900" y="1779588"/>
            <a:ext cx="1211263" cy="311150"/>
          </a:xfrm>
          <a:custGeom>
            <a:avLst/>
            <a:gdLst>
              <a:gd name="T0" fmla="*/ 0 w 3296"/>
              <a:gd name="T1" fmla="*/ 0 h 846"/>
              <a:gd name="T2" fmla="*/ 0 w 3296"/>
              <a:gd name="T3" fmla="*/ 0 h 846"/>
              <a:gd name="T4" fmla="*/ 0 w 3296"/>
              <a:gd name="T5" fmla="*/ 0 h 846"/>
              <a:gd name="T6" fmla="*/ 0 w 3296"/>
              <a:gd name="T7" fmla="*/ 0 h 846"/>
              <a:gd name="T8" fmla="*/ 0 w 3296"/>
              <a:gd name="T9" fmla="*/ 0 h 846"/>
              <a:gd name="T10" fmla="*/ 0 w 3296"/>
              <a:gd name="T11" fmla="*/ 0 h 846"/>
              <a:gd name="T12" fmla="*/ 0 w 3296"/>
              <a:gd name="T13" fmla="*/ 0 h 846"/>
              <a:gd name="T14" fmla="*/ 0 w 3296"/>
              <a:gd name="T15" fmla="*/ 0 h 846"/>
              <a:gd name="T16" fmla="*/ 0 w 3296"/>
              <a:gd name="T17" fmla="*/ 0 h 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6"/>
              <a:gd name="T28" fmla="*/ 0 h 846"/>
              <a:gd name="T29" fmla="*/ 3296 w 3296"/>
              <a:gd name="T30" fmla="*/ 846 h 8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6" h="846">
                <a:moveTo>
                  <a:pt x="106" y="0"/>
                </a:moveTo>
                <a:cubicBezTo>
                  <a:pt x="47" y="0"/>
                  <a:pt x="0" y="47"/>
                  <a:pt x="0" y="106"/>
                </a:cubicBezTo>
                <a:lnTo>
                  <a:pt x="0" y="740"/>
                </a:lnTo>
                <a:cubicBezTo>
                  <a:pt x="0" y="798"/>
                  <a:pt x="47" y="846"/>
                  <a:pt x="106" y="846"/>
                </a:cubicBezTo>
                <a:lnTo>
                  <a:pt x="3190" y="846"/>
                </a:lnTo>
                <a:cubicBezTo>
                  <a:pt x="3248" y="846"/>
                  <a:pt x="3296" y="798"/>
                  <a:pt x="3296" y="740"/>
                </a:cubicBezTo>
                <a:lnTo>
                  <a:pt x="3296" y="106"/>
                </a:lnTo>
                <a:cubicBezTo>
                  <a:pt x="3296" y="47"/>
                  <a:pt x="3248" y="0"/>
                  <a:pt x="3190" y="0"/>
                </a:cubicBezTo>
                <a:lnTo>
                  <a:pt x="106" y="0"/>
                </a:lnTo>
                <a:close/>
              </a:path>
            </a:pathLst>
          </a:custGeom>
          <a:solidFill>
            <a:srgbClr val="FFFFFF"/>
          </a:solidFill>
          <a:ln w="0">
            <a:solidFill>
              <a:srgbClr val="000000"/>
            </a:solidFill>
            <a:round/>
            <a:headEnd/>
            <a:tailEnd/>
          </a:ln>
        </p:spPr>
        <p:txBody>
          <a:bodyPr/>
          <a:lstStyle/>
          <a:p>
            <a:endParaRPr lang="en-US"/>
          </a:p>
        </p:txBody>
      </p:sp>
      <p:sp>
        <p:nvSpPr>
          <p:cNvPr id="113794" name="Rectangle 165"/>
          <p:cNvSpPr>
            <a:spLocks noChangeArrowheads="1"/>
          </p:cNvSpPr>
          <p:nvPr/>
        </p:nvSpPr>
        <p:spPr bwMode="auto">
          <a:xfrm>
            <a:off x="5734050" y="1776413"/>
            <a:ext cx="992188"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Risk Mitigation </a:t>
            </a:r>
            <a:endParaRPr lang="en-US"/>
          </a:p>
        </p:txBody>
      </p:sp>
      <p:sp>
        <p:nvSpPr>
          <p:cNvPr id="113795" name="Rectangle 166"/>
          <p:cNvSpPr>
            <a:spLocks noChangeArrowheads="1"/>
          </p:cNvSpPr>
          <p:nvPr/>
        </p:nvSpPr>
        <p:spPr bwMode="auto">
          <a:xfrm>
            <a:off x="5934075" y="1914525"/>
            <a:ext cx="536575"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Options</a:t>
            </a:r>
            <a:endParaRPr lang="en-US"/>
          </a:p>
        </p:txBody>
      </p:sp>
      <p:sp>
        <p:nvSpPr>
          <p:cNvPr id="113796" name="Rectangle 167"/>
          <p:cNvSpPr>
            <a:spLocks noChangeArrowheads="1"/>
          </p:cNvSpPr>
          <p:nvPr/>
        </p:nvSpPr>
        <p:spPr bwMode="auto">
          <a:xfrm>
            <a:off x="7023100" y="1293813"/>
            <a:ext cx="1463675" cy="361950"/>
          </a:xfrm>
          <a:prstGeom prst="rect">
            <a:avLst/>
          </a:prstGeom>
          <a:solidFill>
            <a:srgbClr val="00A1DE"/>
          </a:solidFill>
          <a:ln w="9525">
            <a:noFill/>
            <a:miter lim="800000"/>
            <a:headEnd/>
            <a:tailEnd/>
          </a:ln>
        </p:spPr>
        <p:txBody>
          <a:bodyPr/>
          <a:lstStyle/>
          <a:p>
            <a:pPr algn="ctr" eaLnBrk="0" hangingPunct="0">
              <a:lnSpc>
                <a:spcPct val="110000"/>
              </a:lnSpc>
            </a:pPr>
            <a:endParaRPr lang="en-US">
              <a:latin typeface="Calibri" pitchFamily="34" charset="0"/>
            </a:endParaRPr>
          </a:p>
        </p:txBody>
      </p:sp>
      <p:sp>
        <p:nvSpPr>
          <p:cNvPr id="113797" name="Rectangle 168"/>
          <p:cNvSpPr>
            <a:spLocks noChangeArrowheads="1"/>
          </p:cNvSpPr>
          <p:nvPr/>
        </p:nvSpPr>
        <p:spPr bwMode="auto">
          <a:xfrm>
            <a:off x="7023100" y="1293813"/>
            <a:ext cx="1463675" cy="361950"/>
          </a:xfrm>
          <a:prstGeom prst="rect">
            <a:avLst/>
          </a:prstGeom>
          <a:noFill/>
          <a:ln w="17" cap="rnd">
            <a:solidFill>
              <a:srgbClr val="FFFFFF"/>
            </a:solidFill>
            <a:miter lim="800000"/>
            <a:headEnd/>
            <a:tailEnd/>
          </a:ln>
        </p:spPr>
        <p:txBody>
          <a:bodyPr/>
          <a:lstStyle/>
          <a:p>
            <a:pPr algn="ctr" eaLnBrk="0" hangingPunct="0">
              <a:lnSpc>
                <a:spcPct val="110000"/>
              </a:lnSpc>
            </a:pPr>
            <a:endParaRPr lang="en-US">
              <a:latin typeface="Calibri" pitchFamily="34" charset="0"/>
            </a:endParaRPr>
          </a:p>
        </p:txBody>
      </p:sp>
      <p:sp>
        <p:nvSpPr>
          <p:cNvPr id="113798" name="Rectangle 170"/>
          <p:cNvSpPr>
            <a:spLocks noChangeArrowheads="1"/>
          </p:cNvSpPr>
          <p:nvPr/>
        </p:nvSpPr>
        <p:spPr bwMode="auto">
          <a:xfrm>
            <a:off x="7427913" y="1317625"/>
            <a:ext cx="863600"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Risk Decision   </a:t>
            </a:r>
            <a:endParaRPr lang="en-US">
              <a:latin typeface="Calibri" pitchFamily="34" charset="0"/>
            </a:endParaRPr>
          </a:p>
        </p:txBody>
      </p:sp>
      <p:sp>
        <p:nvSpPr>
          <p:cNvPr id="113799" name="Rectangle 171"/>
          <p:cNvSpPr>
            <a:spLocks noChangeArrowheads="1"/>
          </p:cNvSpPr>
          <p:nvPr/>
        </p:nvSpPr>
        <p:spPr bwMode="auto">
          <a:xfrm>
            <a:off x="7354888" y="1452563"/>
            <a:ext cx="912812"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FFFFFF"/>
                </a:solidFill>
                <a:latin typeface="Calibri" pitchFamily="34" charset="0"/>
              </a:rPr>
              <a:t>Documentation</a:t>
            </a:r>
            <a:endParaRPr lang="en-US">
              <a:latin typeface="Calibri" pitchFamily="34" charset="0"/>
            </a:endParaRPr>
          </a:p>
        </p:txBody>
      </p:sp>
      <p:grpSp>
        <p:nvGrpSpPr>
          <p:cNvPr id="113800" name="Group 176"/>
          <p:cNvGrpSpPr>
            <a:grpSpLocks/>
          </p:cNvGrpSpPr>
          <p:nvPr/>
        </p:nvGrpSpPr>
        <p:grpSpPr bwMode="auto">
          <a:xfrm>
            <a:off x="7019925" y="1716088"/>
            <a:ext cx="1466850" cy="4298950"/>
            <a:chOff x="4422" y="1081"/>
            <a:chExt cx="924" cy="2708"/>
          </a:xfrm>
        </p:grpSpPr>
        <p:sp>
          <p:nvSpPr>
            <p:cNvPr id="113864" name="Rectangle 172"/>
            <p:cNvSpPr>
              <a:spLocks noChangeArrowheads="1"/>
            </p:cNvSpPr>
            <p:nvPr/>
          </p:nvSpPr>
          <p:spPr bwMode="auto">
            <a:xfrm>
              <a:off x="4422" y="1081"/>
              <a:ext cx="924" cy="2708"/>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pic>
          <p:nvPicPr>
            <p:cNvPr id="113865" name="Picture 173"/>
            <p:cNvPicPr>
              <a:picLocks noChangeAspect="1" noChangeArrowheads="1"/>
            </p:cNvPicPr>
            <p:nvPr/>
          </p:nvPicPr>
          <p:blipFill>
            <a:blip r:embed="rId7"/>
            <a:srcRect/>
            <a:stretch>
              <a:fillRect/>
            </a:stretch>
          </p:blipFill>
          <p:spPr bwMode="auto">
            <a:xfrm>
              <a:off x="4424" y="1081"/>
              <a:ext cx="922" cy="2708"/>
            </a:xfrm>
            <a:prstGeom prst="rect">
              <a:avLst/>
            </a:prstGeom>
            <a:noFill/>
            <a:ln w="9525">
              <a:noFill/>
              <a:miter lim="800000"/>
              <a:headEnd/>
              <a:tailEnd/>
            </a:ln>
          </p:spPr>
        </p:pic>
        <p:sp>
          <p:nvSpPr>
            <p:cNvPr id="113866" name="Rectangle 174"/>
            <p:cNvSpPr>
              <a:spLocks noChangeArrowheads="1"/>
            </p:cNvSpPr>
            <p:nvPr/>
          </p:nvSpPr>
          <p:spPr bwMode="auto">
            <a:xfrm>
              <a:off x="4422" y="1081"/>
              <a:ext cx="924" cy="2708"/>
            </a:xfrm>
            <a:prstGeom prst="rect">
              <a:avLst/>
            </a:prstGeom>
            <a:solidFill>
              <a:srgbClr val="8099CC"/>
            </a:solidFill>
            <a:ln w="9525">
              <a:noFill/>
              <a:miter lim="800000"/>
              <a:headEnd/>
              <a:tailEnd/>
            </a:ln>
          </p:spPr>
          <p:txBody>
            <a:bodyPr/>
            <a:lstStyle/>
            <a:p>
              <a:pPr algn="ctr" eaLnBrk="0" hangingPunct="0">
                <a:lnSpc>
                  <a:spcPct val="110000"/>
                </a:lnSpc>
              </a:pPr>
              <a:endParaRPr lang="en-US"/>
            </a:p>
          </p:txBody>
        </p:sp>
        <p:sp>
          <p:nvSpPr>
            <p:cNvPr id="113867" name="Rectangle 175"/>
            <p:cNvSpPr>
              <a:spLocks noChangeArrowheads="1"/>
            </p:cNvSpPr>
            <p:nvPr/>
          </p:nvSpPr>
          <p:spPr bwMode="auto">
            <a:xfrm>
              <a:off x="4424" y="1081"/>
              <a:ext cx="922" cy="2708"/>
            </a:xfrm>
            <a:prstGeom prst="rect">
              <a:avLst/>
            </a:prstGeom>
            <a:noFill/>
            <a:ln w="17" cap="rnd">
              <a:solidFill>
                <a:srgbClr val="FFFFFF"/>
              </a:solidFill>
              <a:miter lim="800000"/>
              <a:headEnd/>
              <a:tailEnd/>
            </a:ln>
          </p:spPr>
          <p:txBody>
            <a:bodyPr/>
            <a:lstStyle/>
            <a:p>
              <a:pPr algn="ctr" eaLnBrk="0" hangingPunct="0">
                <a:lnSpc>
                  <a:spcPct val="110000"/>
                </a:lnSpc>
              </a:pPr>
              <a:endParaRPr lang="en-US"/>
            </a:p>
          </p:txBody>
        </p:sp>
      </p:grpSp>
      <p:sp>
        <p:nvSpPr>
          <p:cNvPr id="113801" name="Rectangle 177"/>
          <p:cNvSpPr>
            <a:spLocks noChangeArrowheads="1"/>
          </p:cNvSpPr>
          <p:nvPr/>
        </p:nvSpPr>
        <p:spPr bwMode="auto">
          <a:xfrm>
            <a:off x="7038975" y="21351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02" name="Rectangle 178"/>
          <p:cNvSpPr>
            <a:spLocks noChangeArrowheads="1"/>
          </p:cNvSpPr>
          <p:nvPr/>
        </p:nvSpPr>
        <p:spPr bwMode="auto">
          <a:xfrm>
            <a:off x="7150100" y="2130425"/>
            <a:ext cx="1368425"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Perform Risk Roll Up and </a:t>
            </a:r>
            <a:endParaRPr lang="en-US"/>
          </a:p>
        </p:txBody>
      </p:sp>
      <p:sp>
        <p:nvSpPr>
          <p:cNvPr id="113803" name="Rectangle 179"/>
          <p:cNvSpPr>
            <a:spLocks noChangeArrowheads="1"/>
          </p:cNvSpPr>
          <p:nvPr/>
        </p:nvSpPr>
        <p:spPr bwMode="auto">
          <a:xfrm>
            <a:off x="7150100" y="2262188"/>
            <a:ext cx="569913"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Reporting</a:t>
            </a:r>
            <a:endParaRPr lang="en-US"/>
          </a:p>
        </p:txBody>
      </p:sp>
      <p:sp>
        <p:nvSpPr>
          <p:cNvPr id="113804" name="Rectangle 180"/>
          <p:cNvSpPr>
            <a:spLocks noChangeArrowheads="1"/>
          </p:cNvSpPr>
          <p:nvPr/>
        </p:nvSpPr>
        <p:spPr bwMode="auto">
          <a:xfrm>
            <a:off x="7038975" y="2443163"/>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05" name="Rectangle 181"/>
          <p:cNvSpPr>
            <a:spLocks noChangeArrowheads="1"/>
          </p:cNvSpPr>
          <p:nvPr/>
        </p:nvSpPr>
        <p:spPr bwMode="auto">
          <a:xfrm>
            <a:off x="7150100" y="2438400"/>
            <a:ext cx="83978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Develop a High</a:t>
            </a:r>
            <a:endParaRPr lang="en-US"/>
          </a:p>
        </p:txBody>
      </p:sp>
      <p:sp>
        <p:nvSpPr>
          <p:cNvPr id="113806" name="Rectangle 182"/>
          <p:cNvSpPr>
            <a:spLocks noChangeArrowheads="1"/>
          </p:cNvSpPr>
          <p:nvPr/>
        </p:nvSpPr>
        <p:spPr bwMode="auto">
          <a:xfrm>
            <a:off x="7899400" y="2438400"/>
            <a:ext cx="10318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t>
            </a:r>
            <a:endParaRPr lang="en-US"/>
          </a:p>
        </p:txBody>
      </p:sp>
      <p:sp>
        <p:nvSpPr>
          <p:cNvPr id="113807" name="Rectangle 183"/>
          <p:cNvSpPr>
            <a:spLocks noChangeArrowheads="1"/>
          </p:cNvSpPr>
          <p:nvPr/>
        </p:nvSpPr>
        <p:spPr bwMode="auto">
          <a:xfrm>
            <a:off x="7937500" y="2438400"/>
            <a:ext cx="334963"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level </a:t>
            </a:r>
            <a:endParaRPr lang="en-US"/>
          </a:p>
        </p:txBody>
      </p:sp>
      <p:sp>
        <p:nvSpPr>
          <p:cNvPr id="113808" name="Rectangle 184"/>
          <p:cNvSpPr>
            <a:spLocks noChangeArrowheads="1"/>
          </p:cNvSpPr>
          <p:nvPr/>
        </p:nvSpPr>
        <p:spPr bwMode="auto">
          <a:xfrm>
            <a:off x="7150100" y="2570163"/>
            <a:ext cx="1009650"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Recommendation </a:t>
            </a:r>
            <a:endParaRPr lang="en-US"/>
          </a:p>
        </p:txBody>
      </p:sp>
      <p:sp>
        <p:nvSpPr>
          <p:cNvPr id="113809" name="Rectangle 185"/>
          <p:cNvSpPr>
            <a:spLocks noChangeArrowheads="1"/>
          </p:cNvSpPr>
          <p:nvPr/>
        </p:nvSpPr>
        <p:spPr bwMode="auto">
          <a:xfrm>
            <a:off x="7150100" y="2703513"/>
            <a:ext cx="555625"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Roadmap</a:t>
            </a:r>
            <a:endParaRPr lang="en-US"/>
          </a:p>
        </p:txBody>
      </p:sp>
      <p:sp>
        <p:nvSpPr>
          <p:cNvPr id="113810" name="Rectangle 186"/>
          <p:cNvSpPr>
            <a:spLocks noChangeArrowheads="1"/>
          </p:cNvSpPr>
          <p:nvPr/>
        </p:nvSpPr>
        <p:spPr bwMode="auto">
          <a:xfrm>
            <a:off x="7038975" y="28844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11" name="Rectangle 187"/>
          <p:cNvSpPr>
            <a:spLocks noChangeArrowheads="1"/>
          </p:cNvSpPr>
          <p:nvPr/>
        </p:nvSpPr>
        <p:spPr bwMode="auto">
          <a:xfrm>
            <a:off x="7150100" y="2879725"/>
            <a:ext cx="127793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Document and Present </a:t>
            </a:r>
            <a:endParaRPr lang="en-US"/>
          </a:p>
        </p:txBody>
      </p:sp>
      <p:sp>
        <p:nvSpPr>
          <p:cNvPr id="113812" name="Rectangle 188"/>
          <p:cNvSpPr>
            <a:spLocks noChangeArrowheads="1"/>
          </p:cNvSpPr>
          <p:nvPr/>
        </p:nvSpPr>
        <p:spPr bwMode="auto">
          <a:xfrm>
            <a:off x="7150100" y="3008313"/>
            <a:ext cx="739775"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Findings and </a:t>
            </a:r>
            <a:endParaRPr lang="en-US"/>
          </a:p>
        </p:txBody>
      </p:sp>
      <p:sp>
        <p:nvSpPr>
          <p:cNvPr id="113813" name="Rectangle 189"/>
          <p:cNvSpPr>
            <a:spLocks noChangeArrowheads="1"/>
          </p:cNvSpPr>
          <p:nvPr/>
        </p:nvSpPr>
        <p:spPr bwMode="auto">
          <a:xfrm>
            <a:off x="7150100" y="3141663"/>
            <a:ext cx="1198563"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Recommendations to </a:t>
            </a:r>
            <a:endParaRPr lang="en-US"/>
          </a:p>
        </p:txBody>
      </p:sp>
      <p:sp>
        <p:nvSpPr>
          <p:cNvPr id="113814" name="Rectangle 190"/>
          <p:cNvSpPr>
            <a:spLocks noChangeArrowheads="1"/>
          </p:cNvSpPr>
          <p:nvPr/>
        </p:nvSpPr>
        <p:spPr bwMode="auto">
          <a:xfrm>
            <a:off x="7150100" y="3273425"/>
            <a:ext cx="75723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Management</a:t>
            </a:r>
            <a:endParaRPr lang="en-US"/>
          </a:p>
        </p:txBody>
      </p:sp>
      <p:sp>
        <p:nvSpPr>
          <p:cNvPr id="113815" name="Rectangle 191"/>
          <p:cNvSpPr>
            <a:spLocks noChangeArrowheads="1"/>
          </p:cNvSpPr>
          <p:nvPr/>
        </p:nvSpPr>
        <p:spPr bwMode="auto">
          <a:xfrm>
            <a:off x="7038975" y="3454400"/>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16" name="Rectangle 192"/>
          <p:cNvSpPr>
            <a:spLocks noChangeArrowheads="1"/>
          </p:cNvSpPr>
          <p:nvPr/>
        </p:nvSpPr>
        <p:spPr bwMode="auto">
          <a:xfrm>
            <a:off x="7150100" y="3449638"/>
            <a:ext cx="1163638" cy="1857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Obtain Management </a:t>
            </a:r>
            <a:endParaRPr lang="en-US"/>
          </a:p>
        </p:txBody>
      </p:sp>
      <p:sp>
        <p:nvSpPr>
          <p:cNvPr id="113817" name="Rectangle 193"/>
          <p:cNvSpPr>
            <a:spLocks noChangeArrowheads="1"/>
          </p:cNvSpPr>
          <p:nvPr/>
        </p:nvSpPr>
        <p:spPr bwMode="auto">
          <a:xfrm>
            <a:off x="7150100" y="3581400"/>
            <a:ext cx="528638" cy="18573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Approval</a:t>
            </a:r>
            <a:endParaRPr lang="en-US"/>
          </a:p>
        </p:txBody>
      </p:sp>
      <p:sp>
        <p:nvSpPr>
          <p:cNvPr id="113818" name="Freeform 198"/>
          <p:cNvSpPr>
            <a:spLocks/>
          </p:cNvSpPr>
          <p:nvPr/>
        </p:nvSpPr>
        <p:spPr bwMode="auto">
          <a:xfrm>
            <a:off x="7150100" y="1779588"/>
            <a:ext cx="1209675" cy="311150"/>
          </a:xfrm>
          <a:custGeom>
            <a:avLst/>
            <a:gdLst>
              <a:gd name="T0" fmla="*/ 0 w 3296"/>
              <a:gd name="T1" fmla="*/ 0 h 846"/>
              <a:gd name="T2" fmla="*/ 0 w 3296"/>
              <a:gd name="T3" fmla="*/ 0 h 846"/>
              <a:gd name="T4" fmla="*/ 0 w 3296"/>
              <a:gd name="T5" fmla="*/ 0 h 846"/>
              <a:gd name="T6" fmla="*/ 0 w 3296"/>
              <a:gd name="T7" fmla="*/ 0 h 846"/>
              <a:gd name="T8" fmla="*/ 0 w 3296"/>
              <a:gd name="T9" fmla="*/ 0 h 846"/>
              <a:gd name="T10" fmla="*/ 0 w 3296"/>
              <a:gd name="T11" fmla="*/ 0 h 846"/>
              <a:gd name="T12" fmla="*/ 0 w 3296"/>
              <a:gd name="T13" fmla="*/ 0 h 846"/>
              <a:gd name="T14" fmla="*/ 0 w 3296"/>
              <a:gd name="T15" fmla="*/ 0 h 846"/>
              <a:gd name="T16" fmla="*/ 0 w 3296"/>
              <a:gd name="T17" fmla="*/ 0 h 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6"/>
              <a:gd name="T28" fmla="*/ 0 h 846"/>
              <a:gd name="T29" fmla="*/ 3296 w 3296"/>
              <a:gd name="T30" fmla="*/ 846 h 8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6" h="846">
                <a:moveTo>
                  <a:pt x="106" y="0"/>
                </a:moveTo>
                <a:cubicBezTo>
                  <a:pt x="47" y="0"/>
                  <a:pt x="0" y="47"/>
                  <a:pt x="0" y="106"/>
                </a:cubicBezTo>
                <a:lnTo>
                  <a:pt x="0" y="740"/>
                </a:lnTo>
                <a:cubicBezTo>
                  <a:pt x="0" y="798"/>
                  <a:pt x="47" y="846"/>
                  <a:pt x="106" y="846"/>
                </a:cubicBezTo>
                <a:lnTo>
                  <a:pt x="3190" y="846"/>
                </a:lnTo>
                <a:cubicBezTo>
                  <a:pt x="3249" y="846"/>
                  <a:pt x="3296" y="798"/>
                  <a:pt x="3296" y="740"/>
                </a:cubicBezTo>
                <a:lnTo>
                  <a:pt x="3296" y="106"/>
                </a:lnTo>
                <a:cubicBezTo>
                  <a:pt x="3296" y="47"/>
                  <a:pt x="3249" y="0"/>
                  <a:pt x="3190" y="0"/>
                </a:cubicBezTo>
                <a:lnTo>
                  <a:pt x="106" y="0"/>
                </a:lnTo>
                <a:close/>
              </a:path>
            </a:pathLst>
          </a:custGeom>
          <a:solidFill>
            <a:srgbClr val="FFFFFF"/>
          </a:solidFill>
          <a:ln w="0">
            <a:solidFill>
              <a:srgbClr val="000000"/>
            </a:solidFill>
            <a:round/>
            <a:headEnd/>
            <a:tailEnd/>
          </a:ln>
        </p:spPr>
        <p:txBody>
          <a:bodyPr/>
          <a:lstStyle/>
          <a:p>
            <a:endParaRPr lang="en-US"/>
          </a:p>
        </p:txBody>
      </p:sp>
      <p:sp>
        <p:nvSpPr>
          <p:cNvPr id="113819" name="Rectangle 199"/>
          <p:cNvSpPr>
            <a:spLocks noChangeArrowheads="1"/>
          </p:cNvSpPr>
          <p:nvPr/>
        </p:nvSpPr>
        <p:spPr bwMode="auto">
          <a:xfrm>
            <a:off x="7381875" y="1776413"/>
            <a:ext cx="1401763"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Management                 </a:t>
            </a:r>
            <a:endParaRPr lang="en-US"/>
          </a:p>
        </p:txBody>
      </p:sp>
      <p:sp>
        <p:nvSpPr>
          <p:cNvPr id="113820" name="Rectangle 200"/>
          <p:cNvSpPr>
            <a:spLocks noChangeArrowheads="1"/>
          </p:cNvSpPr>
          <p:nvPr/>
        </p:nvSpPr>
        <p:spPr bwMode="auto">
          <a:xfrm>
            <a:off x="7478713" y="1914525"/>
            <a:ext cx="654050" cy="212725"/>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100">
                <a:solidFill>
                  <a:srgbClr val="000066"/>
                </a:solidFill>
                <a:latin typeface="Calibri" pitchFamily="34" charset="0"/>
              </a:rPr>
              <a:t>Reporting</a:t>
            </a:r>
            <a:endParaRPr lang="en-US"/>
          </a:p>
        </p:txBody>
      </p:sp>
      <p:sp>
        <p:nvSpPr>
          <p:cNvPr id="113821" name="Freeform 201"/>
          <p:cNvSpPr>
            <a:spLocks noEditPoints="1"/>
          </p:cNvSpPr>
          <p:nvPr/>
        </p:nvSpPr>
        <p:spPr bwMode="auto">
          <a:xfrm>
            <a:off x="2090738" y="1438275"/>
            <a:ext cx="134937" cy="109538"/>
          </a:xfrm>
          <a:custGeom>
            <a:avLst/>
            <a:gdLst>
              <a:gd name="T0" fmla="*/ 0 w 85"/>
              <a:gd name="T1" fmla="*/ 36513 h 69"/>
              <a:gd name="T2" fmla="*/ 42863 w 85"/>
              <a:gd name="T3" fmla="*/ 36513 h 69"/>
              <a:gd name="T4" fmla="*/ 42863 w 85"/>
              <a:gd name="T5" fmla="*/ 73025 h 69"/>
              <a:gd name="T6" fmla="*/ 0 w 85"/>
              <a:gd name="T7" fmla="*/ 73025 h 69"/>
              <a:gd name="T8" fmla="*/ 0 w 85"/>
              <a:gd name="T9" fmla="*/ 36513 h 69"/>
              <a:gd name="T10" fmla="*/ 23813 w 85"/>
              <a:gd name="T11" fmla="*/ 0 h 69"/>
              <a:gd name="T12" fmla="*/ 134938 w 85"/>
              <a:gd name="T13" fmla="*/ 55563 h 69"/>
              <a:gd name="T14" fmla="*/ 23813 w 85"/>
              <a:gd name="T15" fmla="*/ 109538 h 69"/>
              <a:gd name="T16" fmla="*/ 23813 w 85"/>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69"/>
              <a:gd name="T29" fmla="*/ 85 w 8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69">
                <a:moveTo>
                  <a:pt x="0" y="23"/>
                </a:moveTo>
                <a:lnTo>
                  <a:pt x="27" y="23"/>
                </a:lnTo>
                <a:lnTo>
                  <a:pt x="27" y="46"/>
                </a:lnTo>
                <a:lnTo>
                  <a:pt x="0" y="46"/>
                </a:lnTo>
                <a:lnTo>
                  <a:pt x="0" y="23"/>
                </a:lnTo>
                <a:close/>
                <a:moveTo>
                  <a:pt x="15" y="0"/>
                </a:moveTo>
                <a:lnTo>
                  <a:pt x="85" y="35"/>
                </a:lnTo>
                <a:lnTo>
                  <a:pt x="15" y="69"/>
                </a:lnTo>
                <a:lnTo>
                  <a:pt x="15" y="0"/>
                </a:lnTo>
                <a:close/>
              </a:path>
            </a:pathLst>
          </a:custGeom>
          <a:solidFill>
            <a:srgbClr val="000066"/>
          </a:solidFill>
          <a:ln w="2">
            <a:solidFill>
              <a:srgbClr val="000066"/>
            </a:solidFill>
            <a:bevel/>
            <a:headEnd/>
            <a:tailEnd/>
          </a:ln>
        </p:spPr>
        <p:txBody>
          <a:bodyPr/>
          <a:lstStyle/>
          <a:p>
            <a:endParaRPr lang="en-US"/>
          </a:p>
        </p:txBody>
      </p:sp>
      <p:sp>
        <p:nvSpPr>
          <p:cNvPr id="113822" name="Freeform 202"/>
          <p:cNvSpPr>
            <a:spLocks noEditPoints="1"/>
          </p:cNvSpPr>
          <p:nvPr/>
        </p:nvSpPr>
        <p:spPr bwMode="auto">
          <a:xfrm>
            <a:off x="3689350" y="1438275"/>
            <a:ext cx="134938" cy="109538"/>
          </a:xfrm>
          <a:custGeom>
            <a:avLst/>
            <a:gdLst>
              <a:gd name="T0" fmla="*/ 0 w 85"/>
              <a:gd name="T1" fmla="*/ 36513 h 69"/>
              <a:gd name="T2" fmla="*/ 42863 w 85"/>
              <a:gd name="T3" fmla="*/ 36513 h 69"/>
              <a:gd name="T4" fmla="*/ 42863 w 85"/>
              <a:gd name="T5" fmla="*/ 73025 h 69"/>
              <a:gd name="T6" fmla="*/ 0 w 85"/>
              <a:gd name="T7" fmla="*/ 73025 h 69"/>
              <a:gd name="T8" fmla="*/ 0 w 85"/>
              <a:gd name="T9" fmla="*/ 36513 h 69"/>
              <a:gd name="T10" fmla="*/ 25400 w 85"/>
              <a:gd name="T11" fmla="*/ 0 h 69"/>
              <a:gd name="T12" fmla="*/ 134938 w 85"/>
              <a:gd name="T13" fmla="*/ 55563 h 69"/>
              <a:gd name="T14" fmla="*/ 25400 w 85"/>
              <a:gd name="T15" fmla="*/ 109538 h 69"/>
              <a:gd name="T16" fmla="*/ 25400 w 85"/>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69"/>
              <a:gd name="T29" fmla="*/ 85 w 8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69">
                <a:moveTo>
                  <a:pt x="0" y="23"/>
                </a:moveTo>
                <a:lnTo>
                  <a:pt x="27" y="23"/>
                </a:lnTo>
                <a:lnTo>
                  <a:pt x="27" y="46"/>
                </a:lnTo>
                <a:lnTo>
                  <a:pt x="0" y="46"/>
                </a:lnTo>
                <a:lnTo>
                  <a:pt x="0" y="23"/>
                </a:lnTo>
                <a:close/>
                <a:moveTo>
                  <a:pt x="16" y="0"/>
                </a:moveTo>
                <a:lnTo>
                  <a:pt x="85" y="35"/>
                </a:lnTo>
                <a:lnTo>
                  <a:pt x="16" y="69"/>
                </a:lnTo>
                <a:lnTo>
                  <a:pt x="16" y="0"/>
                </a:lnTo>
                <a:close/>
              </a:path>
            </a:pathLst>
          </a:custGeom>
          <a:solidFill>
            <a:srgbClr val="000066"/>
          </a:solidFill>
          <a:ln w="2">
            <a:solidFill>
              <a:srgbClr val="000066"/>
            </a:solidFill>
            <a:bevel/>
            <a:headEnd/>
            <a:tailEnd/>
          </a:ln>
        </p:spPr>
        <p:txBody>
          <a:bodyPr/>
          <a:lstStyle/>
          <a:p>
            <a:endParaRPr lang="en-US"/>
          </a:p>
        </p:txBody>
      </p:sp>
      <p:sp>
        <p:nvSpPr>
          <p:cNvPr id="113823" name="Freeform 203"/>
          <p:cNvSpPr>
            <a:spLocks noEditPoints="1"/>
          </p:cNvSpPr>
          <p:nvPr/>
        </p:nvSpPr>
        <p:spPr bwMode="auto">
          <a:xfrm>
            <a:off x="5287963" y="1438275"/>
            <a:ext cx="134937" cy="109538"/>
          </a:xfrm>
          <a:custGeom>
            <a:avLst/>
            <a:gdLst>
              <a:gd name="T0" fmla="*/ 0 w 85"/>
              <a:gd name="T1" fmla="*/ 36513 h 69"/>
              <a:gd name="T2" fmla="*/ 44450 w 85"/>
              <a:gd name="T3" fmla="*/ 36513 h 69"/>
              <a:gd name="T4" fmla="*/ 44450 w 85"/>
              <a:gd name="T5" fmla="*/ 73025 h 69"/>
              <a:gd name="T6" fmla="*/ 0 w 85"/>
              <a:gd name="T7" fmla="*/ 73025 h 69"/>
              <a:gd name="T8" fmla="*/ 0 w 85"/>
              <a:gd name="T9" fmla="*/ 36513 h 69"/>
              <a:gd name="T10" fmla="*/ 25400 w 85"/>
              <a:gd name="T11" fmla="*/ 0 h 69"/>
              <a:gd name="T12" fmla="*/ 134938 w 85"/>
              <a:gd name="T13" fmla="*/ 55563 h 69"/>
              <a:gd name="T14" fmla="*/ 25400 w 85"/>
              <a:gd name="T15" fmla="*/ 109538 h 69"/>
              <a:gd name="T16" fmla="*/ 25400 w 85"/>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69"/>
              <a:gd name="T29" fmla="*/ 85 w 8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69">
                <a:moveTo>
                  <a:pt x="0" y="23"/>
                </a:moveTo>
                <a:lnTo>
                  <a:pt x="28" y="23"/>
                </a:lnTo>
                <a:lnTo>
                  <a:pt x="28" y="46"/>
                </a:lnTo>
                <a:lnTo>
                  <a:pt x="0" y="46"/>
                </a:lnTo>
                <a:lnTo>
                  <a:pt x="0" y="23"/>
                </a:lnTo>
                <a:close/>
                <a:moveTo>
                  <a:pt x="16" y="0"/>
                </a:moveTo>
                <a:lnTo>
                  <a:pt x="85" y="35"/>
                </a:lnTo>
                <a:lnTo>
                  <a:pt x="16" y="69"/>
                </a:lnTo>
                <a:lnTo>
                  <a:pt x="16" y="0"/>
                </a:lnTo>
                <a:close/>
              </a:path>
            </a:pathLst>
          </a:custGeom>
          <a:solidFill>
            <a:srgbClr val="000066"/>
          </a:solidFill>
          <a:ln w="2">
            <a:solidFill>
              <a:srgbClr val="000066"/>
            </a:solidFill>
            <a:bevel/>
            <a:headEnd/>
            <a:tailEnd/>
          </a:ln>
        </p:spPr>
        <p:txBody>
          <a:bodyPr/>
          <a:lstStyle/>
          <a:p>
            <a:endParaRPr lang="en-US"/>
          </a:p>
        </p:txBody>
      </p:sp>
      <p:sp>
        <p:nvSpPr>
          <p:cNvPr id="113824" name="Freeform 204"/>
          <p:cNvSpPr>
            <a:spLocks noEditPoints="1"/>
          </p:cNvSpPr>
          <p:nvPr/>
        </p:nvSpPr>
        <p:spPr bwMode="auto">
          <a:xfrm>
            <a:off x="6888163" y="1438275"/>
            <a:ext cx="134937" cy="109538"/>
          </a:xfrm>
          <a:custGeom>
            <a:avLst/>
            <a:gdLst>
              <a:gd name="T0" fmla="*/ 0 w 85"/>
              <a:gd name="T1" fmla="*/ 36513 h 69"/>
              <a:gd name="T2" fmla="*/ 42863 w 85"/>
              <a:gd name="T3" fmla="*/ 36513 h 69"/>
              <a:gd name="T4" fmla="*/ 42863 w 85"/>
              <a:gd name="T5" fmla="*/ 73025 h 69"/>
              <a:gd name="T6" fmla="*/ 0 w 85"/>
              <a:gd name="T7" fmla="*/ 73025 h 69"/>
              <a:gd name="T8" fmla="*/ 0 w 85"/>
              <a:gd name="T9" fmla="*/ 36513 h 69"/>
              <a:gd name="T10" fmla="*/ 23813 w 85"/>
              <a:gd name="T11" fmla="*/ 0 h 69"/>
              <a:gd name="T12" fmla="*/ 134938 w 85"/>
              <a:gd name="T13" fmla="*/ 55563 h 69"/>
              <a:gd name="T14" fmla="*/ 23813 w 85"/>
              <a:gd name="T15" fmla="*/ 109538 h 69"/>
              <a:gd name="T16" fmla="*/ 23813 w 85"/>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69"/>
              <a:gd name="T29" fmla="*/ 85 w 8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69">
                <a:moveTo>
                  <a:pt x="0" y="23"/>
                </a:moveTo>
                <a:lnTo>
                  <a:pt x="27" y="23"/>
                </a:lnTo>
                <a:lnTo>
                  <a:pt x="27" y="46"/>
                </a:lnTo>
                <a:lnTo>
                  <a:pt x="0" y="46"/>
                </a:lnTo>
                <a:lnTo>
                  <a:pt x="0" y="23"/>
                </a:lnTo>
                <a:close/>
                <a:moveTo>
                  <a:pt x="15" y="0"/>
                </a:moveTo>
                <a:lnTo>
                  <a:pt x="85" y="35"/>
                </a:lnTo>
                <a:lnTo>
                  <a:pt x="15" y="69"/>
                </a:lnTo>
                <a:lnTo>
                  <a:pt x="15" y="0"/>
                </a:lnTo>
                <a:close/>
              </a:path>
            </a:pathLst>
          </a:custGeom>
          <a:solidFill>
            <a:srgbClr val="000066"/>
          </a:solidFill>
          <a:ln w="2">
            <a:solidFill>
              <a:srgbClr val="000066"/>
            </a:solidFill>
            <a:bevel/>
            <a:headEnd/>
            <a:tailEnd/>
          </a:ln>
        </p:spPr>
        <p:txBody>
          <a:bodyPr/>
          <a:lstStyle/>
          <a:p>
            <a:endParaRPr lang="en-US"/>
          </a:p>
        </p:txBody>
      </p:sp>
      <p:sp>
        <p:nvSpPr>
          <p:cNvPr id="113825" name="Rectangle 205"/>
          <p:cNvSpPr>
            <a:spLocks noChangeArrowheads="1"/>
          </p:cNvSpPr>
          <p:nvPr/>
        </p:nvSpPr>
        <p:spPr bwMode="auto">
          <a:xfrm>
            <a:off x="757238" y="1762125"/>
            <a:ext cx="182562" cy="25241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2" pitchFamily="18" charset="2"/>
              </a:rPr>
              <a:t>u</a:t>
            </a:r>
            <a:endParaRPr lang="en-US" b="0">
              <a:solidFill>
                <a:srgbClr val="000066"/>
              </a:solidFill>
            </a:endParaRPr>
          </a:p>
        </p:txBody>
      </p:sp>
      <p:sp>
        <p:nvSpPr>
          <p:cNvPr id="113826" name="Rectangle 206"/>
          <p:cNvSpPr>
            <a:spLocks noChangeArrowheads="1"/>
          </p:cNvSpPr>
          <p:nvPr/>
        </p:nvSpPr>
        <p:spPr bwMode="auto">
          <a:xfrm>
            <a:off x="2365375" y="1754188"/>
            <a:ext cx="182563" cy="2714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pitchFamily="2" charset="2"/>
              </a:rPr>
              <a:t>Ž</a:t>
            </a:r>
            <a:endParaRPr lang="en-US" b="0">
              <a:solidFill>
                <a:srgbClr val="000066"/>
              </a:solidFill>
            </a:endParaRPr>
          </a:p>
        </p:txBody>
      </p:sp>
      <p:sp>
        <p:nvSpPr>
          <p:cNvPr id="113827" name="Rectangle 207"/>
          <p:cNvSpPr>
            <a:spLocks noChangeArrowheads="1"/>
          </p:cNvSpPr>
          <p:nvPr/>
        </p:nvSpPr>
        <p:spPr bwMode="auto">
          <a:xfrm>
            <a:off x="3970338" y="1754188"/>
            <a:ext cx="182562" cy="2492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pitchFamily="2" charset="2"/>
              </a:rPr>
              <a:t></a:t>
            </a:r>
            <a:endParaRPr lang="en-US" b="0">
              <a:solidFill>
                <a:srgbClr val="000066"/>
              </a:solidFill>
            </a:endParaRPr>
          </a:p>
        </p:txBody>
      </p:sp>
      <p:sp>
        <p:nvSpPr>
          <p:cNvPr id="113828" name="Rectangle 208"/>
          <p:cNvSpPr>
            <a:spLocks noChangeArrowheads="1"/>
          </p:cNvSpPr>
          <p:nvPr/>
        </p:nvSpPr>
        <p:spPr bwMode="auto">
          <a:xfrm>
            <a:off x="5562600" y="1754188"/>
            <a:ext cx="182563" cy="2492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pitchFamily="2" charset="2"/>
              </a:rPr>
              <a:t>‘</a:t>
            </a:r>
            <a:endParaRPr lang="en-US" b="0">
              <a:solidFill>
                <a:srgbClr val="000066"/>
              </a:solidFill>
            </a:endParaRPr>
          </a:p>
        </p:txBody>
      </p:sp>
      <p:sp>
        <p:nvSpPr>
          <p:cNvPr id="113829" name="Rectangle 209"/>
          <p:cNvSpPr>
            <a:spLocks noChangeArrowheads="1"/>
          </p:cNvSpPr>
          <p:nvPr/>
        </p:nvSpPr>
        <p:spPr bwMode="auto">
          <a:xfrm>
            <a:off x="7162800" y="1754188"/>
            <a:ext cx="182563" cy="2492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pitchFamily="2" charset="2"/>
              </a:rPr>
              <a:t>’</a:t>
            </a:r>
            <a:endParaRPr lang="en-US" b="0">
              <a:solidFill>
                <a:srgbClr val="000066"/>
              </a:solidFill>
            </a:endParaRPr>
          </a:p>
        </p:txBody>
      </p:sp>
      <p:sp>
        <p:nvSpPr>
          <p:cNvPr id="113830" name="Rectangle 210"/>
          <p:cNvSpPr>
            <a:spLocks noChangeArrowheads="1"/>
          </p:cNvSpPr>
          <p:nvPr/>
        </p:nvSpPr>
        <p:spPr bwMode="auto">
          <a:xfrm>
            <a:off x="768350" y="3954463"/>
            <a:ext cx="182563" cy="25241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2" pitchFamily="18" charset="2"/>
              </a:rPr>
              <a:t>v</a:t>
            </a:r>
            <a:endParaRPr lang="en-US" b="0">
              <a:solidFill>
                <a:srgbClr val="000066"/>
              </a:solidFill>
            </a:endParaRPr>
          </a:p>
        </p:txBody>
      </p:sp>
      <p:sp>
        <p:nvSpPr>
          <p:cNvPr id="113831" name="Rectangle 211"/>
          <p:cNvSpPr>
            <a:spLocks noChangeArrowheads="1"/>
          </p:cNvSpPr>
          <p:nvPr/>
        </p:nvSpPr>
        <p:spPr bwMode="auto">
          <a:xfrm>
            <a:off x="3970338" y="2967038"/>
            <a:ext cx="182562" cy="2492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1600" b="0">
                <a:solidFill>
                  <a:srgbClr val="000066"/>
                </a:solidFill>
                <a:latin typeface="Wingdings" pitchFamily="2" charset="2"/>
              </a:rPr>
              <a:t></a:t>
            </a:r>
            <a:endParaRPr lang="en-US" b="0">
              <a:solidFill>
                <a:srgbClr val="000066"/>
              </a:solidFill>
            </a:endParaRPr>
          </a:p>
        </p:txBody>
      </p:sp>
      <p:grpSp>
        <p:nvGrpSpPr>
          <p:cNvPr id="113832" name="Group 230"/>
          <p:cNvGrpSpPr>
            <a:grpSpLocks/>
          </p:cNvGrpSpPr>
          <p:nvPr/>
        </p:nvGrpSpPr>
        <p:grpSpPr bwMode="auto">
          <a:xfrm>
            <a:off x="644525" y="2406650"/>
            <a:ext cx="4638675" cy="3770313"/>
            <a:chOff x="643888" y="2406650"/>
            <a:chExt cx="4639312" cy="3769681"/>
          </a:xfrm>
        </p:grpSpPr>
        <p:sp>
          <p:nvSpPr>
            <p:cNvPr id="113833" name="Rectangle 27"/>
            <p:cNvSpPr>
              <a:spLocks noChangeArrowheads="1"/>
            </p:cNvSpPr>
            <p:nvPr/>
          </p:nvSpPr>
          <p:spPr bwMode="auto">
            <a:xfrm>
              <a:off x="644525" y="2855913"/>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34" name="Rectangle 32"/>
            <p:cNvSpPr>
              <a:spLocks noChangeArrowheads="1"/>
            </p:cNvSpPr>
            <p:nvPr/>
          </p:nvSpPr>
          <p:spPr bwMode="auto">
            <a:xfrm>
              <a:off x="787400" y="2827338"/>
              <a:ext cx="1023938"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Line Up Interviews, </a:t>
              </a:r>
              <a:endParaRPr lang="en-US"/>
            </a:p>
          </p:txBody>
        </p:sp>
        <p:sp>
          <p:nvSpPr>
            <p:cNvPr id="113835" name="Rectangle 33"/>
            <p:cNvSpPr>
              <a:spLocks noChangeArrowheads="1"/>
            </p:cNvSpPr>
            <p:nvPr/>
          </p:nvSpPr>
          <p:spPr bwMode="auto">
            <a:xfrm>
              <a:off x="787400" y="2960688"/>
              <a:ext cx="1157288"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Request Access to Key</a:t>
              </a:r>
              <a:endParaRPr lang="en-US"/>
            </a:p>
          </p:txBody>
        </p:sp>
        <p:sp>
          <p:nvSpPr>
            <p:cNvPr id="113836" name="Rectangle 33"/>
            <p:cNvSpPr>
              <a:spLocks noChangeArrowheads="1"/>
            </p:cNvSpPr>
            <p:nvPr/>
          </p:nvSpPr>
          <p:spPr bwMode="auto">
            <a:xfrm>
              <a:off x="787400" y="3101975"/>
              <a:ext cx="1017588" cy="1698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Data and Personnel</a:t>
              </a:r>
              <a:endParaRPr lang="en-US"/>
            </a:p>
          </p:txBody>
        </p:sp>
        <p:sp>
          <p:nvSpPr>
            <p:cNvPr id="113837" name="Rectangle 35"/>
            <p:cNvSpPr>
              <a:spLocks noChangeArrowheads="1"/>
            </p:cNvSpPr>
            <p:nvPr/>
          </p:nvSpPr>
          <p:spPr bwMode="auto">
            <a:xfrm>
              <a:off x="774700" y="4367213"/>
              <a:ext cx="873125" cy="16033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Conduct Kick-Off</a:t>
              </a:r>
              <a:endParaRPr lang="en-US"/>
            </a:p>
          </p:txBody>
        </p:sp>
        <p:sp>
          <p:nvSpPr>
            <p:cNvPr id="113838" name="Rectangle 34"/>
            <p:cNvSpPr>
              <a:spLocks noChangeArrowheads="1"/>
            </p:cNvSpPr>
            <p:nvPr/>
          </p:nvSpPr>
          <p:spPr bwMode="auto">
            <a:xfrm>
              <a:off x="644525" y="4392613"/>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39" name="Rectangle 36"/>
            <p:cNvSpPr>
              <a:spLocks noChangeArrowheads="1"/>
            </p:cNvSpPr>
            <p:nvPr/>
          </p:nvSpPr>
          <p:spPr bwMode="auto">
            <a:xfrm>
              <a:off x="644525" y="545147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40" name="Rectangle 37"/>
            <p:cNvSpPr>
              <a:spLocks noChangeArrowheads="1"/>
            </p:cNvSpPr>
            <p:nvPr/>
          </p:nvSpPr>
          <p:spPr bwMode="auto">
            <a:xfrm>
              <a:off x="790575" y="5435600"/>
              <a:ext cx="1025525" cy="461963"/>
            </a:xfrm>
            <a:prstGeom prst="rect">
              <a:avLst/>
            </a:prstGeom>
            <a:noFill/>
            <a:ln w="9525">
              <a:noFill/>
              <a:miter lim="800000"/>
              <a:headEnd/>
              <a:tailEnd/>
            </a:ln>
          </p:spPr>
          <p:txBody>
            <a:bodyPr wrap="none" lIns="0" tIns="0" rIns="0" bIns="0">
              <a:spAutoFit/>
            </a:bodyPr>
            <a:lstStyle/>
            <a:p>
              <a:pPr eaLnBrk="0" hangingPunct="0"/>
              <a:r>
                <a:rPr lang="en-US" b="0">
                  <a:solidFill>
                    <a:srgbClr val="000000"/>
                  </a:solidFill>
                  <a:latin typeface="Calibri" pitchFamily="34" charset="0"/>
                </a:rPr>
                <a:t>Collect and Review</a:t>
              </a:r>
            </a:p>
            <a:p>
              <a:pPr eaLnBrk="0" hangingPunct="0"/>
              <a:r>
                <a:rPr lang="en-US" b="0">
                  <a:solidFill>
                    <a:srgbClr val="000000"/>
                  </a:solidFill>
                  <a:latin typeface="Calibri" pitchFamily="34" charset="0"/>
                </a:rPr>
                <a:t>System and Process</a:t>
              </a:r>
            </a:p>
            <a:p>
              <a:pPr eaLnBrk="0" hangingPunct="0"/>
              <a:r>
                <a:rPr lang="en-US" b="0">
                  <a:solidFill>
                    <a:srgbClr val="000000"/>
                  </a:solidFill>
                  <a:latin typeface="Calibri" pitchFamily="34" charset="0"/>
                </a:rPr>
                <a:t>Documentation</a:t>
              </a:r>
              <a:endParaRPr lang="en-US"/>
            </a:p>
          </p:txBody>
        </p:sp>
        <p:sp>
          <p:nvSpPr>
            <p:cNvPr id="113841" name="Rectangle 36"/>
            <p:cNvSpPr>
              <a:spLocks noChangeArrowheads="1"/>
            </p:cNvSpPr>
            <p:nvPr/>
          </p:nvSpPr>
          <p:spPr bwMode="auto">
            <a:xfrm>
              <a:off x="2238375" y="375443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42" name="Rectangle 37"/>
            <p:cNvSpPr>
              <a:spLocks noChangeArrowheads="1"/>
            </p:cNvSpPr>
            <p:nvPr/>
          </p:nvSpPr>
          <p:spPr bwMode="auto">
            <a:xfrm>
              <a:off x="2384425" y="3727450"/>
              <a:ext cx="1295400" cy="461963"/>
            </a:xfrm>
            <a:prstGeom prst="rect">
              <a:avLst/>
            </a:prstGeom>
            <a:noFill/>
            <a:ln w="9525">
              <a:noFill/>
              <a:miter lim="800000"/>
              <a:headEnd/>
              <a:tailEnd/>
            </a:ln>
          </p:spPr>
          <p:txBody>
            <a:bodyPr lIns="0" tIns="0" rIns="0" bIns="0">
              <a:spAutoFit/>
            </a:bodyPr>
            <a:lstStyle/>
            <a:p>
              <a:pPr eaLnBrk="0" hangingPunct="0"/>
              <a:r>
                <a:rPr lang="en-US" b="0">
                  <a:solidFill>
                    <a:srgbClr val="000000"/>
                  </a:solidFill>
                  <a:latin typeface="Calibri" pitchFamily="34" charset="0"/>
                </a:rPr>
                <a:t>Schedule Specific</a:t>
              </a:r>
            </a:p>
            <a:p>
              <a:pPr eaLnBrk="0" hangingPunct="0"/>
              <a:r>
                <a:rPr lang="en-US" b="0">
                  <a:solidFill>
                    <a:srgbClr val="000000"/>
                  </a:solidFill>
                  <a:latin typeface="Calibri" pitchFamily="34" charset="0"/>
                </a:rPr>
                <a:t>Testing, Analysis, and  Interviews</a:t>
              </a:r>
              <a:endParaRPr lang="en-US"/>
            </a:p>
          </p:txBody>
        </p:sp>
        <p:sp>
          <p:nvSpPr>
            <p:cNvPr id="113843" name="Rectangle 36"/>
            <p:cNvSpPr>
              <a:spLocks noChangeArrowheads="1"/>
            </p:cNvSpPr>
            <p:nvPr/>
          </p:nvSpPr>
          <p:spPr bwMode="auto">
            <a:xfrm>
              <a:off x="3843338" y="2432050"/>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44" name="Rectangle 37"/>
            <p:cNvSpPr>
              <a:spLocks noChangeArrowheads="1"/>
            </p:cNvSpPr>
            <p:nvPr/>
          </p:nvSpPr>
          <p:spPr bwMode="auto">
            <a:xfrm>
              <a:off x="3987800" y="2406650"/>
              <a:ext cx="1295400" cy="153988"/>
            </a:xfrm>
            <a:prstGeom prst="rect">
              <a:avLst/>
            </a:prstGeom>
            <a:noFill/>
            <a:ln w="9525">
              <a:noFill/>
              <a:miter lim="800000"/>
              <a:headEnd/>
              <a:tailEnd/>
            </a:ln>
          </p:spPr>
          <p:txBody>
            <a:bodyPr lIns="0" tIns="0" rIns="0" bIns="0">
              <a:spAutoFit/>
            </a:bodyPr>
            <a:lstStyle/>
            <a:p>
              <a:pPr eaLnBrk="0" hangingPunct="0"/>
              <a:r>
                <a:rPr lang="en-US" b="0">
                  <a:solidFill>
                    <a:srgbClr val="000000"/>
                  </a:solidFill>
                  <a:latin typeface="Calibri" pitchFamily="34" charset="0"/>
                </a:rPr>
                <a:t>Conduct Interviews</a:t>
              </a:r>
              <a:endParaRPr lang="en-US"/>
            </a:p>
          </p:txBody>
        </p:sp>
        <p:sp>
          <p:nvSpPr>
            <p:cNvPr id="113845" name="Rectangle 147"/>
            <p:cNvSpPr>
              <a:spLocks noChangeArrowheads="1"/>
            </p:cNvSpPr>
            <p:nvPr/>
          </p:nvSpPr>
          <p:spPr bwMode="auto">
            <a:xfrm>
              <a:off x="3968750" y="3636963"/>
              <a:ext cx="833438" cy="1698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b="0">
                  <a:solidFill>
                    <a:srgbClr val="000000"/>
                  </a:solidFill>
                  <a:latin typeface="Calibri" pitchFamily="34" charset="0"/>
                </a:rPr>
                <a:t>Perform Testing</a:t>
              </a:r>
              <a:endParaRPr lang="en-US"/>
            </a:p>
          </p:txBody>
        </p:sp>
        <p:sp>
          <p:nvSpPr>
            <p:cNvPr id="113846" name="Rectangle 148"/>
            <p:cNvSpPr>
              <a:spLocks noChangeArrowheads="1"/>
            </p:cNvSpPr>
            <p:nvPr/>
          </p:nvSpPr>
          <p:spPr bwMode="auto">
            <a:xfrm>
              <a:off x="4040188" y="3808413"/>
              <a:ext cx="114300" cy="1571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47" name="Rectangle 149"/>
            <p:cNvSpPr>
              <a:spLocks noChangeArrowheads="1"/>
            </p:cNvSpPr>
            <p:nvPr/>
          </p:nvSpPr>
          <p:spPr bwMode="auto">
            <a:xfrm>
              <a:off x="4149725" y="3813175"/>
              <a:ext cx="1022350" cy="169863"/>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Penetration Testing</a:t>
              </a:r>
              <a:endParaRPr lang="en-US"/>
            </a:p>
          </p:txBody>
        </p:sp>
        <p:sp>
          <p:nvSpPr>
            <p:cNvPr id="113848" name="Rectangle 150"/>
            <p:cNvSpPr>
              <a:spLocks noChangeArrowheads="1"/>
            </p:cNvSpPr>
            <p:nvPr/>
          </p:nvSpPr>
          <p:spPr bwMode="auto">
            <a:xfrm>
              <a:off x="4040188" y="3984625"/>
              <a:ext cx="114300" cy="1571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49" name="Rectangle 151"/>
            <p:cNvSpPr>
              <a:spLocks noChangeArrowheads="1"/>
            </p:cNvSpPr>
            <p:nvPr/>
          </p:nvSpPr>
          <p:spPr bwMode="auto">
            <a:xfrm>
              <a:off x="4149725" y="3989388"/>
              <a:ext cx="981075" cy="160337"/>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Vulnerability Scans</a:t>
              </a:r>
              <a:endParaRPr lang="en-US"/>
            </a:p>
          </p:txBody>
        </p:sp>
        <p:sp>
          <p:nvSpPr>
            <p:cNvPr id="113850" name="Rectangle 152"/>
            <p:cNvSpPr>
              <a:spLocks noChangeArrowheads="1"/>
            </p:cNvSpPr>
            <p:nvPr/>
          </p:nvSpPr>
          <p:spPr bwMode="auto">
            <a:xfrm>
              <a:off x="4040188" y="4157663"/>
              <a:ext cx="114300" cy="1571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51" name="Rectangle 153"/>
            <p:cNvSpPr>
              <a:spLocks noChangeArrowheads="1"/>
            </p:cNvSpPr>
            <p:nvPr/>
          </p:nvSpPr>
          <p:spPr bwMode="auto">
            <a:xfrm>
              <a:off x="4149725" y="4162425"/>
              <a:ext cx="744538" cy="160338"/>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Patch Reviews</a:t>
              </a:r>
              <a:endParaRPr lang="en-US"/>
            </a:p>
          </p:txBody>
        </p:sp>
        <p:sp>
          <p:nvSpPr>
            <p:cNvPr id="113852" name="Rectangle 154"/>
            <p:cNvSpPr>
              <a:spLocks noChangeArrowheads="1"/>
            </p:cNvSpPr>
            <p:nvPr/>
          </p:nvSpPr>
          <p:spPr bwMode="auto">
            <a:xfrm>
              <a:off x="4040188" y="4335463"/>
              <a:ext cx="114300" cy="1571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53" name="Rectangle 155"/>
            <p:cNvSpPr>
              <a:spLocks noChangeArrowheads="1"/>
            </p:cNvSpPr>
            <p:nvPr/>
          </p:nvSpPr>
          <p:spPr bwMode="auto">
            <a:xfrm>
              <a:off x="4149725" y="4340225"/>
              <a:ext cx="528638" cy="169863"/>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App Scans</a:t>
              </a:r>
              <a:endParaRPr lang="en-US"/>
            </a:p>
          </p:txBody>
        </p:sp>
        <p:sp>
          <p:nvSpPr>
            <p:cNvPr id="113854" name="Rectangle 161"/>
            <p:cNvSpPr>
              <a:spLocks noChangeArrowheads="1"/>
            </p:cNvSpPr>
            <p:nvPr/>
          </p:nvSpPr>
          <p:spPr bwMode="auto">
            <a:xfrm>
              <a:off x="3838575" y="3660775"/>
              <a:ext cx="222250" cy="115888"/>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113855" name="Rectangle 37"/>
            <p:cNvSpPr>
              <a:spLocks noChangeArrowheads="1"/>
            </p:cNvSpPr>
            <p:nvPr/>
          </p:nvSpPr>
          <p:spPr bwMode="auto">
            <a:xfrm>
              <a:off x="3978275" y="4483100"/>
              <a:ext cx="1295400" cy="152400"/>
            </a:xfrm>
            <a:prstGeom prst="rect">
              <a:avLst/>
            </a:prstGeom>
            <a:noFill/>
            <a:ln w="9525">
              <a:noFill/>
              <a:miter lim="800000"/>
              <a:headEnd/>
              <a:tailEnd/>
            </a:ln>
          </p:spPr>
          <p:txBody>
            <a:bodyPr lIns="0" tIns="0" rIns="0" bIns="0">
              <a:spAutoFit/>
            </a:bodyPr>
            <a:lstStyle/>
            <a:p>
              <a:pPr eaLnBrk="0" hangingPunct="0"/>
              <a:r>
                <a:rPr lang="en-US" b="0">
                  <a:solidFill>
                    <a:srgbClr val="000000"/>
                  </a:solidFill>
                  <a:latin typeface="Calibri" pitchFamily="34" charset="0"/>
                </a:rPr>
                <a:t>Conduct Reviews of:</a:t>
              </a:r>
              <a:endParaRPr lang="en-US"/>
            </a:p>
          </p:txBody>
        </p:sp>
        <p:sp>
          <p:nvSpPr>
            <p:cNvPr id="113856" name="Rectangle 148"/>
            <p:cNvSpPr>
              <a:spLocks noChangeArrowheads="1"/>
            </p:cNvSpPr>
            <p:nvPr/>
          </p:nvSpPr>
          <p:spPr bwMode="auto">
            <a:xfrm>
              <a:off x="4030663" y="4606925"/>
              <a:ext cx="114300" cy="1571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57" name="Rectangle 149"/>
            <p:cNvSpPr>
              <a:spLocks noChangeArrowheads="1"/>
            </p:cNvSpPr>
            <p:nvPr/>
          </p:nvSpPr>
          <p:spPr bwMode="auto">
            <a:xfrm>
              <a:off x="4140200" y="4611688"/>
              <a:ext cx="781050" cy="158750"/>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Infrastructure </a:t>
              </a:r>
              <a:endParaRPr lang="en-US"/>
            </a:p>
          </p:txBody>
        </p:sp>
        <p:sp>
          <p:nvSpPr>
            <p:cNvPr id="113858" name="Rectangle 150"/>
            <p:cNvSpPr>
              <a:spLocks noChangeArrowheads="1"/>
            </p:cNvSpPr>
            <p:nvPr/>
          </p:nvSpPr>
          <p:spPr bwMode="auto">
            <a:xfrm>
              <a:off x="4030663" y="4783138"/>
              <a:ext cx="114300" cy="157162"/>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59" name="Rectangle 151"/>
            <p:cNvSpPr>
              <a:spLocks noChangeArrowheads="1"/>
            </p:cNvSpPr>
            <p:nvPr/>
          </p:nvSpPr>
          <p:spPr bwMode="auto">
            <a:xfrm>
              <a:off x="4140200" y="4787900"/>
              <a:ext cx="1030288" cy="168275"/>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Middleware &amp; Apps</a:t>
              </a:r>
              <a:endParaRPr lang="en-US"/>
            </a:p>
          </p:txBody>
        </p:sp>
        <p:sp>
          <p:nvSpPr>
            <p:cNvPr id="113860" name="Rectangle 152"/>
            <p:cNvSpPr>
              <a:spLocks noChangeArrowheads="1"/>
            </p:cNvSpPr>
            <p:nvPr/>
          </p:nvSpPr>
          <p:spPr bwMode="auto">
            <a:xfrm>
              <a:off x="4030663" y="4956175"/>
              <a:ext cx="114300" cy="157163"/>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rPr>
                <a:t>–</a:t>
              </a:r>
              <a:endParaRPr lang="en-US"/>
            </a:p>
          </p:txBody>
        </p:sp>
        <p:sp>
          <p:nvSpPr>
            <p:cNvPr id="113861" name="Rectangle 153"/>
            <p:cNvSpPr>
              <a:spLocks noChangeArrowheads="1"/>
            </p:cNvSpPr>
            <p:nvPr/>
          </p:nvSpPr>
          <p:spPr bwMode="auto">
            <a:xfrm>
              <a:off x="4140200" y="4960938"/>
              <a:ext cx="490538" cy="168275"/>
            </a:xfrm>
            <a:prstGeom prst="rect">
              <a:avLst/>
            </a:prstGeom>
            <a:noFill/>
            <a:ln w="9525">
              <a:noFill/>
              <a:miter lim="800000"/>
              <a:headEnd/>
              <a:tailEnd/>
            </a:ln>
          </p:spPr>
          <p:txBody>
            <a:bodyPr wrap="none" lIns="0" tIns="0" rIns="0" bIns="0">
              <a:spAutoFit/>
            </a:bodyPr>
            <a:lstStyle/>
            <a:p>
              <a:pPr eaLnBrk="0" hangingPunct="0">
                <a:lnSpc>
                  <a:spcPct val="110000"/>
                </a:lnSpc>
              </a:pPr>
              <a:r>
                <a:rPr lang="en-US" b="0">
                  <a:solidFill>
                    <a:srgbClr val="000000"/>
                  </a:solidFill>
                  <a:latin typeface="Calibri" pitchFamily="34" charset="0"/>
                </a:rPr>
                <a:t>Providers</a:t>
              </a:r>
              <a:endParaRPr lang="en-US"/>
            </a:p>
          </p:txBody>
        </p:sp>
        <p:sp>
          <p:nvSpPr>
            <p:cNvPr id="113862" name="Rectangle 156"/>
            <p:cNvSpPr>
              <a:spLocks noChangeArrowheads="1"/>
            </p:cNvSpPr>
            <p:nvPr/>
          </p:nvSpPr>
          <p:spPr bwMode="auto">
            <a:xfrm>
              <a:off x="3838575" y="4510088"/>
              <a:ext cx="222250" cy="115887"/>
            </a:xfrm>
            <a:prstGeom prst="rect">
              <a:avLst/>
            </a:prstGeom>
            <a:noFill/>
            <a:ln w="9525">
              <a:noFill/>
              <a:miter lim="800000"/>
              <a:headEnd/>
              <a:tailEnd/>
            </a:ln>
          </p:spPr>
          <p:txBody>
            <a:bodyPr wrap="none" lIns="0" tIns="0" rIns="0" bIns="0">
              <a:spAutoFit/>
            </a:bodyPr>
            <a:lstStyle/>
            <a:p>
              <a:pPr algn="ctr" eaLnBrk="0" hangingPunct="0">
                <a:lnSpc>
                  <a:spcPct val="110000"/>
                </a:lnSpc>
              </a:pPr>
              <a:r>
                <a:rPr lang="en-US" sz="900" b="0">
                  <a:solidFill>
                    <a:srgbClr val="000000"/>
                  </a:solidFill>
                  <a:latin typeface="Marlett" pitchFamily="2" charset="2"/>
                </a:rPr>
                <a:t>4</a:t>
              </a:r>
              <a:endParaRPr lang="en-US"/>
            </a:p>
          </p:txBody>
        </p:sp>
        <p:sp>
          <p:nvSpPr>
            <p:cNvPr id="230" name="Text Box 17"/>
            <p:cNvSpPr txBox="1">
              <a:spLocks noChangeArrowheads="1"/>
            </p:cNvSpPr>
            <p:nvPr/>
          </p:nvSpPr>
          <p:spPr bwMode="gray">
            <a:xfrm>
              <a:off x="643888" y="5843012"/>
              <a:ext cx="3980410" cy="333319"/>
            </a:xfrm>
            <a:prstGeom prst="rect">
              <a:avLst/>
            </a:prstGeom>
            <a:noFill/>
            <a:ln w="9525">
              <a:noFill/>
              <a:miter lim="800000"/>
              <a:headEnd/>
              <a:tailEnd/>
            </a:ln>
            <a:effectLst>
              <a:prstShdw prst="shdw17" dist="17961" dir="2700000">
                <a:schemeClr val="accent2">
                  <a:gamma/>
                  <a:shade val="60000"/>
                  <a:invGamma/>
                </a:schemeClr>
              </a:prstShdw>
            </a:effectLst>
          </p:spPr>
          <p:txBody>
            <a:bodyPr lIns="0" tIns="0" rIns="0" bIns="0" anchor="b"/>
            <a:lstStyle/>
            <a:p>
              <a:pPr eaLnBrk="0" hangingPunct="0">
                <a:lnSpc>
                  <a:spcPct val="110000"/>
                </a:lnSpc>
                <a:tabLst>
                  <a:tab pos="1428750" algn="l"/>
                </a:tabLst>
                <a:defRPr/>
              </a:pPr>
              <a:r>
                <a:rPr lang="en-US" sz="700" b="0" dirty="0">
                  <a:latin typeface="Arial" pitchFamily="34" charset="0"/>
                </a:rPr>
                <a:t>Source: Deloitte &amp; Touche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0"/>
          <p:cNvPicPr>
            <a:picLocks noChangeAspect="1" noChangeArrowheads="1"/>
          </p:cNvPicPr>
          <p:nvPr/>
        </p:nvPicPr>
        <p:blipFill>
          <a:blip r:embed="rId3"/>
          <a:srcRect/>
          <a:stretch>
            <a:fillRect/>
          </a:stretch>
        </p:blipFill>
        <p:spPr bwMode="gray">
          <a:xfrm>
            <a:off x="2438400" y="2595563"/>
            <a:ext cx="4111625" cy="7651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51"/>
          <p:cNvGrpSpPr>
            <a:grpSpLocks/>
          </p:cNvGrpSpPr>
          <p:nvPr/>
        </p:nvGrpSpPr>
        <p:grpSpPr bwMode="auto">
          <a:xfrm>
            <a:off x="1524000" y="3071813"/>
            <a:ext cx="6076950" cy="271462"/>
            <a:chOff x="960" y="1935"/>
            <a:chExt cx="3828" cy="171"/>
          </a:xfrm>
        </p:grpSpPr>
        <p:sp>
          <p:nvSpPr>
            <p:cNvPr id="86018" name="Line 44"/>
            <p:cNvSpPr>
              <a:spLocks noChangeShapeType="1"/>
            </p:cNvSpPr>
            <p:nvPr/>
          </p:nvSpPr>
          <p:spPr bwMode="gray">
            <a:xfrm>
              <a:off x="960" y="2022"/>
              <a:ext cx="3828" cy="0"/>
            </a:xfrm>
            <a:prstGeom prst="line">
              <a:avLst/>
            </a:prstGeom>
            <a:noFill/>
            <a:ln w="12700" cap="rnd">
              <a:solidFill>
                <a:schemeClr val="accent1"/>
              </a:solidFill>
              <a:round/>
              <a:headEnd/>
              <a:tailEnd/>
            </a:ln>
          </p:spPr>
          <p:txBody>
            <a:bodyPr wrap="none" anchor="ctr"/>
            <a:lstStyle/>
            <a:p>
              <a:endParaRPr lang="en-US"/>
            </a:p>
          </p:txBody>
        </p:sp>
        <p:sp>
          <p:nvSpPr>
            <p:cNvPr id="86019" name="Rectangle 16"/>
            <p:cNvSpPr>
              <a:spLocks noChangeArrowheads="1"/>
            </p:cNvSpPr>
            <p:nvPr/>
          </p:nvSpPr>
          <p:spPr bwMode="gray">
            <a:xfrm>
              <a:off x="1904" y="1935"/>
              <a:ext cx="1940" cy="171"/>
            </a:xfrm>
            <a:prstGeom prst="rect">
              <a:avLst/>
            </a:prstGeom>
            <a:solidFill>
              <a:schemeClr val="bg1"/>
            </a:solidFill>
            <a:ln w="12700" cap="rnd" algn="ctr">
              <a:noFill/>
              <a:miter lim="800000"/>
              <a:headEnd/>
              <a:tailEnd/>
            </a:ln>
          </p:spPr>
          <p:txBody>
            <a:bodyPr wrap="none" lIns="72000" tIns="0" rIns="72000" bIns="0" anchor="b" anchorCtr="1">
              <a:spAutoFit/>
            </a:bodyPr>
            <a:lstStyle/>
            <a:p>
              <a:pPr algn="ctr">
                <a:lnSpc>
                  <a:spcPct val="110000"/>
                </a:lnSpc>
                <a:spcBef>
                  <a:spcPct val="80000"/>
                </a:spcBef>
                <a:buClr>
                  <a:schemeClr val="tx1"/>
                </a:buClr>
                <a:buSzPct val="80000"/>
                <a:buFont typeface="Wingdings" pitchFamily="2" charset="2"/>
                <a:buNone/>
              </a:pPr>
              <a:r>
                <a:rPr lang="en-GB" sz="1600"/>
                <a:t>Introduction to the Smart Grid</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87"/>
          <p:cNvSpPr>
            <a:spLocks noGrp="1" noChangeArrowheads="1"/>
          </p:cNvSpPr>
          <p:nvPr>
            <p:ph type="title"/>
          </p:nvPr>
        </p:nvSpPr>
        <p:spPr>
          <a:xfrm>
            <a:off x="396875" y="530225"/>
            <a:ext cx="8345488" cy="242888"/>
          </a:xfrm>
        </p:spPr>
        <p:txBody>
          <a:bodyPr/>
          <a:lstStyle/>
          <a:p>
            <a:pPr eaLnBrk="1" hangingPunct="1"/>
            <a:r>
              <a:rPr lang="en-US" smtClean="0"/>
              <a:t>General Characteristics of a Future Smart Grid</a:t>
            </a:r>
          </a:p>
        </p:txBody>
      </p:sp>
      <p:grpSp>
        <p:nvGrpSpPr>
          <p:cNvPr id="87042" name="Group 45"/>
          <p:cNvGrpSpPr>
            <a:grpSpLocks/>
          </p:cNvGrpSpPr>
          <p:nvPr/>
        </p:nvGrpSpPr>
        <p:grpSpPr bwMode="auto">
          <a:xfrm>
            <a:off x="2565400" y="2752725"/>
            <a:ext cx="4013200" cy="204788"/>
            <a:chOff x="2982" y="700"/>
            <a:chExt cx="2528" cy="129"/>
          </a:xfrm>
        </p:grpSpPr>
        <p:sp>
          <p:nvSpPr>
            <p:cNvPr id="87053" name="Line 14"/>
            <p:cNvSpPr>
              <a:spLocks noChangeShapeType="1"/>
            </p:cNvSpPr>
            <p:nvPr/>
          </p:nvSpPr>
          <p:spPr bwMode="gray">
            <a:xfrm>
              <a:off x="2982" y="778"/>
              <a:ext cx="2528" cy="0"/>
            </a:xfrm>
            <a:prstGeom prst="line">
              <a:avLst/>
            </a:prstGeom>
            <a:noFill/>
            <a:ln w="12700" cap="rnd">
              <a:solidFill>
                <a:schemeClr val="accent1"/>
              </a:solidFill>
              <a:round/>
              <a:headEnd/>
              <a:tailEnd/>
            </a:ln>
          </p:spPr>
          <p:txBody>
            <a:bodyPr wrap="none" anchor="ctr"/>
            <a:lstStyle/>
            <a:p>
              <a:endParaRPr lang="en-US"/>
            </a:p>
          </p:txBody>
        </p:sp>
        <p:sp>
          <p:nvSpPr>
            <p:cNvPr id="87054" name="Rectangle 15"/>
            <p:cNvSpPr>
              <a:spLocks noChangeArrowheads="1"/>
            </p:cNvSpPr>
            <p:nvPr/>
          </p:nvSpPr>
          <p:spPr bwMode="gray">
            <a:xfrm>
              <a:off x="3525" y="700"/>
              <a:ext cx="1441" cy="129"/>
            </a:xfrm>
            <a:prstGeom prst="rect">
              <a:avLst/>
            </a:prstGeom>
            <a:solidFill>
              <a:schemeClr val="bg1"/>
            </a:solidFill>
            <a:ln w="12700" cap="rnd" algn="ctr">
              <a:noFill/>
              <a:miter lim="800000"/>
              <a:headEnd/>
              <a:tailEnd/>
            </a:ln>
          </p:spPr>
          <p:txBody>
            <a:bodyPr wrap="none" lIns="72000" tIns="0" rIns="72000" bIns="0" anchor="b" anchorCtr="1">
              <a:spAutoFit/>
            </a:bodyPr>
            <a:lstStyle/>
            <a:p>
              <a:pPr algn="ctr" eaLnBrk="0" hangingPunct="0">
                <a:lnSpc>
                  <a:spcPct val="95000"/>
                </a:lnSpc>
              </a:pPr>
              <a:r>
                <a:rPr lang="en-GB" sz="1400"/>
                <a:t>Elements of a Smart Grid</a:t>
              </a:r>
            </a:p>
          </p:txBody>
        </p:sp>
      </p:grpSp>
      <p:sp>
        <p:nvSpPr>
          <p:cNvPr id="87043" name="Rectangle 42"/>
          <p:cNvSpPr>
            <a:spLocks noChangeArrowheads="1"/>
          </p:cNvSpPr>
          <p:nvPr/>
        </p:nvSpPr>
        <p:spPr bwMode="gray">
          <a:xfrm>
            <a:off x="396875" y="909638"/>
            <a:ext cx="8358188" cy="1682750"/>
          </a:xfrm>
          <a:prstGeom prst="rect">
            <a:avLst/>
          </a:prstGeom>
          <a:noFill/>
          <a:ln w="9525" algn="ctr">
            <a:noFill/>
            <a:miter lim="800000"/>
            <a:headEnd/>
            <a:tailEnd/>
          </a:ln>
        </p:spPr>
        <p:txBody>
          <a:bodyPr lIns="0" tIns="0" rIns="0" bIns="0"/>
          <a:lstStyle/>
          <a:p>
            <a:pPr marL="0" lvl="1" indent="1588">
              <a:lnSpc>
                <a:spcPct val="106000"/>
              </a:lnSpc>
              <a:spcBef>
                <a:spcPct val="80000"/>
              </a:spcBef>
              <a:buClr>
                <a:schemeClr val="tx1"/>
              </a:buClr>
            </a:pPr>
            <a:r>
              <a:rPr lang="en-US" sz="1600" b="0"/>
              <a:t>“The Smart Grid is not an altogether ‘new’ grid and infrastructure as much as it is the overlay of a communications network on top of the electric distribution / transmission network </a:t>
            </a:r>
            <a:r>
              <a:rPr lang="en-US" sz="1600" b="0" u="sng"/>
              <a:t>and</a:t>
            </a:r>
            <a:r>
              <a:rPr lang="en-US" sz="1600" b="0"/>
              <a:t> an upgrade of the existing electric delivery system with advanced monitoring sensors, control mechanisms, and some new transmission / distribution circuits to enable improved reliability, improved uptime, improved asset management, improved customer choice, and the integration of distributed generation and storage technologies.”</a:t>
            </a:r>
          </a:p>
        </p:txBody>
      </p:sp>
      <p:grpSp>
        <p:nvGrpSpPr>
          <p:cNvPr id="87044" name="Group 15"/>
          <p:cNvGrpSpPr>
            <a:grpSpLocks/>
          </p:cNvGrpSpPr>
          <p:nvPr/>
        </p:nvGrpSpPr>
        <p:grpSpPr bwMode="auto">
          <a:xfrm>
            <a:off x="528638" y="3206750"/>
            <a:ext cx="8086725" cy="3389313"/>
            <a:chOff x="528800" y="3206349"/>
            <a:chExt cx="8086401" cy="3389084"/>
          </a:xfrm>
        </p:grpSpPr>
        <p:sp>
          <p:nvSpPr>
            <p:cNvPr id="9223" name="Rectangle 42"/>
            <p:cNvSpPr>
              <a:spLocks noChangeArrowheads="1"/>
            </p:cNvSpPr>
            <p:nvPr/>
          </p:nvSpPr>
          <p:spPr bwMode="gray">
            <a:xfrm>
              <a:off x="528800" y="3547639"/>
              <a:ext cx="3932079" cy="1296899"/>
            </a:xfrm>
            <a:prstGeom prst="rect">
              <a:avLst/>
            </a:prstGeom>
            <a:noFill/>
            <a:ln w="9525" algn="ctr">
              <a:solidFill>
                <a:schemeClr val="bg1">
                  <a:lumMod val="65000"/>
                </a:schemeClr>
              </a:solidFill>
              <a:miter lim="800000"/>
              <a:headEnd/>
              <a:tailEnd/>
            </a:ln>
          </p:spPr>
          <p:txBody>
            <a:bodyPr lIns="0" rIns="0" bIns="0"/>
            <a:lstStyle/>
            <a:p>
              <a:pPr marL="339725" lvl="2" indent="-195263">
                <a:lnSpc>
                  <a:spcPct val="106000"/>
                </a:lnSpc>
                <a:spcBef>
                  <a:spcPts val="1200"/>
                </a:spcBef>
                <a:buClr>
                  <a:schemeClr val="tx1"/>
                </a:buClr>
                <a:buFont typeface="Wingdings 2" pitchFamily="18" charset="2"/>
                <a:buChar char="¡"/>
                <a:defRPr/>
              </a:pPr>
              <a:r>
                <a:rPr lang="en-US" sz="1400" b="0" dirty="0"/>
                <a:t>Digital </a:t>
              </a:r>
              <a:r>
                <a:rPr lang="en-US" sz="1400" b="0" dirty="0"/>
                <a:t>information and controls technology</a:t>
              </a:r>
            </a:p>
            <a:p>
              <a:pPr marL="339725" lvl="2" indent="-195263">
                <a:lnSpc>
                  <a:spcPct val="106000"/>
                </a:lnSpc>
                <a:spcBef>
                  <a:spcPts val="1200"/>
                </a:spcBef>
                <a:buClr>
                  <a:schemeClr val="tx1"/>
                </a:buClr>
                <a:buFont typeface="Wingdings 2" pitchFamily="18" charset="2"/>
                <a:buChar char="¡"/>
                <a:defRPr/>
              </a:pPr>
              <a:r>
                <a:rPr lang="en-US" sz="1400" b="0" dirty="0"/>
                <a:t>Dynamic grid and resource optimization</a:t>
              </a:r>
            </a:p>
            <a:p>
              <a:pPr marL="339725" lvl="2" indent="-195263">
                <a:lnSpc>
                  <a:spcPct val="106000"/>
                </a:lnSpc>
                <a:spcBef>
                  <a:spcPts val="1200"/>
                </a:spcBef>
                <a:spcAft>
                  <a:spcPts val="1200"/>
                </a:spcAft>
                <a:buClr>
                  <a:schemeClr val="tx1"/>
                </a:buClr>
                <a:buFont typeface="Wingdings 2" pitchFamily="18" charset="2"/>
                <a:buChar char="¡"/>
                <a:defRPr/>
              </a:pPr>
              <a:r>
                <a:rPr lang="en-US" sz="1400" b="0" dirty="0"/>
                <a:t>“Smart technologies” (real-time, automated, and interactive</a:t>
              </a:r>
              <a:r>
                <a:rPr lang="en-US" sz="1400" b="0" dirty="0"/>
                <a:t>)</a:t>
              </a:r>
            </a:p>
            <a:p>
              <a:pPr marL="92075" lvl="2" indent="-182563">
                <a:lnSpc>
                  <a:spcPct val="106000"/>
                </a:lnSpc>
                <a:spcBef>
                  <a:spcPct val="20000"/>
                </a:spcBef>
                <a:buClr>
                  <a:schemeClr val="tx1"/>
                </a:buClr>
                <a:buFontTx/>
                <a:buChar char="•"/>
                <a:defRPr/>
              </a:pPr>
              <a:endParaRPr lang="en-US" sz="1100" b="0" dirty="0"/>
            </a:p>
          </p:txBody>
        </p:sp>
        <p:sp>
          <p:nvSpPr>
            <p:cNvPr id="18" name="Rectangle 42"/>
            <p:cNvSpPr>
              <a:spLocks noChangeArrowheads="1"/>
            </p:cNvSpPr>
            <p:nvPr/>
          </p:nvSpPr>
          <p:spPr bwMode="gray">
            <a:xfrm>
              <a:off x="4683121" y="3547639"/>
              <a:ext cx="3932080" cy="1298487"/>
            </a:xfrm>
            <a:prstGeom prst="rect">
              <a:avLst/>
            </a:prstGeom>
            <a:noFill/>
            <a:ln w="9525" algn="ctr">
              <a:solidFill>
                <a:schemeClr val="bg1">
                  <a:lumMod val="65000"/>
                </a:schemeClr>
              </a:solidFill>
              <a:miter lim="800000"/>
              <a:headEnd/>
              <a:tailEnd/>
            </a:ln>
          </p:spPr>
          <p:txBody>
            <a:bodyPr lIns="0" rIns="0" bIns="91440"/>
            <a:lstStyle/>
            <a:p>
              <a:pPr marL="341313" lvl="2" indent="-163513">
                <a:lnSpc>
                  <a:spcPct val="106000"/>
                </a:lnSpc>
                <a:spcBef>
                  <a:spcPts val="1200"/>
                </a:spcBef>
                <a:buClr>
                  <a:schemeClr val="tx1"/>
                </a:buClr>
                <a:buFont typeface="Wingdings 2" pitchFamily="18" charset="2"/>
                <a:buChar char="¡"/>
                <a:defRPr/>
              </a:pPr>
              <a:r>
                <a:rPr lang="en-US" sz="1400" b="0" dirty="0"/>
                <a:t>Demand </a:t>
              </a:r>
              <a:r>
                <a:rPr lang="en-US" sz="1400" b="0" dirty="0"/>
                <a:t>response, demand-side </a:t>
              </a:r>
              <a:r>
                <a:rPr lang="en-US" sz="1400" b="0" dirty="0"/>
                <a:t>management </a:t>
              </a:r>
              <a:r>
                <a:rPr lang="en-US" sz="1400" b="0" dirty="0"/>
                <a:t>and energy efficiency</a:t>
              </a:r>
            </a:p>
            <a:p>
              <a:pPr marL="341313" lvl="2" indent="-163513">
                <a:lnSpc>
                  <a:spcPct val="106000"/>
                </a:lnSpc>
                <a:spcBef>
                  <a:spcPts val="1200"/>
                </a:spcBef>
                <a:buClr>
                  <a:schemeClr val="tx1"/>
                </a:buClr>
                <a:buFont typeface="Wingdings 2" pitchFamily="18" charset="2"/>
                <a:buChar char="¡"/>
                <a:defRPr/>
              </a:pPr>
              <a:r>
                <a:rPr lang="en-US" sz="1400" b="0" dirty="0"/>
                <a:t>Smart appliances and consumer </a:t>
              </a:r>
              <a:r>
                <a:rPr lang="en-US" sz="1400" b="0" dirty="0"/>
                <a:t>devices</a:t>
              </a:r>
            </a:p>
            <a:p>
              <a:pPr marL="393700" lvl="2" indent="-195263">
                <a:lnSpc>
                  <a:spcPct val="106000"/>
                </a:lnSpc>
                <a:spcBef>
                  <a:spcPts val="1200"/>
                </a:spcBef>
                <a:buClr>
                  <a:schemeClr val="tx1"/>
                </a:buClr>
                <a:defRPr/>
              </a:pPr>
              <a:endParaRPr lang="en-US" sz="1400" b="0" dirty="0"/>
            </a:p>
          </p:txBody>
        </p:sp>
        <p:sp>
          <p:nvSpPr>
            <p:cNvPr id="9" name="Rectangle 8"/>
            <p:cNvSpPr/>
            <p:nvPr/>
          </p:nvSpPr>
          <p:spPr>
            <a:xfrm>
              <a:off x="528800" y="5296946"/>
              <a:ext cx="3932079" cy="1298487"/>
            </a:xfrm>
            <a:prstGeom prst="rect">
              <a:avLst/>
            </a:prstGeom>
            <a:ln>
              <a:solidFill>
                <a:schemeClr val="bg1">
                  <a:lumMod val="65000"/>
                </a:schemeClr>
              </a:solidFill>
            </a:ln>
          </p:spPr>
          <p:txBody>
            <a:bodyPr bIns="91440"/>
            <a:lstStyle/>
            <a:p>
              <a:pPr marL="287338" lvl="2" indent="-233363">
                <a:lnSpc>
                  <a:spcPct val="106000"/>
                </a:lnSpc>
                <a:spcBef>
                  <a:spcPts val="1200"/>
                </a:spcBef>
                <a:buClr>
                  <a:schemeClr val="tx1"/>
                </a:buClr>
                <a:buFont typeface="Wingdings 2" pitchFamily="18" charset="2"/>
                <a:buChar char="¡"/>
                <a:tabLst>
                  <a:tab pos="287338" algn="l"/>
                </a:tabLst>
                <a:defRPr/>
              </a:pPr>
              <a:r>
                <a:rPr lang="en-US" sz="1400" b="0" dirty="0"/>
                <a:t>Provision of timely information and control options</a:t>
              </a:r>
            </a:p>
            <a:p>
              <a:pPr marL="287338" lvl="2" indent="-233363">
                <a:lnSpc>
                  <a:spcPct val="106000"/>
                </a:lnSpc>
                <a:spcBef>
                  <a:spcPts val="1200"/>
                </a:spcBef>
                <a:buClr>
                  <a:schemeClr val="tx1"/>
                </a:buClr>
                <a:buFont typeface="Wingdings 2" pitchFamily="18" charset="2"/>
                <a:buChar char="¡"/>
                <a:defRPr/>
              </a:pPr>
              <a:r>
                <a:rPr lang="en-US" sz="1400" b="0" dirty="0"/>
                <a:t>Standards for appliances and equipment connected to the grid</a:t>
              </a:r>
              <a:endParaRPr lang="en-US" sz="1400" b="0" dirty="0"/>
            </a:p>
          </p:txBody>
        </p:sp>
        <p:sp>
          <p:nvSpPr>
            <p:cNvPr id="10" name="Rectangle 9"/>
            <p:cNvSpPr/>
            <p:nvPr/>
          </p:nvSpPr>
          <p:spPr>
            <a:xfrm>
              <a:off x="4683121" y="5296946"/>
              <a:ext cx="3932080" cy="1298487"/>
            </a:xfrm>
            <a:prstGeom prst="rect">
              <a:avLst/>
            </a:prstGeom>
            <a:ln>
              <a:solidFill>
                <a:schemeClr val="bg1">
                  <a:lumMod val="65000"/>
                </a:schemeClr>
              </a:solidFill>
            </a:ln>
          </p:spPr>
          <p:txBody>
            <a:bodyPr bIns="91440"/>
            <a:lstStyle/>
            <a:p>
              <a:pPr marL="287338" lvl="2" indent="-177800">
                <a:lnSpc>
                  <a:spcPct val="106000"/>
                </a:lnSpc>
                <a:spcBef>
                  <a:spcPts val="1200"/>
                </a:spcBef>
                <a:buClr>
                  <a:schemeClr val="tx1"/>
                </a:buClr>
                <a:buFont typeface="Wingdings 2" pitchFamily="18" charset="2"/>
                <a:buChar char="¡"/>
                <a:defRPr/>
              </a:pPr>
              <a:r>
                <a:rPr lang="en-US" sz="1400" b="0" dirty="0"/>
                <a:t>Distributed resources and generation</a:t>
              </a:r>
            </a:p>
            <a:p>
              <a:pPr marL="287338" lvl="2" indent="-177800">
                <a:lnSpc>
                  <a:spcPct val="106000"/>
                </a:lnSpc>
                <a:spcBef>
                  <a:spcPts val="1200"/>
                </a:spcBef>
                <a:buClr>
                  <a:schemeClr val="tx1"/>
                </a:buClr>
                <a:buFont typeface="Wingdings 2" pitchFamily="18" charset="2"/>
                <a:buChar char="¡"/>
                <a:defRPr/>
              </a:pPr>
              <a:r>
                <a:rPr lang="en-US" sz="1400" b="0" dirty="0"/>
                <a:t>Advanced electricity storage and peak-shaving technologies</a:t>
              </a:r>
              <a:endParaRPr lang="en-US" sz="1400" b="0" dirty="0"/>
            </a:p>
          </p:txBody>
        </p:sp>
        <p:sp>
          <p:nvSpPr>
            <p:cNvPr id="87049" name="Rectangle 10"/>
            <p:cNvSpPr>
              <a:spLocks noChangeArrowheads="1"/>
            </p:cNvSpPr>
            <p:nvPr/>
          </p:nvSpPr>
          <p:spPr bwMode="auto">
            <a:xfrm>
              <a:off x="528800" y="3206349"/>
              <a:ext cx="3931920" cy="274320"/>
            </a:xfrm>
            <a:prstGeom prst="rect">
              <a:avLst/>
            </a:prstGeom>
            <a:solidFill>
              <a:srgbClr val="00A1DE"/>
            </a:solidFill>
            <a:ln w="12700" algn="ctr">
              <a:solidFill>
                <a:srgbClr val="00A1DE"/>
              </a:solidFill>
              <a:round/>
              <a:headEnd/>
              <a:tailEnd/>
            </a:ln>
          </p:spPr>
          <p:txBody>
            <a:bodyPr lIns="73152" tIns="73152" rIns="73152" bIns="73152" anchor="ctr"/>
            <a:lstStyle/>
            <a:p>
              <a:pPr algn="ctr" eaLnBrk="0" hangingPunct="0">
                <a:lnSpc>
                  <a:spcPct val="106000"/>
                </a:lnSpc>
                <a:spcBef>
                  <a:spcPct val="50000"/>
                </a:spcBef>
                <a:buSzPct val="100000"/>
              </a:pPr>
              <a:r>
                <a:rPr lang="en-US" sz="1400">
                  <a:solidFill>
                    <a:schemeClr val="bg1"/>
                  </a:solidFill>
                </a:rPr>
                <a:t>Electric Network</a:t>
              </a:r>
            </a:p>
          </p:txBody>
        </p:sp>
        <p:sp>
          <p:nvSpPr>
            <p:cNvPr id="87050" name="Rectangle 11"/>
            <p:cNvSpPr>
              <a:spLocks noChangeArrowheads="1"/>
            </p:cNvSpPr>
            <p:nvPr/>
          </p:nvSpPr>
          <p:spPr bwMode="auto">
            <a:xfrm>
              <a:off x="4683281" y="3235919"/>
              <a:ext cx="3931920" cy="274320"/>
            </a:xfrm>
            <a:prstGeom prst="rect">
              <a:avLst/>
            </a:prstGeom>
            <a:solidFill>
              <a:srgbClr val="00A1DE"/>
            </a:solidFill>
            <a:ln w="12700" algn="ctr">
              <a:solidFill>
                <a:srgbClr val="00A1DE"/>
              </a:solidFill>
              <a:round/>
              <a:headEnd/>
              <a:tailEnd/>
            </a:ln>
          </p:spPr>
          <p:txBody>
            <a:bodyPr lIns="73152" tIns="73152" rIns="73152" bIns="73152" anchor="ctr"/>
            <a:lstStyle/>
            <a:p>
              <a:pPr algn="ctr" eaLnBrk="0" hangingPunct="0">
                <a:lnSpc>
                  <a:spcPct val="106000"/>
                </a:lnSpc>
                <a:spcBef>
                  <a:spcPct val="50000"/>
                </a:spcBef>
                <a:buSzPct val="100000"/>
              </a:pPr>
              <a:r>
                <a:rPr lang="en-US" sz="1400">
                  <a:solidFill>
                    <a:schemeClr val="bg1"/>
                  </a:solidFill>
                </a:rPr>
                <a:t>Demand for Electricity</a:t>
              </a:r>
            </a:p>
          </p:txBody>
        </p:sp>
        <p:sp>
          <p:nvSpPr>
            <p:cNvPr id="87051" name="Rectangle 12"/>
            <p:cNvSpPr>
              <a:spLocks noChangeArrowheads="1"/>
            </p:cNvSpPr>
            <p:nvPr/>
          </p:nvSpPr>
          <p:spPr bwMode="auto">
            <a:xfrm>
              <a:off x="4683281" y="4971458"/>
              <a:ext cx="3931920" cy="274320"/>
            </a:xfrm>
            <a:prstGeom prst="rect">
              <a:avLst/>
            </a:prstGeom>
            <a:solidFill>
              <a:srgbClr val="00A1DE"/>
            </a:solidFill>
            <a:ln w="12700" algn="ctr">
              <a:solidFill>
                <a:srgbClr val="00A1DE"/>
              </a:solidFill>
              <a:round/>
              <a:headEnd/>
              <a:tailEnd/>
            </a:ln>
          </p:spPr>
          <p:txBody>
            <a:bodyPr lIns="73152" tIns="73152" rIns="73152" bIns="73152" anchor="ctr"/>
            <a:lstStyle/>
            <a:p>
              <a:pPr algn="ctr" eaLnBrk="0" hangingPunct="0">
                <a:lnSpc>
                  <a:spcPct val="106000"/>
                </a:lnSpc>
                <a:spcBef>
                  <a:spcPct val="50000"/>
                </a:spcBef>
                <a:buSzPct val="100000"/>
              </a:pPr>
              <a:r>
                <a:rPr lang="en-US" sz="1400">
                  <a:solidFill>
                    <a:schemeClr val="bg1"/>
                  </a:solidFill>
                </a:rPr>
                <a:t>Supply of Electricity</a:t>
              </a:r>
            </a:p>
          </p:txBody>
        </p:sp>
        <p:sp>
          <p:nvSpPr>
            <p:cNvPr id="87052" name="Rectangle 13"/>
            <p:cNvSpPr>
              <a:spLocks noChangeArrowheads="1"/>
            </p:cNvSpPr>
            <p:nvPr/>
          </p:nvSpPr>
          <p:spPr bwMode="auto">
            <a:xfrm>
              <a:off x="528800" y="4971458"/>
              <a:ext cx="3931920" cy="274320"/>
            </a:xfrm>
            <a:prstGeom prst="rect">
              <a:avLst/>
            </a:prstGeom>
            <a:solidFill>
              <a:srgbClr val="00A1DE"/>
            </a:solidFill>
            <a:ln w="12700" algn="ctr">
              <a:solidFill>
                <a:srgbClr val="00A1DE"/>
              </a:solidFill>
              <a:round/>
              <a:headEnd/>
              <a:tailEnd/>
            </a:ln>
          </p:spPr>
          <p:txBody>
            <a:bodyPr lIns="73152" tIns="73152" rIns="73152" bIns="73152" anchor="ctr"/>
            <a:lstStyle/>
            <a:p>
              <a:pPr algn="ctr" eaLnBrk="0" hangingPunct="0">
                <a:lnSpc>
                  <a:spcPct val="106000"/>
                </a:lnSpc>
                <a:spcBef>
                  <a:spcPct val="50000"/>
                </a:spcBef>
                <a:buSzPct val="100000"/>
              </a:pPr>
              <a:r>
                <a:rPr lang="en-US" sz="1400">
                  <a:solidFill>
                    <a:schemeClr val="bg1"/>
                  </a:solidFill>
                </a:rPr>
                <a:t>Consumers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5"/>
          <p:cNvSpPr>
            <a:spLocks noGrp="1"/>
          </p:cNvSpPr>
          <p:nvPr>
            <p:ph type="title"/>
          </p:nvPr>
        </p:nvSpPr>
        <p:spPr>
          <a:xfrm>
            <a:off x="396875" y="530225"/>
            <a:ext cx="8345488" cy="242888"/>
          </a:xfrm>
        </p:spPr>
        <p:txBody>
          <a:bodyPr/>
          <a:lstStyle/>
          <a:p>
            <a:r>
              <a:rPr lang="en-US" smtClean="0"/>
              <a:t>Getting Smart About the Grid</a:t>
            </a:r>
          </a:p>
        </p:txBody>
      </p:sp>
      <p:sp>
        <p:nvSpPr>
          <p:cNvPr id="89090" name="Content Placeholder 4"/>
          <p:cNvSpPr>
            <a:spLocks noGrp="1"/>
          </p:cNvSpPr>
          <p:nvPr>
            <p:ph sz="quarter" idx="4294967295"/>
          </p:nvPr>
        </p:nvSpPr>
        <p:spPr>
          <a:xfrm>
            <a:off x="812800" y="1566863"/>
            <a:ext cx="8331200" cy="4887912"/>
          </a:xfrm>
        </p:spPr>
        <p:txBody>
          <a:bodyPr/>
          <a:lstStyle/>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a:p>
            <a:pPr marL="0" indent="0" eaLnBrk="1" hangingPunct="1">
              <a:lnSpc>
                <a:spcPct val="100000"/>
              </a:lnSpc>
              <a:spcBef>
                <a:spcPct val="0"/>
              </a:spcBef>
              <a:buClrTx/>
              <a:buSzTx/>
              <a:buFontTx/>
              <a:buNone/>
            </a:pPr>
            <a:endParaRPr lang="en-US" sz="1800" smtClean="0">
              <a:solidFill>
                <a:srgbClr val="000000"/>
              </a:solidFill>
            </a:endParaRPr>
          </a:p>
        </p:txBody>
      </p:sp>
      <p:graphicFrame>
        <p:nvGraphicFramePr>
          <p:cNvPr id="9" name="Table 8"/>
          <p:cNvGraphicFramePr>
            <a:graphicFrameLocks noGrp="1"/>
          </p:cNvGraphicFramePr>
          <p:nvPr/>
        </p:nvGraphicFramePr>
        <p:xfrm>
          <a:off x="404813" y="1065213"/>
          <a:ext cx="8332787" cy="5386387"/>
        </p:xfrm>
        <a:graphic>
          <a:graphicData uri="http://schemas.openxmlformats.org/drawingml/2006/table">
            <a:tbl>
              <a:tblPr/>
              <a:tblGrid>
                <a:gridCol w="8332787"/>
              </a:tblGrid>
              <a:tr h="31822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0000"/>
                        </a:spcAft>
                        <a:buClr>
                          <a:schemeClr val="tx1"/>
                        </a:buClr>
                        <a:buSzTx/>
                        <a:buFont typeface="Wingdings" pitchFamily="2" charset="2"/>
                        <a:buNone/>
                        <a:tabLst/>
                      </a:pPr>
                      <a:r>
                        <a:rPr kumimoji="0" lang="en-US" sz="1400" b="1" i="0" u="none" strike="noStrike" cap="none" normalizeH="0" baseline="0" dirty="0" smtClean="0">
                          <a:ln>
                            <a:noFill/>
                          </a:ln>
                          <a:solidFill>
                            <a:schemeClr val="bg1"/>
                          </a:solidFill>
                          <a:effectLst/>
                          <a:latin typeface="+mj-lt"/>
                        </a:rPr>
                        <a:t>What is Smart Grid?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A1DE"/>
                    </a:solidFill>
                  </a:tcPr>
                </a:tc>
              </a:tr>
              <a:tr h="343327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ts val="1200"/>
                        </a:spcAft>
                        <a:buClr>
                          <a:schemeClr val="tx1"/>
                        </a:buClr>
                        <a:buSzTx/>
                        <a:buFont typeface="Wingdings" pitchFamily="2" charset="2"/>
                        <a:buNone/>
                        <a:tabLst/>
                        <a:defRPr/>
                      </a:pPr>
                      <a:r>
                        <a:rPr kumimoji="0" lang="en-US" sz="1300" b="0" i="0" u="none" strike="noStrike" cap="none" normalizeH="0" baseline="0" dirty="0" smtClean="0">
                          <a:ln>
                            <a:noFill/>
                          </a:ln>
                          <a:solidFill>
                            <a:schemeClr val="tx1"/>
                          </a:solidFill>
                          <a:effectLst/>
                          <a:latin typeface="+mj-lt"/>
                        </a:rPr>
                        <a:t>A smart grid updates the traditional electricity grid to enable new capabilities, such as load control. Smart grid adoption includes the replacement of legacy meters with an advanced meter infrastructure, which is </a:t>
                      </a:r>
                      <a:r>
                        <a:rPr kumimoji="0" lang="en-US" sz="1300" b="0" i="0" u="none" strike="noStrike" kern="1200" cap="none" normalizeH="0" baseline="0" dirty="0" smtClean="0">
                          <a:ln>
                            <a:noFill/>
                          </a:ln>
                          <a:solidFill>
                            <a:schemeClr val="tx1"/>
                          </a:solidFill>
                          <a:effectLst/>
                          <a:latin typeface="+mj-lt"/>
                          <a:ea typeface="+mn-ea"/>
                          <a:cs typeface="+mn-cs"/>
                        </a:rPr>
                        <a:t>enabled through a communication network. </a:t>
                      </a:r>
                      <a:endParaRPr kumimoji="0" lang="en-US" sz="1300" b="0" i="0" u="none" strike="noStrike" cap="none" normalizeH="0" baseline="0" dirty="0" smtClean="0">
                        <a:ln>
                          <a:noFill/>
                        </a:ln>
                        <a:solidFill>
                          <a:schemeClr val="tx1"/>
                        </a:solidFill>
                        <a:effectLst/>
                        <a:latin typeface="+mj-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5144">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0000"/>
                        </a:spcAft>
                        <a:buClr>
                          <a:schemeClr val="tx1"/>
                        </a:buClr>
                        <a:buSzTx/>
                        <a:buFont typeface="Wingdings" pitchFamily="2" charset="2"/>
                        <a:buNone/>
                        <a:tabLst/>
                        <a:defRPr/>
                      </a:pPr>
                      <a:r>
                        <a:rPr lang="en-US" sz="1400" b="1" u="none" kern="1200" dirty="0" smtClean="0">
                          <a:solidFill>
                            <a:schemeClr val="bg1"/>
                          </a:solidFill>
                          <a:latin typeface="+mj-lt"/>
                          <a:ea typeface="+mn-ea"/>
                          <a:cs typeface="+mn-cs"/>
                        </a:rPr>
                        <a:t>Smart grid implementation</a:t>
                      </a:r>
                      <a:r>
                        <a:rPr lang="en-US" sz="1400" b="1" u="none" kern="1200" baseline="0" dirty="0" smtClean="0">
                          <a:solidFill>
                            <a:schemeClr val="bg1"/>
                          </a:solidFill>
                          <a:latin typeface="+mj-lt"/>
                          <a:ea typeface="+mn-ea"/>
                          <a:cs typeface="+mn-cs"/>
                        </a:rPr>
                        <a:t> </a:t>
                      </a:r>
                      <a:r>
                        <a:rPr lang="en-US" sz="1400" b="1" u="none" kern="1200" dirty="0" smtClean="0">
                          <a:solidFill>
                            <a:schemeClr val="bg1"/>
                          </a:solidFill>
                          <a:latin typeface="+mj-lt"/>
                          <a:ea typeface="+mn-ea"/>
                          <a:cs typeface="+mn-cs"/>
                        </a:rPr>
                        <a:t>create</a:t>
                      </a:r>
                      <a:r>
                        <a:rPr lang="en-US" sz="1400" b="1" u="none" kern="1200" baseline="0" dirty="0" smtClean="0">
                          <a:solidFill>
                            <a:schemeClr val="bg1"/>
                          </a:solidFill>
                          <a:latin typeface="+mj-lt"/>
                          <a:ea typeface="+mn-ea"/>
                          <a:cs typeface="+mn-cs"/>
                        </a:rPr>
                        <a:t>s </a:t>
                      </a:r>
                      <a:r>
                        <a:rPr lang="en-US" sz="1400" b="1" u="none" kern="1200" dirty="0" smtClean="0">
                          <a:solidFill>
                            <a:schemeClr val="bg1"/>
                          </a:solidFill>
                          <a:latin typeface="+mj-lt"/>
                          <a:ea typeface="+mn-ea"/>
                          <a:cs typeface="+mn-cs"/>
                        </a:rPr>
                        <a:t>additional security and privacy risks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A1DE"/>
                    </a:solidFill>
                  </a:tcPr>
                </a:tc>
              </a:tr>
              <a:tr h="128994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7800" marR="0" lvl="0" indent="-177800" algn="l" defTabSz="914400" rtl="0" eaLnBrk="1" fontAlgn="base" latinLnBrk="0" hangingPunct="1">
                        <a:lnSpc>
                          <a:spcPct val="100000"/>
                        </a:lnSpc>
                        <a:spcBef>
                          <a:spcPct val="0"/>
                        </a:spcBef>
                        <a:spcAft>
                          <a:spcPct val="20000"/>
                        </a:spcAft>
                        <a:buClr>
                          <a:schemeClr val="tx1"/>
                        </a:buClr>
                        <a:buSzTx/>
                        <a:buFont typeface="Arial" pitchFamily="34" charset="0"/>
                        <a:buChar char="•"/>
                        <a:tabLst/>
                        <a:defRPr/>
                      </a:pPr>
                      <a:r>
                        <a:rPr lang="en-US" sz="1300" dirty="0" smtClean="0">
                          <a:solidFill>
                            <a:schemeClr val="tx1"/>
                          </a:solidFill>
                          <a:latin typeface="+mj-lt"/>
                        </a:rPr>
                        <a:t>This pervasive and massive deployment of networked components, ranging from thousands of smart meter sensors and other IT-enabled components that captures and stores user data, makes security issues daunting.</a:t>
                      </a:r>
                    </a:p>
                    <a:p>
                      <a:pPr marL="177800" marR="0" lvl="0" indent="-177800" algn="l" defTabSz="914400" rtl="0" eaLnBrk="1" fontAlgn="base" latinLnBrk="0" hangingPunct="1">
                        <a:lnSpc>
                          <a:spcPct val="100000"/>
                        </a:lnSpc>
                        <a:spcBef>
                          <a:spcPct val="0"/>
                        </a:spcBef>
                        <a:spcAft>
                          <a:spcPct val="20000"/>
                        </a:spcAft>
                        <a:buClr>
                          <a:schemeClr val="tx1"/>
                        </a:buClr>
                        <a:buSzTx/>
                        <a:buFont typeface="Arial" pitchFamily="34" charset="0"/>
                        <a:buChar char="•"/>
                        <a:tabLst/>
                        <a:defRPr/>
                      </a:pPr>
                      <a:r>
                        <a:rPr lang="en-US" sz="1300" dirty="0" smtClean="0">
                          <a:solidFill>
                            <a:schemeClr val="tx1"/>
                          </a:solidFill>
                          <a:latin typeface="+mj-lt"/>
                        </a:rPr>
                        <a:t>Smart grid adopters are experiencing many of the same security and privacy issues that were experienced with the adoption of wireless networks and devices.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bl>
          </a:graphicData>
        </a:graphic>
      </p:graphicFrame>
      <p:pic>
        <p:nvPicPr>
          <p:cNvPr id="89097" name="Picture 3" descr="C:\Users\nkunjappy\Desktop\Creative job\Live\2010\October\21\698377\final\696110 Smart grid graphic.png"/>
          <p:cNvPicPr>
            <a:picLocks noChangeAspect="1" noChangeArrowheads="1"/>
          </p:cNvPicPr>
          <p:nvPr/>
        </p:nvPicPr>
        <p:blipFill>
          <a:blip r:embed="rId3"/>
          <a:srcRect/>
          <a:stretch>
            <a:fillRect/>
          </a:stretch>
        </p:blipFill>
        <p:spPr bwMode="auto">
          <a:xfrm>
            <a:off x="1063625" y="2276475"/>
            <a:ext cx="5011738" cy="2424113"/>
          </a:xfrm>
          <a:prstGeom prst="rect">
            <a:avLst/>
          </a:prstGeom>
          <a:noFill/>
          <a:ln w="9525">
            <a:noFill/>
            <a:miter lim="800000"/>
            <a:headEnd/>
            <a:tailEnd/>
          </a:ln>
        </p:spPr>
      </p:pic>
      <p:sp>
        <p:nvSpPr>
          <p:cNvPr id="11" name="TextBox 10"/>
          <p:cNvSpPr txBox="1"/>
          <p:nvPr/>
        </p:nvSpPr>
        <p:spPr>
          <a:xfrm>
            <a:off x="6478588" y="2730500"/>
            <a:ext cx="2163762" cy="1200150"/>
          </a:xfrm>
          <a:prstGeom prst="rect">
            <a:avLst/>
          </a:prstGeom>
          <a:solidFill>
            <a:srgbClr val="3C8A2E"/>
          </a:solidFill>
          <a:ln cap="rnd">
            <a:noFill/>
          </a:ln>
          <a:effectLst/>
        </p:spPr>
        <p:txBody>
          <a:bodyPr>
            <a:spAutoFit/>
          </a:bodyPr>
          <a:lstStyle/>
          <a:p>
            <a:pPr fontAlgn="auto">
              <a:spcAft>
                <a:spcPts val="1200"/>
              </a:spcAft>
              <a:buClr>
                <a:srgbClr val="002776"/>
              </a:buClr>
              <a:defRPr/>
            </a:pPr>
            <a:r>
              <a:rPr lang="en-US" sz="1200" b="0" kern="0" dirty="0">
                <a:solidFill>
                  <a:srgbClr val="FFFFFF"/>
                </a:solidFill>
              </a:rPr>
              <a:t>Smart grids use intelligent information exchange systems and equipment that support bidirectional communication of information and electricity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8"/>
          <p:cNvSpPr>
            <a:spLocks noGrp="1"/>
          </p:cNvSpPr>
          <p:nvPr>
            <p:ph type="title"/>
          </p:nvPr>
        </p:nvSpPr>
        <p:spPr>
          <a:xfrm>
            <a:off x="396875" y="250825"/>
            <a:ext cx="8345488" cy="522288"/>
          </a:xfrm>
        </p:spPr>
        <p:txBody>
          <a:bodyPr/>
          <a:lstStyle/>
          <a:p>
            <a:r>
              <a:rPr lang="en-US" smtClean="0"/>
              <a:t>Value Proposition:</a:t>
            </a:r>
            <a:br>
              <a:rPr lang="en-US" smtClean="0"/>
            </a:br>
            <a:r>
              <a:rPr lang="en-US" smtClean="0"/>
              <a:t>Improved reliability + security            greener and more efficient energy markets</a:t>
            </a:r>
          </a:p>
        </p:txBody>
      </p:sp>
      <p:sp>
        <p:nvSpPr>
          <p:cNvPr id="91138" name="Rectangle 42"/>
          <p:cNvSpPr>
            <a:spLocks noChangeArrowheads="1"/>
          </p:cNvSpPr>
          <p:nvPr/>
        </p:nvSpPr>
        <p:spPr bwMode="gray">
          <a:xfrm>
            <a:off x="396875" y="1031875"/>
            <a:ext cx="8358188" cy="5391150"/>
          </a:xfrm>
          <a:prstGeom prst="rect">
            <a:avLst/>
          </a:prstGeom>
          <a:noFill/>
          <a:ln w="9525" algn="ctr">
            <a:noFill/>
            <a:miter lim="800000"/>
            <a:headEnd/>
            <a:tailEnd/>
          </a:ln>
        </p:spPr>
        <p:txBody>
          <a:bodyPr lIns="0" tIns="0" rIns="0" bIns="0"/>
          <a:lstStyle/>
          <a:p>
            <a:pPr marL="0" lvl="1" indent="1588">
              <a:lnSpc>
                <a:spcPct val="106000"/>
              </a:lnSpc>
              <a:spcBef>
                <a:spcPct val="80000"/>
              </a:spcBef>
              <a:buClr>
                <a:schemeClr val="tx1"/>
              </a:buClr>
            </a:pPr>
            <a:r>
              <a:rPr lang="en-US" sz="1400"/>
              <a:t>Smart Grids allow energy companies to remotely manage their networks (generation, transmission, and distribution), providing the following main benefits:</a:t>
            </a:r>
          </a:p>
          <a:p>
            <a:pPr marL="654050" lvl="2" indent="-195263">
              <a:lnSpc>
                <a:spcPct val="106000"/>
              </a:lnSpc>
              <a:spcBef>
                <a:spcPts val="1200"/>
              </a:spcBef>
              <a:buClr>
                <a:schemeClr val="tx1"/>
              </a:buClr>
              <a:buFont typeface="Wingdings 2" pitchFamily="18" charset="2"/>
              <a:buChar char="¡"/>
            </a:pPr>
            <a:r>
              <a:rPr lang="en-US" sz="1400" b="0"/>
              <a:t>Power reliability and quality (fewer blackouts, cleaner power and self-healing systems)</a:t>
            </a:r>
          </a:p>
          <a:p>
            <a:pPr marL="654050" lvl="2" indent="-195263">
              <a:lnSpc>
                <a:spcPct val="106000"/>
              </a:lnSpc>
              <a:spcBef>
                <a:spcPts val="1200"/>
              </a:spcBef>
              <a:buClr>
                <a:schemeClr val="tx1"/>
              </a:buClr>
              <a:buFont typeface="Wingdings 2" pitchFamily="18" charset="2"/>
              <a:buChar char="¡"/>
            </a:pPr>
            <a:r>
              <a:rPr lang="en-US" sz="1400" b="0"/>
              <a:t>Safety and cyber security benefits (continuous monitoring and response)</a:t>
            </a:r>
          </a:p>
          <a:p>
            <a:pPr marL="654050" lvl="2" indent="-195263">
              <a:lnSpc>
                <a:spcPct val="106000"/>
              </a:lnSpc>
              <a:spcBef>
                <a:spcPts val="1200"/>
              </a:spcBef>
              <a:buClr>
                <a:schemeClr val="tx1"/>
              </a:buClr>
              <a:buFont typeface="Wingdings 2" pitchFamily="18" charset="2"/>
              <a:buChar char="¡"/>
            </a:pPr>
            <a:r>
              <a:rPr lang="en-US" sz="1400" b="0"/>
              <a:t>Energy efficiency benefits (load power control based on real-time demands)</a:t>
            </a:r>
          </a:p>
          <a:p>
            <a:pPr marL="654050" lvl="2" indent="-195263">
              <a:lnSpc>
                <a:spcPct val="106000"/>
              </a:lnSpc>
              <a:spcBef>
                <a:spcPts val="1200"/>
              </a:spcBef>
              <a:buClr>
                <a:schemeClr val="tx1"/>
              </a:buClr>
              <a:buFont typeface="Wingdings 2" pitchFamily="18" charset="2"/>
              <a:buChar char="¡"/>
            </a:pPr>
            <a:r>
              <a:rPr lang="en-US" sz="1400" b="0"/>
              <a:t>Environmental and conservation benefits (fewer greenhouse gases and pollutants)</a:t>
            </a:r>
          </a:p>
          <a:p>
            <a:pPr marL="0" lvl="1" indent="1588">
              <a:lnSpc>
                <a:spcPct val="106000"/>
              </a:lnSpc>
              <a:spcBef>
                <a:spcPts val="2400"/>
              </a:spcBef>
              <a:buClr>
                <a:schemeClr val="tx1"/>
              </a:buClr>
            </a:pPr>
            <a:r>
              <a:rPr lang="en-US" sz="1400"/>
              <a:t>Smart Meters are the key components in providing the aforementioned benefits of a Smart Grid network.  Meter sophistication has evolved over the years as new types of Meters have been introduced:</a:t>
            </a:r>
          </a:p>
          <a:p>
            <a:pPr marL="654050" lvl="2" indent="-195263">
              <a:lnSpc>
                <a:spcPct val="106000"/>
              </a:lnSpc>
              <a:spcBef>
                <a:spcPts val="1200"/>
              </a:spcBef>
              <a:buClr>
                <a:schemeClr val="tx1"/>
              </a:buClr>
              <a:buFont typeface="Wingdings 2" pitchFamily="18" charset="2"/>
              <a:buChar char="¡"/>
            </a:pPr>
            <a:r>
              <a:rPr lang="en-US" sz="1400"/>
              <a:t>Meter Reading: </a:t>
            </a:r>
            <a:r>
              <a:rPr lang="en-US" sz="1400" b="0"/>
              <a:t>Manual reading meters based on a utility employee physically and locally reading and registering meter status data</a:t>
            </a:r>
            <a:endParaRPr lang="en-US" sz="1400"/>
          </a:p>
          <a:p>
            <a:pPr marL="654050" lvl="2" indent="-195263">
              <a:lnSpc>
                <a:spcPct val="106000"/>
              </a:lnSpc>
              <a:spcBef>
                <a:spcPts val="1200"/>
              </a:spcBef>
              <a:buClr>
                <a:schemeClr val="tx1"/>
              </a:buClr>
              <a:buFont typeface="Wingdings 2" pitchFamily="18" charset="2"/>
              <a:buChar char="¡"/>
            </a:pPr>
            <a:r>
              <a:rPr lang="en-US" sz="1400"/>
              <a:t>Automatic Meter Reading (AMR): </a:t>
            </a:r>
            <a:r>
              <a:rPr lang="en-US" sz="1400" b="0"/>
              <a:t>First-generation of semi-smart, one-way meters</a:t>
            </a:r>
            <a:endParaRPr lang="en-US" sz="1400"/>
          </a:p>
          <a:p>
            <a:pPr marL="654050" lvl="2" indent="-195263">
              <a:lnSpc>
                <a:spcPct val="106000"/>
              </a:lnSpc>
              <a:spcBef>
                <a:spcPts val="1200"/>
              </a:spcBef>
              <a:buClr>
                <a:schemeClr val="tx1"/>
              </a:buClr>
              <a:buFont typeface="Wingdings 2" pitchFamily="18" charset="2"/>
              <a:buChar char="¡"/>
            </a:pPr>
            <a:r>
              <a:rPr lang="en-US" sz="1400"/>
              <a:t>Advanced Metering Infrastructure (AMI)</a:t>
            </a:r>
            <a:r>
              <a:rPr lang="en-US" sz="1400" b="0"/>
              <a:t>: Second-generation of truly smart meters with continuous monitoring and two-way communications between Smart Meters and the Central System</a:t>
            </a:r>
            <a:endParaRPr lang="en-US" sz="1400"/>
          </a:p>
        </p:txBody>
      </p:sp>
      <p:cxnSp>
        <p:nvCxnSpPr>
          <p:cNvPr id="91139" name="Straight Arrow Connector 6"/>
          <p:cNvCxnSpPr>
            <a:cxnSpLocks noChangeShapeType="1"/>
          </p:cNvCxnSpPr>
          <p:nvPr/>
        </p:nvCxnSpPr>
        <p:spPr bwMode="auto">
          <a:xfrm>
            <a:off x="3336925" y="665163"/>
            <a:ext cx="546100" cy="1587"/>
          </a:xfrm>
          <a:prstGeom prst="straightConnector1">
            <a:avLst/>
          </a:prstGeom>
          <a:noFill/>
          <a:ln w="19050" algn="ctr">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5"/>
          <p:cNvSpPr>
            <a:spLocks noGrp="1"/>
          </p:cNvSpPr>
          <p:nvPr>
            <p:ph type="title"/>
          </p:nvPr>
        </p:nvSpPr>
        <p:spPr>
          <a:xfrm>
            <a:off x="396875" y="512763"/>
            <a:ext cx="8345488" cy="260350"/>
          </a:xfrm>
        </p:spPr>
        <p:txBody>
          <a:bodyPr/>
          <a:lstStyle/>
          <a:p>
            <a:r>
              <a:rPr lang="en-GB" smtClean="0"/>
              <a:t>Secure Smart Grid Security Issues and Opportunities</a:t>
            </a:r>
            <a:endParaRPr lang="en-US" smtClean="0"/>
          </a:p>
        </p:txBody>
      </p:sp>
      <p:sp>
        <p:nvSpPr>
          <p:cNvPr id="33" name="Rectangle 32"/>
          <p:cNvSpPr/>
          <p:nvPr/>
        </p:nvSpPr>
        <p:spPr>
          <a:xfrm>
            <a:off x="3459163" y="1116013"/>
            <a:ext cx="2082800" cy="387350"/>
          </a:xfrm>
          <a:prstGeom prst="rect">
            <a:avLst/>
          </a:prstGeom>
          <a:solidFill>
            <a:srgbClr val="002776"/>
          </a:solidFill>
          <a:ln w="9525" cap="flat" cmpd="sng" algn="ctr">
            <a:noFill/>
            <a:prstDash val="solid"/>
          </a:ln>
          <a:effectLst/>
        </p:spPr>
        <p:txBody>
          <a:bodyPr anchor="ctr"/>
          <a:lstStyle/>
          <a:p>
            <a:pPr algn="ctr" fontAlgn="auto">
              <a:spcBef>
                <a:spcPts val="1900"/>
              </a:spcBef>
              <a:spcAft>
                <a:spcPts val="0"/>
              </a:spcAft>
              <a:defRPr/>
            </a:pPr>
            <a:r>
              <a:rPr lang="en-US" sz="1200" kern="0" dirty="0">
                <a:solidFill>
                  <a:srgbClr val="FFFFFF"/>
                </a:solidFill>
                <a:latin typeface="Arial"/>
                <a:cs typeface="Arial" pitchFamily="34" charset="0"/>
              </a:rPr>
              <a:t>BUSINESS PROBLEM</a:t>
            </a:r>
            <a:endParaRPr lang="en-US" sz="500" kern="0" dirty="0">
              <a:solidFill>
                <a:srgbClr val="FFFFFF"/>
              </a:solidFill>
              <a:latin typeface="Arial"/>
            </a:endParaRPr>
          </a:p>
        </p:txBody>
      </p:sp>
      <p:sp>
        <p:nvSpPr>
          <p:cNvPr id="35" name="Rectangle 34"/>
          <p:cNvSpPr/>
          <p:nvPr/>
        </p:nvSpPr>
        <p:spPr>
          <a:xfrm>
            <a:off x="433388" y="1909763"/>
            <a:ext cx="2470150" cy="776287"/>
          </a:xfrm>
          <a:prstGeom prst="rect">
            <a:avLst/>
          </a:prstGeom>
          <a:solidFill>
            <a:srgbClr val="00A1DE"/>
          </a:solidFill>
          <a:ln w="9525" cap="flat" cmpd="sng" algn="ctr">
            <a:noFill/>
            <a:prstDash val="solid"/>
          </a:ln>
          <a:effectLst/>
        </p:spPr>
        <p:txBody>
          <a:bodyPr anchor="ctr">
            <a:spAutoFit/>
          </a:bodyPr>
          <a:lstStyle/>
          <a:p>
            <a:pPr marL="0" lvl="1" algn="ctr" fontAlgn="auto">
              <a:spcBef>
                <a:spcPts val="500"/>
              </a:spcBef>
              <a:spcAft>
                <a:spcPts val="0"/>
              </a:spcAft>
              <a:defRPr/>
            </a:pPr>
            <a:r>
              <a:rPr lang="en-US" sz="1050" b="0" kern="0" dirty="0">
                <a:solidFill>
                  <a:srgbClr val="FFFFFF"/>
                </a:solidFill>
                <a:latin typeface="Arial"/>
                <a:cs typeface="Arial" pitchFamily="34" charset="0"/>
              </a:rPr>
              <a:t>The adoption of Smart Grid brings communications, services and new capabilities, but also creates</a:t>
            </a:r>
            <a:r>
              <a:rPr lang="en-US" sz="1050" b="0" kern="0" dirty="0">
                <a:solidFill>
                  <a:srgbClr val="000000"/>
                </a:solidFill>
                <a:latin typeface="Arial"/>
                <a:cs typeface="Arial" pitchFamily="34" charset="0"/>
              </a:rPr>
              <a:t> new risks</a:t>
            </a:r>
            <a:r>
              <a:rPr lang="en-US" sz="1050" b="0" kern="0" dirty="0">
                <a:solidFill>
                  <a:srgbClr val="FFFFFF"/>
                </a:solidFill>
                <a:latin typeface="Arial"/>
                <a:cs typeface="Arial" pitchFamily="34" charset="0"/>
              </a:rPr>
              <a:t> to security and privacy</a:t>
            </a:r>
          </a:p>
          <a:p>
            <a:pPr algn="ctr" fontAlgn="auto">
              <a:spcBef>
                <a:spcPts val="0"/>
              </a:spcBef>
              <a:spcAft>
                <a:spcPts val="0"/>
              </a:spcAft>
              <a:defRPr/>
            </a:pPr>
            <a:endParaRPr lang="en-US" sz="200" b="0" kern="0" dirty="0">
              <a:solidFill>
                <a:srgbClr val="FFFFFF"/>
              </a:solidFill>
              <a:latin typeface="Arial"/>
            </a:endParaRPr>
          </a:p>
        </p:txBody>
      </p:sp>
      <p:sp>
        <p:nvSpPr>
          <p:cNvPr id="36" name="Rectangle 35"/>
          <p:cNvSpPr/>
          <p:nvPr/>
        </p:nvSpPr>
        <p:spPr>
          <a:xfrm>
            <a:off x="3265488" y="1909763"/>
            <a:ext cx="2470150" cy="777875"/>
          </a:xfrm>
          <a:prstGeom prst="rect">
            <a:avLst/>
          </a:prstGeom>
          <a:solidFill>
            <a:srgbClr val="00A1DE"/>
          </a:solidFill>
          <a:ln w="9525" cap="flat" cmpd="sng" algn="ctr">
            <a:noFill/>
            <a:prstDash val="solid"/>
          </a:ln>
          <a:effectLst/>
        </p:spPr>
        <p:txBody>
          <a:bodyPr anchor="ctr"/>
          <a:lstStyle/>
          <a:p>
            <a:pPr marL="0" lvl="1" algn="ctr" fontAlgn="auto">
              <a:spcBef>
                <a:spcPts val="500"/>
              </a:spcBef>
              <a:spcAft>
                <a:spcPts val="0"/>
              </a:spcAft>
              <a:defRPr/>
            </a:pPr>
            <a:r>
              <a:rPr lang="en-US" sz="1050" b="0" kern="0" dirty="0">
                <a:solidFill>
                  <a:srgbClr val="FFFFFF"/>
                </a:solidFill>
                <a:latin typeface="Arial"/>
                <a:cs typeface="Arial" pitchFamily="34" charset="0"/>
              </a:rPr>
              <a:t>Organizations are not effectively positioned to </a:t>
            </a:r>
            <a:r>
              <a:rPr lang="en-US" sz="1050" b="0" kern="0" dirty="0">
                <a:solidFill>
                  <a:srgbClr val="000000"/>
                </a:solidFill>
                <a:latin typeface="Arial"/>
                <a:cs typeface="Arial" pitchFamily="34" charset="0"/>
              </a:rPr>
              <a:t>protect</a:t>
            </a:r>
            <a:r>
              <a:rPr lang="en-US" sz="1050" b="0" kern="0" dirty="0">
                <a:solidFill>
                  <a:srgbClr val="FFFFFF"/>
                </a:solidFill>
                <a:latin typeface="Arial"/>
                <a:cs typeface="Arial" pitchFamily="34" charset="0"/>
              </a:rPr>
              <a:t> </a:t>
            </a:r>
            <a:r>
              <a:rPr lang="en-US" sz="1050" b="0" kern="0" dirty="0">
                <a:solidFill>
                  <a:srgbClr val="000000"/>
                </a:solidFill>
                <a:latin typeface="Arial"/>
                <a:cs typeface="Arial" pitchFamily="34" charset="0"/>
              </a:rPr>
              <a:t>critical infrastructure</a:t>
            </a:r>
            <a:r>
              <a:rPr lang="en-US" sz="1050" b="0" kern="0" dirty="0">
                <a:solidFill>
                  <a:srgbClr val="FFFFFF"/>
                </a:solidFill>
                <a:latin typeface="Arial"/>
                <a:cs typeface="Arial" pitchFamily="34" charset="0"/>
              </a:rPr>
              <a:t> and data</a:t>
            </a:r>
          </a:p>
        </p:txBody>
      </p:sp>
      <p:sp>
        <p:nvSpPr>
          <p:cNvPr id="37" name="Rectangle 36"/>
          <p:cNvSpPr/>
          <p:nvPr/>
        </p:nvSpPr>
        <p:spPr>
          <a:xfrm>
            <a:off x="6294438" y="1909763"/>
            <a:ext cx="2468562" cy="777875"/>
          </a:xfrm>
          <a:prstGeom prst="rect">
            <a:avLst/>
          </a:prstGeom>
          <a:solidFill>
            <a:srgbClr val="00A1DE"/>
          </a:solidFill>
          <a:ln w="9525" cap="flat" cmpd="sng" algn="ctr">
            <a:noFill/>
            <a:prstDash val="solid"/>
          </a:ln>
          <a:effectLst/>
        </p:spPr>
        <p:txBody>
          <a:bodyPr anchor="ctr"/>
          <a:lstStyle/>
          <a:p>
            <a:pPr marL="0" lvl="1" algn="ctr" fontAlgn="auto">
              <a:spcBef>
                <a:spcPts val="500"/>
              </a:spcBef>
              <a:spcAft>
                <a:spcPts val="0"/>
              </a:spcAft>
              <a:defRPr/>
            </a:pPr>
            <a:r>
              <a:rPr lang="en-US" sz="1050" b="0" kern="0" dirty="0">
                <a:solidFill>
                  <a:srgbClr val="000000"/>
                </a:solidFill>
                <a:latin typeface="Arial"/>
                <a:cs typeface="Arial" pitchFamily="34" charset="0"/>
              </a:rPr>
              <a:t>Cyber crime </a:t>
            </a:r>
            <a:r>
              <a:rPr lang="en-US" sz="1050" b="0" kern="0" dirty="0">
                <a:solidFill>
                  <a:srgbClr val="FFFFFF"/>
                </a:solidFill>
                <a:latin typeface="Arial"/>
                <a:cs typeface="Arial" pitchFamily="34" charset="0"/>
              </a:rPr>
              <a:t>is increasing in volume and sophistication; an incident could be catastrophic</a:t>
            </a:r>
          </a:p>
        </p:txBody>
      </p:sp>
      <p:cxnSp>
        <p:nvCxnSpPr>
          <p:cNvPr id="93190" name="Elbow Connector 37"/>
          <p:cNvCxnSpPr>
            <a:cxnSpLocks noChangeShapeType="1"/>
            <a:stCxn id="33" idx="2"/>
            <a:endCxn id="35" idx="0"/>
          </p:cNvCxnSpPr>
          <p:nvPr/>
        </p:nvCxnSpPr>
        <p:spPr bwMode="auto">
          <a:xfrm rot="5400000">
            <a:off x="2881313" y="290513"/>
            <a:ext cx="406400" cy="2832100"/>
          </a:xfrm>
          <a:prstGeom prst="bentConnector3">
            <a:avLst>
              <a:gd name="adj1" fmla="val 50000"/>
            </a:avLst>
          </a:prstGeom>
          <a:noFill/>
          <a:ln w="15875" algn="ctr">
            <a:solidFill>
              <a:srgbClr val="002776"/>
            </a:solidFill>
            <a:miter lim="800000"/>
            <a:headEnd/>
            <a:tailEnd type="arrow" w="med" len="med"/>
          </a:ln>
        </p:spPr>
      </p:cxnSp>
      <p:cxnSp>
        <p:nvCxnSpPr>
          <p:cNvPr id="93191" name="Elbow Connector 38"/>
          <p:cNvCxnSpPr>
            <a:cxnSpLocks noChangeShapeType="1"/>
            <a:endCxn id="36" idx="0"/>
          </p:cNvCxnSpPr>
          <p:nvPr/>
        </p:nvCxnSpPr>
        <p:spPr bwMode="auto">
          <a:xfrm rot="5400000">
            <a:off x="4298156" y="1707357"/>
            <a:ext cx="404813" cy="0"/>
          </a:xfrm>
          <a:prstGeom prst="bentConnector3">
            <a:avLst>
              <a:gd name="adj1" fmla="val 50000"/>
            </a:avLst>
          </a:prstGeom>
          <a:noFill/>
          <a:ln w="15875" algn="ctr">
            <a:solidFill>
              <a:srgbClr val="002776"/>
            </a:solidFill>
            <a:miter lim="800000"/>
            <a:headEnd/>
            <a:tailEnd type="arrow" w="med" len="med"/>
          </a:ln>
        </p:spPr>
      </p:cxnSp>
      <p:cxnSp>
        <p:nvCxnSpPr>
          <p:cNvPr id="93192" name="Elbow Connector 39"/>
          <p:cNvCxnSpPr>
            <a:cxnSpLocks noChangeShapeType="1"/>
            <a:stCxn id="33" idx="2"/>
            <a:endCxn id="37" idx="0"/>
          </p:cNvCxnSpPr>
          <p:nvPr/>
        </p:nvCxnSpPr>
        <p:spPr bwMode="auto">
          <a:xfrm rot="16200000" flipH="1">
            <a:off x="5811838" y="192088"/>
            <a:ext cx="406400" cy="3028950"/>
          </a:xfrm>
          <a:prstGeom prst="bentConnector3">
            <a:avLst>
              <a:gd name="adj1" fmla="val 50000"/>
            </a:avLst>
          </a:prstGeom>
          <a:noFill/>
          <a:ln w="15875" algn="ctr">
            <a:solidFill>
              <a:srgbClr val="002776"/>
            </a:solidFill>
            <a:miter lim="800000"/>
            <a:headEnd/>
            <a:tailEnd type="arrow" w="med" len="med"/>
          </a:ln>
        </p:spPr>
      </p:cxnSp>
      <p:grpSp>
        <p:nvGrpSpPr>
          <p:cNvPr id="93193" name="Group 57"/>
          <p:cNvGrpSpPr>
            <a:grpSpLocks/>
          </p:cNvGrpSpPr>
          <p:nvPr/>
        </p:nvGrpSpPr>
        <p:grpSpPr bwMode="auto">
          <a:xfrm>
            <a:off x="334963" y="3675063"/>
            <a:ext cx="8521700" cy="1138237"/>
            <a:chOff x="266700" y="3065379"/>
            <a:chExt cx="8521700" cy="1138321"/>
          </a:xfrm>
        </p:grpSpPr>
        <p:sp>
          <p:nvSpPr>
            <p:cNvPr id="42" name="Chevron 41"/>
            <p:cNvSpPr/>
            <p:nvPr/>
          </p:nvSpPr>
          <p:spPr>
            <a:xfrm>
              <a:off x="266700" y="3149522"/>
              <a:ext cx="2159000" cy="1054178"/>
            </a:xfrm>
            <a:prstGeom prst="chevron">
              <a:avLst>
                <a:gd name="adj" fmla="val 22289"/>
              </a:avLst>
            </a:prstGeom>
            <a:solidFill>
              <a:srgbClr val="92D050"/>
            </a:solidFill>
            <a:ln w="9525" cap="flat" cmpd="sng" algn="ctr">
              <a:noFill/>
              <a:prstDash val="solid"/>
            </a:ln>
            <a:effectLst/>
          </p:spPr>
          <p:txBody>
            <a:bodyPr anchor="ctr">
              <a:spAutoFit/>
            </a:bodyPr>
            <a:lstStyle/>
            <a:p>
              <a:pPr fontAlgn="auto">
                <a:spcBef>
                  <a:spcPts val="0"/>
                </a:spcBef>
                <a:spcAft>
                  <a:spcPts val="0"/>
                </a:spcAft>
                <a:defRPr/>
              </a:pPr>
              <a:endParaRPr lang="en-US" sz="900" b="0" kern="0" dirty="0">
                <a:solidFill>
                  <a:srgbClr val="000000"/>
                </a:solidFill>
                <a:latin typeface="Arial"/>
              </a:endParaRPr>
            </a:p>
          </p:txBody>
        </p:sp>
        <p:sp>
          <p:nvSpPr>
            <p:cNvPr id="43" name="Chevron 42"/>
            <p:cNvSpPr/>
            <p:nvPr/>
          </p:nvSpPr>
          <p:spPr>
            <a:xfrm>
              <a:off x="2336800" y="3149522"/>
              <a:ext cx="2159000" cy="1054178"/>
            </a:xfrm>
            <a:prstGeom prst="chevron">
              <a:avLst>
                <a:gd name="adj" fmla="val 22289"/>
              </a:avLst>
            </a:prstGeom>
            <a:solidFill>
              <a:srgbClr val="92D050"/>
            </a:solidFill>
            <a:ln w="9525" cap="flat" cmpd="sng" algn="ctr">
              <a:noFill/>
              <a:prstDash val="solid"/>
            </a:ln>
            <a:effectLst/>
          </p:spPr>
          <p:txBody>
            <a:bodyPr anchor="ctr">
              <a:spAutoFit/>
            </a:bodyPr>
            <a:lstStyle/>
            <a:p>
              <a:pPr fontAlgn="auto">
                <a:spcBef>
                  <a:spcPts val="0"/>
                </a:spcBef>
                <a:spcAft>
                  <a:spcPts val="0"/>
                </a:spcAft>
                <a:defRPr/>
              </a:pPr>
              <a:endParaRPr lang="en-US" sz="900" b="0" kern="0" dirty="0">
                <a:solidFill>
                  <a:srgbClr val="000000"/>
                </a:solidFill>
                <a:latin typeface="Arial"/>
              </a:endParaRPr>
            </a:p>
          </p:txBody>
        </p:sp>
        <p:sp>
          <p:nvSpPr>
            <p:cNvPr id="44" name="Chevron 43"/>
            <p:cNvSpPr/>
            <p:nvPr/>
          </p:nvSpPr>
          <p:spPr>
            <a:xfrm>
              <a:off x="4406900" y="3149522"/>
              <a:ext cx="2159000" cy="1054178"/>
            </a:xfrm>
            <a:prstGeom prst="chevron">
              <a:avLst>
                <a:gd name="adj" fmla="val 22289"/>
              </a:avLst>
            </a:prstGeom>
            <a:solidFill>
              <a:srgbClr val="92D050"/>
            </a:solidFill>
            <a:ln w="9525" cap="flat" cmpd="sng" algn="ctr">
              <a:noFill/>
              <a:prstDash val="solid"/>
            </a:ln>
            <a:effectLst/>
          </p:spPr>
          <p:txBody>
            <a:bodyPr anchor="ctr">
              <a:spAutoFit/>
            </a:bodyPr>
            <a:lstStyle/>
            <a:p>
              <a:pPr fontAlgn="auto">
                <a:spcBef>
                  <a:spcPts val="0"/>
                </a:spcBef>
                <a:spcAft>
                  <a:spcPts val="0"/>
                </a:spcAft>
                <a:defRPr/>
              </a:pPr>
              <a:endParaRPr lang="en-US" sz="900" b="0" kern="0" dirty="0">
                <a:solidFill>
                  <a:srgbClr val="000000"/>
                </a:solidFill>
                <a:latin typeface="Arial"/>
              </a:endParaRPr>
            </a:p>
          </p:txBody>
        </p:sp>
        <p:sp>
          <p:nvSpPr>
            <p:cNvPr id="45" name="Chevron 44"/>
            <p:cNvSpPr/>
            <p:nvPr/>
          </p:nvSpPr>
          <p:spPr>
            <a:xfrm>
              <a:off x="6502400" y="3149522"/>
              <a:ext cx="2159000" cy="1054178"/>
            </a:xfrm>
            <a:prstGeom prst="chevron">
              <a:avLst>
                <a:gd name="adj" fmla="val 22289"/>
              </a:avLst>
            </a:prstGeom>
            <a:solidFill>
              <a:srgbClr val="92D050"/>
            </a:solidFill>
            <a:ln w="9525" cap="flat" cmpd="sng" algn="ctr">
              <a:noFill/>
              <a:prstDash val="solid"/>
            </a:ln>
            <a:effectLst/>
          </p:spPr>
          <p:txBody>
            <a:bodyPr anchor="ctr">
              <a:spAutoFit/>
            </a:bodyPr>
            <a:lstStyle/>
            <a:p>
              <a:pPr fontAlgn="auto">
                <a:spcBef>
                  <a:spcPts val="0"/>
                </a:spcBef>
                <a:spcAft>
                  <a:spcPts val="0"/>
                </a:spcAft>
                <a:defRPr/>
              </a:pPr>
              <a:endParaRPr lang="en-US" sz="900" b="0" kern="0" dirty="0">
                <a:solidFill>
                  <a:srgbClr val="000000"/>
                </a:solidFill>
                <a:latin typeface="Arial"/>
              </a:endParaRPr>
            </a:p>
          </p:txBody>
        </p:sp>
        <p:sp>
          <p:nvSpPr>
            <p:cNvPr id="46" name="Rectangle 45"/>
            <p:cNvSpPr/>
            <p:nvPr/>
          </p:nvSpPr>
          <p:spPr>
            <a:xfrm>
              <a:off x="482600" y="3090781"/>
              <a:ext cx="2146300" cy="1077992"/>
            </a:xfrm>
            <a:prstGeom prst="rect">
              <a:avLst/>
            </a:prstGeom>
            <a:solidFill>
              <a:srgbClr val="FFFFFF">
                <a:alpha val="0"/>
              </a:srgbClr>
            </a:solidFill>
            <a:ln w="9525" cap="flat" cmpd="sng" algn="ctr">
              <a:noFill/>
              <a:prstDash val="solid"/>
            </a:ln>
            <a:effectLst/>
          </p:spPr>
          <p:txBody>
            <a:bodyPr anchor="ctr">
              <a:spAutoFit/>
            </a:bodyPr>
            <a:lstStyle/>
            <a:p>
              <a:pPr marL="0" lvl="1" fontAlgn="auto">
                <a:spcBef>
                  <a:spcPts val="0"/>
                </a:spcBef>
                <a:spcAft>
                  <a:spcPts val="0"/>
                </a:spcAft>
                <a:defRPr/>
              </a:pPr>
              <a:r>
                <a:rPr lang="en-US" sz="2800" b="0" kern="0" dirty="0">
                  <a:solidFill>
                    <a:srgbClr val="3F3F3F"/>
                  </a:solidFill>
                  <a:latin typeface="Arial"/>
                </a:rPr>
                <a:t>I</a:t>
              </a:r>
              <a:r>
                <a:rPr lang="en-US" sz="1200" b="0" kern="0" dirty="0">
                  <a:solidFill>
                    <a:srgbClr val="3F3F3F"/>
                  </a:solidFill>
                  <a:latin typeface="Arial"/>
                </a:rPr>
                <a:t>dentify</a:t>
              </a:r>
              <a:r>
                <a:rPr lang="en-US" sz="1200" b="0" kern="0" dirty="0">
                  <a:solidFill>
                    <a:srgbClr val="FFFFFF"/>
                  </a:solidFill>
                  <a:latin typeface="Arial"/>
                </a:rPr>
                <a:t> security and </a:t>
              </a:r>
              <a:br>
                <a:rPr lang="en-US" sz="1200" b="0" kern="0" dirty="0">
                  <a:solidFill>
                    <a:srgbClr val="FFFFFF"/>
                  </a:solidFill>
                  <a:latin typeface="Arial"/>
                </a:rPr>
              </a:br>
              <a:r>
                <a:rPr lang="en-US" sz="1200" b="0" kern="0" dirty="0">
                  <a:solidFill>
                    <a:srgbClr val="FFFFFF"/>
                  </a:solidFill>
                  <a:latin typeface="Arial"/>
                </a:rPr>
                <a:t>privacy vulnerabilities through actionable risk-based approach</a:t>
              </a:r>
            </a:p>
          </p:txBody>
        </p:sp>
        <p:sp>
          <p:nvSpPr>
            <p:cNvPr id="47" name="Rectangle 46"/>
            <p:cNvSpPr/>
            <p:nvPr/>
          </p:nvSpPr>
          <p:spPr>
            <a:xfrm>
              <a:off x="2540000" y="3090781"/>
              <a:ext cx="2146300" cy="1077992"/>
            </a:xfrm>
            <a:prstGeom prst="rect">
              <a:avLst/>
            </a:prstGeom>
            <a:solidFill>
              <a:srgbClr val="FFFFFF">
                <a:alpha val="0"/>
              </a:srgbClr>
            </a:solidFill>
            <a:ln w="9525" cap="flat" cmpd="sng" algn="ctr">
              <a:noFill/>
              <a:prstDash val="solid"/>
            </a:ln>
            <a:effectLst/>
          </p:spPr>
          <p:txBody>
            <a:bodyPr anchor="ctr">
              <a:spAutoFit/>
            </a:bodyPr>
            <a:lstStyle/>
            <a:p>
              <a:pPr marL="0" lvl="1" fontAlgn="auto">
                <a:spcBef>
                  <a:spcPts val="0"/>
                </a:spcBef>
                <a:spcAft>
                  <a:spcPts val="0"/>
                </a:spcAft>
                <a:defRPr/>
              </a:pPr>
              <a:r>
                <a:rPr lang="en-US" sz="2800" b="0" kern="0" dirty="0">
                  <a:solidFill>
                    <a:srgbClr val="3F3F3F"/>
                  </a:solidFill>
                  <a:latin typeface="Arial"/>
                </a:rPr>
                <a:t>D</a:t>
              </a:r>
              <a:r>
                <a:rPr lang="en-US" sz="1200" b="0" kern="0" dirty="0">
                  <a:solidFill>
                    <a:srgbClr val="3F3F3F"/>
                  </a:solidFill>
                  <a:latin typeface="Arial"/>
                </a:rPr>
                <a:t>evelop</a:t>
              </a:r>
              <a:r>
                <a:rPr lang="en-US" sz="1200" b="0" kern="0" dirty="0">
                  <a:solidFill>
                    <a:srgbClr val="FFFFFF"/>
                  </a:solidFill>
                  <a:latin typeface="Arial"/>
                </a:rPr>
                <a:t>  a security </a:t>
              </a:r>
              <a:br>
                <a:rPr lang="en-US" sz="1200" b="0" kern="0" dirty="0">
                  <a:solidFill>
                    <a:srgbClr val="FFFFFF"/>
                  </a:solidFill>
                  <a:latin typeface="Arial"/>
                </a:rPr>
              </a:br>
              <a:r>
                <a:rPr lang="en-US" sz="1200" b="0" kern="0" dirty="0">
                  <a:solidFill>
                    <a:srgbClr val="FFFFFF"/>
                  </a:solidFill>
                  <a:latin typeface="Arial"/>
                </a:rPr>
                <a:t>policy and technical architecture compliant </a:t>
              </a:r>
              <a:br>
                <a:rPr lang="en-US" sz="1200" b="0" kern="0" dirty="0">
                  <a:solidFill>
                    <a:srgbClr val="FFFFFF"/>
                  </a:solidFill>
                  <a:latin typeface="Arial"/>
                </a:rPr>
              </a:br>
              <a:r>
                <a:rPr lang="en-US" sz="1200" b="0" kern="0" dirty="0">
                  <a:solidFill>
                    <a:srgbClr val="FFFFFF"/>
                  </a:solidFill>
                  <a:latin typeface="Arial"/>
                </a:rPr>
                <a:t>with federal mandates</a:t>
              </a:r>
            </a:p>
          </p:txBody>
        </p:sp>
        <p:sp>
          <p:nvSpPr>
            <p:cNvPr id="48" name="Rectangle 47"/>
            <p:cNvSpPr/>
            <p:nvPr/>
          </p:nvSpPr>
          <p:spPr>
            <a:xfrm>
              <a:off x="4610100" y="3065379"/>
              <a:ext cx="2324100" cy="1077992"/>
            </a:xfrm>
            <a:prstGeom prst="rect">
              <a:avLst/>
            </a:prstGeom>
            <a:solidFill>
              <a:srgbClr val="FFFFFF">
                <a:alpha val="0"/>
              </a:srgbClr>
            </a:solidFill>
            <a:ln w="9525" cap="flat" cmpd="sng" algn="ctr">
              <a:noFill/>
              <a:prstDash val="solid"/>
            </a:ln>
            <a:effectLst/>
          </p:spPr>
          <p:txBody>
            <a:bodyPr anchor="ctr">
              <a:spAutoFit/>
            </a:bodyPr>
            <a:lstStyle/>
            <a:p>
              <a:pPr marL="0" lvl="1" fontAlgn="auto">
                <a:spcBef>
                  <a:spcPts val="0"/>
                </a:spcBef>
                <a:spcAft>
                  <a:spcPts val="0"/>
                </a:spcAft>
                <a:defRPr/>
              </a:pPr>
              <a:r>
                <a:rPr lang="en-US" sz="2800" b="0" kern="0" dirty="0">
                  <a:solidFill>
                    <a:srgbClr val="3F3F3F"/>
                  </a:solidFill>
                  <a:latin typeface="Arial"/>
                </a:rPr>
                <a:t>I</a:t>
              </a:r>
              <a:r>
                <a:rPr lang="en-US" sz="1200" b="0" kern="0" dirty="0">
                  <a:solidFill>
                    <a:srgbClr val="3F3F3F"/>
                  </a:solidFill>
                  <a:latin typeface="Arial"/>
                </a:rPr>
                <a:t>mplement</a:t>
              </a:r>
              <a:r>
                <a:rPr lang="en-US" sz="1200" b="0" kern="0" dirty="0">
                  <a:solidFill>
                    <a:srgbClr val="FFFFFF"/>
                  </a:solidFill>
                  <a:latin typeface="Arial"/>
                </a:rPr>
                <a:t> scalable </a:t>
              </a:r>
              <a:br>
                <a:rPr lang="en-US" sz="1200" b="0" kern="0" dirty="0">
                  <a:solidFill>
                    <a:srgbClr val="FFFFFF"/>
                  </a:solidFill>
                  <a:latin typeface="Arial"/>
                </a:rPr>
              </a:br>
              <a:r>
                <a:rPr lang="en-US" sz="1200" b="0" kern="0" dirty="0">
                  <a:solidFill>
                    <a:srgbClr val="FFFFFF"/>
                  </a:solidFill>
                  <a:latin typeface="Arial"/>
                </a:rPr>
                <a:t>processes and </a:t>
              </a:r>
              <a:br>
                <a:rPr lang="en-US" sz="1200" b="0" kern="0" dirty="0">
                  <a:solidFill>
                    <a:srgbClr val="FFFFFF"/>
                  </a:solidFill>
                  <a:latin typeface="Arial"/>
                </a:rPr>
              </a:br>
              <a:r>
                <a:rPr lang="en-US" sz="1200" b="0" kern="0" dirty="0">
                  <a:solidFill>
                    <a:srgbClr val="FFFFFF"/>
                  </a:solidFill>
                  <a:latin typeface="Arial"/>
                </a:rPr>
                <a:t>technologies that safe </a:t>
              </a:r>
              <a:br>
                <a:rPr lang="en-US" sz="1200" b="0" kern="0" dirty="0">
                  <a:solidFill>
                    <a:srgbClr val="FFFFFF"/>
                  </a:solidFill>
                  <a:latin typeface="Arial"/>
                </a:rPr>
              </a:br>
              <a:r>
                <a:rPr lang="en-US" sz="1200" b="0" kern="0" dirty="0">
                  <a:solidFill>
                    <a:srgbClr val="FFFFFF"/>
                  </a:solidFill>
                  <a:latin typeface="Arial"/>
                </a:rPr>
                <a:t>guard each end point</a:t>
              </a:r>
            </a:p>
          </p:txBody>
        </p:sp>
        <p:sp>
          <p:nvSpPr>
            <p:cNvPr id="49" name="Rectangle 48"/>
            <p:cNvSpPr/>
            <p:nvPr/>
          </p:nvSpPr>
          <p:spPr>
            <a:xfrm>
              <a:off x="6667500" y="3078080"/>
              <a:ext cx="2120900" cy="1077992"/>
            </a:xfrm>
            <a:prstGeom prst="rect">
              <a:avLst/>
            </a:prstGeom>
            <a:solidFill>
              <a:srgbClr val="FFFFFF">
                <a:alpha val="0"/>
              </a:srgbClr>
            </a:solidFill>
            <a:ln w="9525" cap="flat" cmpd="sng" algn="ctr">
              <a:noFill/>
              <a:prstDash val="solid"/>
            </a:ln>
            <a:effectLst/>
          </p:spPr>
          <p:txBody>
            <a:bodyPr anchor="ctr">
              <a:spAutoFit/>
            </a:bodyPr>
            <a:lstStyle/>
            <a:p>
              <a:pPr marL="0" lvl="1" fontAlgn="auto">
                <a:spcBef>
                  <a:spcPts val="0"/>
                </a:spcBef>
                <a:spcAft>
                  <a:spcPts val="0"/>
                </a:spcAft>
                <a:defRPr/>
              </a:pPr>
              <a:r>
                <a:rPr lang="en-US" sz="2800" b="0" kern="0" dirty="0">
                  <a:solidFill>
                    <a:srgbClr val="3F3F3F"/>
                  </a:solidFill>
                  <a:latin typeface="Arial"/>
                </a:rPr>
                <a:t>R</a:t>
              </a:r>
              <a:r>
                <a:rPr lang="en-US" sz="1200" b="0" kern="0" dirty="0">
                  <a:solidFill>
                    <a:srgbClr val="3F3F3F"/>
                  </a:solidFill>
                  <a:latin typeface="Arial"/>
                </a:rPr>
                <a:t>educe </a:t>
              </a:r>
              <a:r>
                <a:rPr lang="en-US" sz="1200" b="0" kern="0" dirty="0">
                  <a:solidFill>
                    <a:srgbClr val="FFFFFF"/>
                  </a:solidFill>
                  <a:latin typeface="Arial"/>
                </a:rPr>
                <a:t>the amount of time necessary to detect and address potential threats</a:t>
              </a:r>
            </a:p>
          </p:txBody>
        </p:sp>
      </p:grpSp>
      <p:sp>
        <p:nvSpPr>
          <p:cNvPr id="50" name="Rectangle 49"/>
          <p:cNvSpPr/>
          <p:nvPr/>
        </p:nvSpPr>
        <p:spPr>
          <a:xfrm>
            <a:off x="398463" y="3162300"/>
            <a:ext cx="8204200" cy="368300"/>
          </a:xfrm>
          <a:prstGeom prst="rect">
            <a:avLst/>
          </a:prstGeom>
          <a:solidFill>
            <a:srgbClr val="94D600"/>
          </a:solidFill>
          <a:ln w="0" cap="flat" cmpd="sng" algn="ctr">
            <a:solidFill>
              <a:srgbClr val="000000"/>
            </a:solidFill>
            <a:prstDash val="solid"/>
          </a:ln>
          <a:effectLst/>
        </p:spPr>
        <p:txBody>
          <a:bodyPr anchor="ctr">
            <a:spAutoFit/>
          </a:bodyPr>
          <a:lstStyle/>
          <a:p>
            <a:pPr algn="ctr" fontAlgn="auto">
              <a:spcBef>
                <a:spcPts val="1900"/>
              </a:spcBef>
              <a:spcAft>
                <a:spcPts val="0"/>
              </a:spcAft>
              <a:defRPr/>
            </a:pPr>
            <a:r>
              <a:rPr lang="en-US" sz="1800" kern="0" spc="1500" dirty="0">
                <a:solidFill>
                  <a:srgbClr val="3E3A38"/>
                </a:solidFill>
                <a:latin typeface="Arial"/>
                <a:cs typeface="Arial" pitchFamily="34" charset="0"/>
              </a:rPr>
              <a:t>OPPORTUNITIES</a:t>
            </a:r>
            <a:endParaRPr lang="en-US" sz="1400" kern="0" spc="1500" dirty="0">
              <a:solidFill>
                <a:srgbClr val="3E3A38"/>
              </a:solidFill>
              <a:latin typeface="Arial"/>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5"/>
          <p:cNvSpPr>
            <a:spLocks noGrp="1"/>
          </p:cNvSpPr>
          <p:nvPr>
            <p:ph type="title"/>
          </p:nvPr>
        </p:nvSpPr>
        <p:spPr>
          <a:xfrm>
            <a:off x="396875" y="530225"/>
            <a:ext cx="8345488" cy="242888"/>
          </a:xfrm>
        </p:spPr>
        <p:txBody>
          <a:bodyPr/>
          <a:lstStyle/>
          <a:p>
            <a:r>
              <a:rPr lang="en-GB" smtClean="0"/>
              <a:t>Security and Privacy are not the same thing</a:t>
            </a:r>
            <a:endParaRPr lang="en-US" smtClean="0"/>
          </a:p>
        </p:txBody>
      </p:sp>
      <p:sp>
        <p:nvSpPr>
          <p:cNvPr id="118" name="Rectangle 117"/>
          <p:cNvSpPr/>
          <p:nvPr/>
        </p:nvSpPr>
        <p:spPr bwMode="auto">
          <a:xfrm rot="16200000">
            <a:off x="2163763" y="-795338"/>
            <a:ext cx="4876800" cy="8448675"/>
          </a:xfrm>
          <a:prstGeom prst="rect">
            <a:avLst/>
          </a:prstGeom>
          <a:solidFill>
            <a:srgbClr val="EEF8FC"/>
          </a:solidFill>
          <a:ln w="12700" cap="flat" cmpd="sng" algn="ctr">
            <a:noFill/>
            <a:prstDash val="solid"/>
          </a:ln>
          <a:effectLst/>
        </p:spPr>
        <p:txBody>
          <a:bodyPr/>
          <a:lstStyle/>
          <a:p>
            <a:pPr algn="ctr" fontAlgn="auto">
              <a:spcBef>
                <a:spcPts val="0"/>
              </a:spcBef>
              <a:spcAft>
                <a:spcPts val="0"/>
              </a:spcAft>
              <a:defRPr/>
            </a:pPr>
            <a:endParaRPr lang="en-US" sz="1400" b="0" kern="0" dirty="0">
              <a:solidFill>
                <a:srgbClr val="002776"/>
              </a:solidFill>
              <a:latin typeface="Arial"/>
            </a:endParaRPr>
          </a:p>
        </p:txBody>
      </p:sp>
      <p:sp>
        <p:nvSpPr>
          <p:cNvPr id="119" name="TextBox 118"/>
          <p:cNvSpPr txBox="1"/>
          <p:nvPr/>
        </p:nvSpPr>
        <p:spPr>
          <a:xfrm>
            <a:off x="6642100" y="1536700"/>
            <a:ext cx="2020888" cy="3784600"/>
          </a:xfrm>
          <a:prstGeom prst="rect">
            <a:avLst/>
          </a:prstGeom>
          <a:noFill/>
        </p:spPr>
        <p:txBody>
          <a:bodyPr>
            <a:spAutoFit/>
          </a:bodyPr>
          <a:lstStyle/>
          <a:p>
            <a:pPr marL="168275" indent="-168275" fontAlgn="auto">
              <a:spcBef>
                <a:spcPts val="0"/>
              </a:spcBef>
              <a:spcAft>
                <a:spcPts val="4800"/>
              </a:spcAft>
              <a:buFont typeface="Arial" pitchFamily="34" charset="0"/>
              <a:buChar char="•"/>
              <a:defRPr/>
            </a:pPr>
            <a:r>
              <a:rPr lang="en-US" sz="1600" b="0" kern="0" dirty="0">
                <a:solidFill>
                  <a:sysClr val="windowText" lastClr="000000"/>
                </a:solidFill>
              </a:rPr>
              <a:t>Massive, new volumes customer information are generated</a:t>
            </a:r>
          </a:p>
          <a:p>
            <a:pPr marL="168275" indent="-168275" fontAlgn="auto">
              <a:spcBef>
                <a:spcPts val="0"/>
              </a:spcBef>
              <a:spcAft>
                <a:spcPts val="4800"/>
              </a:spcAft>
              <a:buFont typeface="Arial" pitchFamily="34" charset="0"/>
              <a:buChar char="•"/>
              <a:defRPr/>
            </a:pPr>
            <a:r>
              <a:rPr lang="en-US" sz="1600" b="0" kern="0" dirty="0">
                <a:solidFill>
                  <a:sysClr val="windowText" lastClr="000000"/>
                </a:solidFill>
              </a:rPr>
              <a:t>New critical infrastructures are relied upon</a:t>
            </a:r>
          </a:p>
          <a:p>
            <a:pPr marL="168275" indent="-168275" fontAlgn="auto">
              <a:spcBef>
                <a:spcPts val="0"/>
              </a:spcBef>
              <a:spcAft>
                <a:spcPts val="4800"/>
              </a:spcAft>
              <a:buFont typeface="Arial" pitchFamily="34" charset="0"/>
              <a:buChar char="•"/>
              <a:defRPr/>
            </a:pPr>
            <a:r>
              <a:rPr lang="en-US" sz="1600" b="0" kern="0" dirty="0">
                <a:solidFill>
                  <a:sysClr val="windowText" lastClr="000000"/>
                </a:solidFill>
              </a:rPr>
              <a:t>Information and energy are </a:t>
            </a:r>
            <a:br>
              <a:rPr lang="en-US" sz="1600" b="0" kern="0" dirty="0">
                <a:solidFill>
                  <a:sysClr val="windowText" lastClr="000000"/>
                </a:solidFill>
              </a:rPr>
            </a:br>
            <a:r>
              <a:rPr lang="en-US" sz="1600" b="0" kern="0" dirty="0">
                <a:solidFill>
                  <a:sysClr val="windowText" lastClr="000000"/>
                </a:solidFill>
              </a:rPr>
              <a:t>bidirectional</a:t>
            </a:r>
          </a:p>
        </p:txBody>
      </p:sp>
      <p:sp>
        <p:nvSpPr>
          <p:cNvPr id="120" name="Rectangle 119"/>
          <p:cNvSpPr/>
          <p:nvPr/>
        </p:nvSpPr>
        <p:spPr>
          <a:xfrm>
            <a:off x="404813" y="6053138"/>
            <a:ext cx="8421687" cy="307975"/>
          </a:xfrm>
          <a:prstGeom prst="rect">
            <a:avLst/>
          </a:prstGeom>
          <a:solidFill>
            <a:srgbClr val="00A1DE">
              <a:alpha val="86000"/>
            </a:srgbClr>
          </a:solidFill>
          <a:ln w="9525" cap="flat" cmpd="sng" algn="ctr">
            <a:noFill/>
            <a:prstDash val="solid"/>
          </a:ln>
          <a:effectLst/>
        </p:spPr>
        <p:txBody>
          <a:bodyPr anchor="ctr">
            <a:spAutoFit/>
          </a:bodyPr>
          <a:lstStyle/>
          <a:p>
            <a:pPr algn="ctr" fontAlgn="auto">
              <a:spcBef>
                <a:spcPts val="0"/>
              </a:spcBef>
              <a:spcAft>
                <a:spcPts val="0"/>
              </a:spcAft>
              <a:defRPr/>
            </a:pPr>
            <a:r>
              <a:rPr lang="en-US" sz="1400" kern="0" dirty="0">
                <a:solidFill>
                  <a:srgbClr val="FFFFFF"/>
                </a:solidFill>
                <a:latin typeface="Arial"/>
              </a:rPr>
              <a:t>Smart Grid-enabled utilities are telecommunications companies, not just energy providers  </a:t>
            </a:r>
          </a:p>
        </p:txBody>
      </p:sp>
      <p:grpSp>
        <p:nvGrpSpPr>
          <p:cNvPr id="95237" name="Group 120"/>
          <p:cNvGrpSpPr>
            <a:grpSpLocks/>
          </p:cNvGrpSpPr>
          <p:nvPr/>
        </p:nvGrpSpPr>
        <p:grpSpPr bwMode="auto">
          <a:xfrm>
            <a:off x="555625" y="1003300"/>
            <a:ext cx="5845175" cy="4533900"/>
            <a:chOff x="522123" y="990602"/>
            <a:chExt cx="5844548" cy="4533493"/>
          </a:xfrm>
        </p:grpSpPr>
        <p:sp>
          <p:nvSpPr>
            <p:cNvPr id="122" name="Freeform 121"/>
            <p:cNvSpPr/>
            <p:nvPr/>
          </p:nvSpPr>
          <p:spPr bwMode="auto">
            <a:xfrm rot="16200000" flipV="1">
              <a:off x="-876354" y="2474794"/>
              <a:ext cx="4520794" cy="1552408"/>
            </a:xfrm>
            <a:custGeom>
              <a:avLst/>
              <a:gdLst>
                <a:gd name="connsiteX0" fmla="*/ 0 w 5451700"/>
                <a:gd name="connsiteY0" fmla="*/ 1569742 h 1569742"/>
                <a:gd name="connsiteX1" fmla="*/ 1536981 w 5451700"/>
                <a:gd name="connsiteY1" fmla="*/ 0 h 1569742"/>
                <a:gd name="connsiteX2" fmla="*/ 5451700 w 5451700"/>
                <a:gd name="connsiteY2" fmla="*/ 0 h 1569742"/>
                <a:gd name="connsiteX3" fmla="*/ 3914719 w 5451700"/>
                <a:gd name="connsiteY3" fmla="*/ 1569742 h 1569742"/>
                <a:gd name="connsiteX4" fmla="*/ 0 w 5451700"/>
                <a:gd name="connsiteY4" fmla="*/ 1569742 h 1569742"/>
                <a:gd name="connsiteX0" fmla="*/ 0 w 5451700"/>
                <a:gd name="connsiteY0" fmla="*/ 1569742 h 1569743"/>
                <a:gd name="connsiteX1" fmla="*/ 1536981 w 5451700"/>
                <a:gd name="connsiteY1" fmla="*/ 0 h 1569743"/>
                <a:gd name="connsiteX2" fmla="*/ 5451700 w 5451700"/>
                <a:gd name="connsiteY2" fmla="*/ 0 h 1569743"/>
                <a:gd name="connsiteX3" fmla="*/ 3418383 w 5451700"/>
                <a:gd name="connsiteY3" fmla="*/ 1569743 h 1569743"/>
                <a:gd name="connsiteX4" fmla="*/ 0 w 5451700"/>
                <a:gd name="connsiteY4" fmla="*/ 1569742 h 1569743"/>
                <a:gd name="connsiteX0" fmla="*/ 0 w 4897668"/>
                <a:gd name="connsiteY0" fmla="*/ 1569742 h 1569743"/>
                <a:gd name="connsiteX1" fmla="*/ 1536981 w 4897668"/>
                <a:gd name="connsiteY1" fmla="*/ 0 h 1569743"/>
                <a:gd name="connsiteX2" fmla="*/ 4897668 w 4897668"/>
                <a:gd name="connsiteY2" fmla="*/ 28732 h 1569743"/>
                <a:gd name="connsiteX3" fmla="*/ 3418383 w 4897668"/>
                <a:gd name="connsiteY3" fmla="*/ 1569743 h 1569743"/>
                <a:gd name="connsiteX4" fmla="*/ 0 w 4897668"/>
                <a:gd name="connsiteY4" fmla="*/ 1569742 h 1569743"/>
                <a:gd name="connsiteX0" fmla="*/ 0 w 4897669"/>
                <a:gd name="connsiteY0" fmla="*/ 1569742 h 1569743"/>
                <a:gd name="connsiteX1" fmla="*/ 1536981 w 4897669"/>
                <a:gd name="connsiteY1" fmla="*/ 0 h 1569743"/>
                <a:gd name="connsiteX2" fmla="*/ 4897669 w 4897669"/>
                <a:gd name="connsiteY2" fmla="*/ 48671 h 1569743"/>
                <a:gd name="connsiteX3" fmla="*/ 3418383 w 4897669"/>
                <a:gd name="connsiteY3" fmla="*/ 1569743 h 1569743"/>
                <a:gd name="connsiteX4" fmla="*/ 0 w 4897669"/>
                <a:gd name="connsiteY4" fmla="*/ 1569742 h 1569743"/>
                <a:gd name="connsiteX0" fmla="*/ 0 w 4973861"/>
                <a:gd name="connsiteY0" fmla="*/ 1569742 h 1569743"/>
                <a:gd name="connsiteX1" fmla="*/ 1536981 w 4973861"/>
                <a:gd name="connsiteY1" fmla="*/ 0 h 1569743"/>
                <a:gd name="connsiteX2" fmla="*/ 4973861 w 4973861"/>
                <a:gd name="connsiteY2" fmla="*/ 44923 h 1569743"/>
                <a:gd name="connsiteX3" fmla="*/ 3418383 w 4973861"/>
                <a:gd name="connsiteY3" fmla="*/ 1569743 h 1569743"/>
                <a:gd name="connsiteX4" fmla="*/ 0 w 4973861"/>
                <a:gd name="connsiteY4" fmla="*/ 1569742 h 156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861" h="1569743">
                  <a:moveTo>
                    <a:pt x="0" y="1569742"/>
                  </a:moveTo>
                  <a:lnTo>
                    <a:pt x="1536981" y="0"/>
                  </a:lnTo>
                  <a:lnTo>
                    <a:pt x="4973861" y="44923"/>
                  </a:lnTo>
                  <a:lnTo>
                    <a:pt x="3418383" y="1569743"/>
                  </a:lnTo>
                  <a:lnTo>
                    <a:pt x="0" y="1569742"/>
                  </a:lnTo>
                  <a:close/>
                </a:path>
              </a:pathLst>
            </a:custGeom>
            <a:solidFill>
              <a:srgbClr val="C5F0FF"/>
            </a:solidFill>
            <a:ln w="12700" cap="flat" cmpd="sng" algn="ctr">
              <a:noFill/>
              <a:prstDash val="solid"/>
            </a:ln>
            <a:effectLst/>
          </p:spPr>
          <p:txBody>
            <a:bodyPr lIns="45720" rIns="45720" anchor="ctr"/>
            <a:lstStyle/>
            <a:p>
              <a:pPr algn="ctr" fontAlgn="auto">
                <a:spcBef>
                  <a:spcPct val="20000"/>
                </a:spcBef>
                <a:spcAft>
                  <a:spcPts val="0"/>
                </a:spcAft>
                <a:defRPr/>
              </a:pPr>
              <a:endParaRPr lang="en-US" sz="1800" b="0" kern="0" dirty="0">
                <a:solidFill>
                  <a:srgbClr val="FFFFFF"/>
                </a:solidFill>
                <a:latin typeface="Arial"/>
              </a:endParaRPr>
            </a:p>
          </p:txBody>
        </p:sp>
        <p:sp>
          <p:nvSpPr>
            <p:cNvPr id="123" name="Freeform 6"/>
            <p:cNvSpPr/>
            <p:nvPr/>
          </p:nvSpPr>
          <p:spPr bwMode="auto">
            <a:xfrm>
              <a:off x="580855" y="4046266"/>
              <a:ext cx="5776292" cy="1260362"/>
            </a:xfrm>
            <a:custGeom>
              <a:avLst/>
              <a:gdLst>
                <a:gd name="connsiteX0" fmla="*/ 0 w 8318500"/>
                <a:gd name="connsiteY0" fmla="*/ 1409700 h 1409700"/>
                <a:gd name="connsiteX1" fmla="*/ 8318500 w 8318500"/>
                <a:gd name="connsiteY1" fmla="*/ 1397000 h 1409700"/>
                <a:gd name="connsiteX2" fmla="*/ 6134100 w 8318500"/>
                <a:gd name="connsiteY2" fmla="*/ 0 h 1409700"/>
                <a:gd name="connsiteX3" fmla="*/ 1854200 w 8318500"/>
                <a:gd name="connsiteY3" fmla="*/ 0 h 1409700"/>
                <a:gd name="connsiteX4" fmla="*/ 0 w 8318500"/>
                <a:gd name="connsiteY4" fmla="*/ 140970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0" h="1409700">
                  <a:moveTo>
                    <a:pt x="0" y="1409700"/>
                  </a:moveTo>
                  <a:lnTo>
                    <a:pt x="8318500" y="1397000"/>
                  </a:lnTo>
                  <a:lnTo>
                    <a:pt x="6134100" y="0"/>
                  </a:lnTo>
                  <a:lnTo>
                    <a:pt x="1854200" y="0"/>
                  </a:lnTo>
                  <a:lnTo>
                    <a:pt x="0" y="1409700"/>
                  </a:lnTo>
                  <a:close/>
                </a:path>
              </a:pathLst>
            </a:custGeom>
            <a:solidFill>
              <a:srgbClr val="3C8A2E">
                <a:lumMod val="60000"/>
                <a:lumOff val="40000"/>
              </a:srgbClr>
            </a:solidFill>
            <a:ln w="12700" cap="flat" cmpd="sng" algn="ctr">
              <a:noFill/>
              <a:prstDash val="solid"/>
            </a:ln>
            <a:effectLst/>
          </p:spPr>
          <p:txBody>
            <a:bodyPr anchor="ctr"/>
            <a:lstStyle/>
            <a:p>
              <a:pPr algn="ctr" fontAlgn="auto">
                <a:spcBef>
                  <a:spcPts val="0"/>
                </a:spcBef>
                <a:spcAft>
                  <a:spcPts val="0"/>
                </a:spcAft>
                <a:defRPr/>
              </a:pPr>
              <a:endParaRPr lang="en-US" sz="2000" b="0" kern="0" dirty="0">
                <a:solidFill>
                  <a:srgbClr val="FFFFFF"/>
                </a:solidFill>
                <a:latin typeface="Arial"/>
              </a:endParaRPr>
            </a:p>
          </p:txBody>
        </p:sp>
        <p:sp>
          <p:nvSpPr>
            <p:cNvPr id="124" name="Rectangle 9"/>
            <p:cNvSpPr/>
            <p:nvPr/>
          </p:nvSpPr>
          <p:spPr bwMode="auto">
            <a:xfrm>
              <a:off x="588791" y="5285991"/>
              <a:ext cx="5768356" cy="238104"/>
            </a:xfrm>
            <a:prstGeom prst="rect">
              <a:avLst/>
            </a:prstGeom>
            <a:solidFill>
              <a:srgbClr val="3C8A2E">
                <a:alpha val="49000"/>
              </a:srgbClr>
            </a:solidFill>
            <a:ln w="12700" cap="flat" cmpd="sng" algn="ctr">
              <a:noFill/>
              <a:prstDash val="solid"/>
            </a:ln>
            <a:effectLst/>
          </p:spPr>
          <p:txBody>
            <a:bodyPr anchor="ctr"/>
            <a:lstStyle/>
            <a:p>
              <a:pPr algn="ctr" fontAlgn="auto">
                <a:spcBef>
                  <a:spcPts val="0"/>
                </a:spcBef>
                <a:spcAft>
                  <a:spcPts val="0"/>
                </a:spcAft>
                <a:defRPr/>
              </a:pPr>
              <a:r>
                <a:rPr lang="en-US" sz="1400" b="0" kern="0" dirty="0">
                  <a:solidFill>
                    <a:srgbClr val="FFFFFF">
                      <a:lumMod val="85000"/>
                    </a:srgbClr>
                  </a:solidFill>
                  <a:latin typeface="Arial"/>
                </a:rPr>
                <a:t>Customers</a:t>
              </a:r>
              <a:endParaRPr lang="en-US" sz="1400" b="0" kern="0" dirty="0">
                <a:solidFill>
                  <a:srgbClr val="FFFFFF">
                    <a:lumMod val="85000"/>
                  </a:srgbClr>
                </a:solidFill>
                <a:latin typeface="Arial"/>
              </a:endParaRPr>
            </a:p>
          </p:txBody>
        </p:sp>
        <p:sp>
          <p:nvSpPr>
            <p:cNvPr id="125" name="Freeform 124"/>
            <p:cNvSpPr/>
            <p:nvPr/>
          </p:nvSpPr>
          <p:spPr bwMode="auto">
            <a:xfrm>
              <a:off x="590379" y="3039881"/>
              <a:ext cx="5776292" cy="1260362"/>
            </a:xfrm>
            <a:custGeom>
              <a:avLst/>
              <a:gdLst>
                <a:gd name="connsiteX0" fmla="*/ 0 w 8318500"/>
                <a:gd name="connsiteY0" fmla="*/ 1409700 h 1409700"/>
                <a:gd name="connsiteX1" fmla="*/ 8318500 w 8318500"/>
                <a:gd name="connsiteY1" fmla="*/ 1397000 h 1409700"/>
                <a:gd name="connsiteX2" fmla="*/ 6134100 w 8318500"/>
                <a:gd name="connsiteY2" fmla="*/ 0 h 1409700"/>
                <a:gd name="connsiteX3" fmla="*/ 1854200 w 8318500"/>
                <a:gd name="connsiteY3" fmla="*/ 0 h 1409700"/>
                <a:gd name="connsiteX4" fmla="*/ 0 w 8318500"/>
                <a:gd name="connsiteY4" fmla="*/ 140970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0" h="1409700">
                  <a:moveTo>
                    <a:pt x="0" y="1409700"/>
                  </a:moveTo>
                  <a:lnTo>
                    <a:pt x="8318500" y="1397000"/>
                  </a:lnTo>
                  <a:lnTo>
                    <a:pt x="6134100" y="0"/>
                  </a:lnTo>
                  <a:lnTo>
                    <a:pt x="1854200" y="0"/>
                  </a:lnTo>
                  <a:lnTo>
                    <a:pt x="0" y="1409700"/>
                  </a:lnTo>
                  <a:close/>
                </a:path>
              </a:pathLst>
            </a:custGeom>
            <a:solidFill>
              <a:srgbClr val="72C7E7">
                <a:lumMod val="60000"/>
                <a:lumOff val="40000"/>
              </a:srgbClr>
            </a:solidFill>
            <a:ln w="12700" cap="flat" cmpd="sng" algn="ctr">
              <a:noFill/>
              <a:prstDash val="solid"/>
            </a:ln>
            <a:effectLst/>
          </p:spPr>
          <p:txBody>
            <a:bodyPr anchor="ctr"/>
            <a:lstStyle/>
            <a:p>
              <a:pPr algn="ctr" fontAlgn="auto">
                <a:spcBef>
                  <a:spcPts val="0"/>
                </a:spcBef>
                <a:spcAft>
                  <a:spcPts val="0"/>
                </a:spcAft>
                <a:defRPr/>
              </a:pPr>
              <a:endParaRPr lang="en-US" sz="2000" b="0" kern="0" dirty="0">
                <a:solidFill>
                  <a:srgbClr val="FFFFFF"/>
                </a:solidFill>
                <a:latin typeface="Arial"/>
              </a:endParaRPr>
            </a:p>
          </p:txBody>
        </p:sp>
        <p:sp>
          <p:nvSpPr>
            <p:cNvPr id="126" name="Rectangle 125"/>
            <p:cNvSpPr/>
            <p:nvPr/>
          </p:nvSpPr>
          <p:spPr bwMode="auto">
            <a:xfrm>
              <a:off x="590379" y="4279607"/>
              <a:ext cx="5768356" cy="239691"/>
            </a:xfrm>
            <a:prstGeom prst="rect">
              <a:avLst/>
            </a:prstGeom>
            <a:solidFill>
              <a:srgbClr val="00A1DE">
                <a:alpha val="42000"/>
              </a:srgbClr>
            </a:solidFill>
            <a:ln w="12700" cap="flat" cmpd="sng" algn="ctr">
              <a:noFill/>
              <a:prstDash val="solid"/>
            </a:ln>
            <a:effectLst/>
          </p:spPr>
          <p:txBody>
            <a:bodyPr anchor="ctr"/>
            <a:lstStyle/>
            <a:p>
              <a:pPr algn="ctr" fontAlgn="auto">
                <a:spcBef>
                  <a:spcPts val="0"/>
                </a:spcBef>
                <a:spcAft>
                  <a:spcPts val="0"/>
                </a:spcAft>
                <a:defRPr/>
              </a:pPr>
              <a:r>
                <a:rPr lang="en-US" sz="1400" b="0" kern="0" dirty="0">
                  <a:solidFill>
                    <a:srgbClr val="FFFFFF">
                      <a:lumMod val="85000"/>
                    </a:srgbClr>
                  </a:solidFill>
                  <a:latin typeface="Arial"/>
                </a:rPr>
                <a:t>Transmission &amp; Distribution</a:t>
              </a:r>
              <a:endParaRPr lang="en-US" sz="1400" b="0" kern="0" dirty="0">
                <a:solidFill>
                  <a:srgbClr val="FFFFFF">
                    <a:lumMod val="85000"/>
                  </a:srgbClr>
                </a:solidFill>
                <a:latin typeface="Arial"/>
              </a:endParaRPr>
            </a:p>
          </p:txBody>
        </p:sp>
        <p:sp>
          <p:nvSpPr>
            <p:cNvPr id="127" name="Freeform 126"/>
            <p:cNvSpPr/>
            <p:nvPr/>
          </p:nvSpPr>
          <p:spPr bwMode="auto">
            <a:xfrm>
              <a:off x="590379" y="2022384"/>
              <a:ext cx="5776292" cy="1260362"/>
            </a:xfrm>
            <a:custGeom>
              <a:avLst/>
              <a:gdLst>
                <a:gd name="connsiteX0" fmla="*/ 0 w 8318500"/>
                <a:gd name="connsiteY0" fmla="*/ 1409700 h 1409700"/>
                <a:gd name="connsiteX1" fmla="*/ 8318500 w 8318500"/>
                <a:gd name="connsiteY1" fmla="*/ 1397000 h 1409700"/>
                <a:gd name="connsiteX2" fmla="*/ 6134100 w 8318500"/>
                <a:gd name="connsiteY2" fmla="*/ 0 h 1409700"/>
                <a:gd name="connsiteX3" fmla="*/ 1854200 w 8318500"/>
                <a:gd name="connsiteY3" fmla="*/ 0 h 1409700"/>
                <a:gd name="connsiteX4" fmla="*/ 0 w 8318500"/>
                <a:gd name="connsiteY4" fmla="*/ 140970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0" h="1409700">
                  <a:moveTo>
                    <a:pt x="0" y="1409700"/>
                  </a:moveTo>
                  <a:lnTo>
                    <a:pt x="8318500" y="1397000"/>
                  </a:lnTo>
                  <a:lnTo>
                    <a:pt x="6134100" y="0"/>
                  </a:lnTo>
                  <a:lnTo>
                    <a:pt x="1854200" y="0"/>
                  </a:lnTo>
                  <a:lnTo>
                    <a:pt x="0" y="1409700"/>
                  </a:lnTo>
                  <a:close/>
                </a:path>
              </a:pathLst>
            </a:custGeom>
            <a:solidFill>
              <a:srgbClr val="92D400">
                <a:lumMod val="40000"/>
                <a:lumOff val="60000"/>
              </a:srgbClr>
            </a:solidFill>
            <a:ln w="12700" cap="flat" cmpd="sng" algn="ctr">
              <a:noFill/>
              <a:prstDash val="solid"/>
            </a:ln>
            <a:effectLst/>
          </p:spPr>
          <p:txBody>
            <a:bodyPr anchor="ctr"/>
            <a:lstStyle/>
            <a:p>
              <a:pPr algn="ctr" fontAlgn="auto">
                <a:spcBef>
                  <a:spcPts val="0"/>
                </a:spcBef>
                <a:spcAft>
                  <a:spcPts val="0"/>
                </a:spcAft>
                <a:defRPr/>
              </a:pPr>
              <a:endParaRPr lang="en-US" sz="2000" b="0" kern="0" dirty="0">
                <a:solidFill>
                  <a:srgbClr val="FFFFFF"/>
                </a:solidFill>
                <a:latin typeface="Arial"/>
              </a:endParaRPr>
            </a:p>
          </p:txBody>
        </p:sp>
        <p:sp>
          <p:nvSpPr>
            <p:cNvPr id="128" name="Rectangle 127"/>
            <p:cNvSpPr/>
            <p:nvPr/>
          </p:nvSpPr>
          <p:spPr bwMode="auto">
            <a:xfrm>
              <a:off x="522123" y="3263698"/>
              <a:ext cx="5768356" cy="238104"/>
            </a:xfrm>
            <a:prstGeom prst="rect">
              <a:avLst/>
            </a:prstGeom>
            <a:solidFill>
              <a:srgbClr val="92D400">
                <a:alpha val="40000"/>
              </a:srgbClr>
            </a:solidFill>
            <a:ln w="12700" cap="flat" cmpd="sng" algn="ctr">
              <a:noFill/>
              <a:prstDash val="solid"/>
            </a:ln>
            <a:effectLst/>
          </p:spPr>
          <p:txBody>
            <a:bodyPr anchor="ctr"/>
            <a:lstStyle/>
            <a:p>
              <a:pPr algn="ctr" fontAlgn="auto">
                <a:spcBef>
                  <a:spcPts val="0"/>
                </a:spcBef>
                <a:spcAft>
                  <a:spcPts val="0"/>
                </a:spcAft>
                <a:defRPr/>
              </a:pPr>
              <a:r>
                <a:rPr lang="en-US" sz="1400" b="0" kern="0" dirty="0">
                  <a:solidFill>
                    <a:srgbClr val="FFFFFF">
                      <a:lumMod val="85000"/>
                    </a:srgbClr>
                  </a:solidFill>
                  <a:latin typeface="Arial"/>
                </a:rPr>
                <a:t>Utility Operations</a:t>
              </a:r>
              <a:endParaRPr lang="en-US" sz="1400" b="0" kern="0" dirty="0">
                <a:solidFill>
                  <a:srgbClr val="FFFFFF">
                    <a:lumMod val="85000"/>
                  </a:srgbClr>
                </a:solidFill>
                <a:latin typeface="Arial"/>
              </a:endParaRPr>
            </a:p>
          </p:txBody>
        </p:sp>
        <p:sp>
          <p:nvSpPr>
            <p:cNvPr id="129" name="Rectangle 95"/>
            <p:cNvSpPr>
              <a:spLocks noChangeArrowheads="1"/>
            </p:cNvSpPr>
            <p:nvPr/>
          </p:nvSpPr>
          <p:spPr bwMode="auto">
            <a:xfrm>
              <a:off x="3526939" y="2573198"/>
              <a:ext cx="803189" cy="257152"/>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Metering </a:t>
              </a:r>
              <a:r>
                <a:rPr lang="en-US" sz="900" b="0" kern="0" dirty="0">
                  <a:solidFill>
                    <a:srgbClr val="FFFFFF">
                      <a:lumMod val="65000"/>
                    </a:srgbClr>
                  </a:solidFill>
                </a:rPr>
                <a:t>technology </a:t>
              </a:r>
              <a:endParaRPr lang="en-US" sz="900" b="0" kern="0" dirty="0">
                <a:solidFill>
                  <a:srgbClr val="FFFFFF">
                    <a:lumMod val="65000"/>
                  </a:srgbClr>
                </a:solidFill>
              </a:endParaRPr>
            </a:p>
          </p:txBody>
        </p:sp>
        <p:sp>
          <p:nvSpPr>
            <p:cNvPr id="130" name="Rectangle 97"/>
            <p:cNvSpPr>
              <a:spLocks noChangeArrowheads="1"/>
            </p:cNvSpPr>
            <p:nvPr/>
          </p:nvSpPr>
          <p:spPr bwMode="auto">
            <a:xfrm>
              <a:off x="1801511" y="2922417"/>
              <a:ext cx="657155" cy="326996"/>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Network </a:t>
              </a:r>
            </a:p>
            <a:p>
              <a:pPr fontAlgn="auto">
                <a:spcBef>
                  <a:spcPts val="0"/>
                </a:spcBef>
                <a:spcAft>
                  <a:spcPts val="0"/>
                </a:spcAft>
                <a:defRPr/>
              </a:pPr>
              <a:r>
                <a:rPr lang="en-US" sz="900" b="0" kern="0" dirty="0">
                  <a:solidFill>
                    <a:srgbClr val="FFFFFF">
                      <a:lumMod val="65000"/>
                    </a:srgbClr>
                  </a:solidFill>
                </a:rPr>
                <a:t>operations</a:t>
              </a:r>
            </a:p>
          </p:txBody>
        </p:sp>
        <p:sp>
          <p:nvSpPr>
            <p:cNvPr id="131" name="Rectangle 132"/>
            <p:cNvSpPr>
              <a:spLocks noChangeArrowheads="1"/>
            </p:cNvSpPr>
            <p:nvPr/>
          </p:nvSpPr>
          <p:spPr bwMode="auto">
            <a:xfrm>
              <a:off x="4966646" y="4766926"/>
              <a:ext cx="1190497" cy="396839"/>
            </a:xfrm>
            <a:prstGeom prst="rect">
              <a:avLst/>
            </a:prstGeom>
            <a:noFill/>
            <a:ln w="9525">
              <a:noFill/>
              <a:miter lim="800000"/>
              <a:headEnd/>
              <a:tailEnd/>
            </a:ln>
          </p:spPr>
          <p:txBody>
            <a:bodyPr>
              <a:spAutoFit/>
            </a:bodyPr>
            <a:lstStyle/>
            <a:p>
              <a:pPr fontAlgn="auto">
                <a:spcBef>
                  <a:spcPts val="0"/>
                </a:spcBef>
                <a:spcAft>
                  <a:spcPts val="0"/>
                </a:spcAft>
                <a:defRPr/>
              </a:pPr>
              <a:r>
                <a:rPr lang="en-US" sz="900" b="0" kern="0" dirty="0">
                  <a:solidFill>
                    <a:srgbClr val="FFFFFF">
                      <a:lumMod val="75000"/>
                    </a:srgbClr>
                  </a:solidFill>
                </a:rPr>
                <a:t>Smart Meter</a:t>
              </a:r>
            </a:p>
            <a:p>
              <a:pPr fontAlgn="auto">
                <a:spcBef>
                  <a:spcPts val="0"/>
                </a:spcBef>
                <a:spcAft>
                  <a:spcPts val="0"/>
                </a:spcAft>
                <a:defRPr/>
              </a:pPr>
              <a:r>
                <a:rPr lang="en-US" sz="900" b="0" kern="0" dirty="0">
                  <a:solidFill>
                    <a:srgbClr val="FFFFFF">
                      <a:lumMod val="75000"/>
                    </a:srgbClr>
                  </a:solidFill>
                </a:rPr>
                <a:t>Endpoints</a:t>
              </a:r>
              <a:endParaRPr lang="en-US" sz="900" b="0" kern="0" dirty="0">
                <a:solidFill>
                  <a:srgbClr val="FFFFFF">
                    <a:lumMod val="75000"/>
                  </a:srgbClr>
                </a:solidFill>
              </a:endParaRPr>
            </a:p>
          </p:txBody>
        </p:sp>
        <p:sp>
          <p:nvSpPr>
            <p:cNvPr id="132" name="Rectangle 94"/>
            <p:cNvSpPr>
              <a:spLocks noChangeArrowheads="1"/>
            </p:cNvSpPr>
            <p:nvPr/>
          </p:nvSpPr>
          <p:spPr bwMode="auto">
            <a:xfrm>
              <a:off x="4492035" y="2565261"/>
              <a:ext cx="807950" cy="258740"/>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Grid </a:t>
              </a:r>
              <a:r>
                <a:rPr lang="en-US" sz="900" b="0" kern="0" dirty="0">
                  <a:solidFill>
                    <a:srgbClr val="FFFFFF">
                      <a:lumMod val="65000"/>
                    </a:srgbClr>
                  </a:solidFill>
                </a:rPr>
                <a:t>operations</a:t>
              </a:r>
              <a:endParaRPr lang="en-US" sz="900" b="0" kern="0" dirty="0">
                <a:solidFill>
                  <a:srgbClr val="FFFFFF">
                    <a:lumMod val="65000"/>
                  </a:srgbClr>
                </a:solidFill>
              </a:endParaRPr>
            </a:p>
          </p:txBody>
        </p:sp>
        <p:sp>
          <p:nvSpPr>
            <p:cNvPr id="133" name="Rectangle 97"/>
            <p:cNvSpPr>
              <a:spLocks noChangeArrowheads="1"/>
            </p:cNvSpPr>
            <p:nvPr/>
          </p:nvSpPr>
          <p:spPr bwMode="auto">
            <a:xfrm>
              <a:off x="2631685" y="2693837"/>
              <a:ext cx="774617" cy="326996"/>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Demand-side management</a:t>
              </a:r>
              <a:endParaRPr lang="en-US" sz="900" b="0" kern="0" dirty="0">
                <a:solidFill>
                  <a:srgbClr val="FFFFFF">
                    <a:lumMod val="65000"/>
                  </a:srgbClr>
                </a:solidFill>
              </a:endParaRPr>
            </a:p>
          </p:txBody>
        </p:sp>
        <p:grpSp>
          <p:nvGrpSpPr>
            <p:cNvPr id="95272" name="Group 92"/>
            <p:cNvGrpSpPr>
              <a:grpSpLocks/>
            </p:cNvGrpSpPr>
            <p:nvPr/>
          </p:nvGrpSpPr>
          <p:grpSpPr bwMode="auto">
            <a:xfrm>
              <a:off x="590779" y="1003302"/>
              <a:ext cx="5775892" cy="1489668"/>
              <a:chOff x="393305" y="1213074"/>
              <a:chExt cx="6768779" cy="1667194"/>
            </a:xfrm>
          </p:grpSpPr>
          <p:sp>
            <p:nvSpPr>
              <p:cNvPr id="168" name="Freeform 167"/>
              <p:cNvSpPr/>
              <p:nvPr/>
            </p:nvSpPr>
            <p:spPr>
              <a:xfrm>
                <a:off x="392836" y="1213073"/>
                <a:ext cx="6769248" cy="1408785"/>
              </a:xfrm>
              <a:custGeom>
                <a:avLst/>
                <a:gdLst>
                  <a:gd name="connsiteX0" fmla="*/ 0 w 8318500"/>
                  <a:gd name="connsiteY0" fmla="*/ 1409700 h 1409700"/>
                  <a:gd name="connsiteX1" fmla="*/ 8318500 w 8318500"/>
                  <a:gd name="connsiteY1" fmla="*/ 1397000 h 1409700"/>
                  <a:gd name="connsiteX2" fmla="*/ 6134100 w 8318500"/>
                  <a:gd name="connsiteY2" fmla="*/ 0 h 1409700"/>
                  <a:gd name="connsiteX3" fmla="*/ 1854200 w 8318500"/>
                  <a:gd name="connsiteY3" fmla="*/ 0 h 1409700"/>
                  <a:gd name="connsiteX4" fmla="*/ 0 w 8318500"/>
                  <a:gd name="connsiteY4" fmla="*/ 140970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0" h="1409700">
                    <a:moveTo>
                      <a:pt x="0" y="1409700"/>
                    </a:moveTo>
                    <a:lnTo>
                      <a:pt x="8318500" y="1397000"/>
                    </a:lnTo>
                    <a:lnTo>
                      <a:pt x="6134100" y="0"/>
                    </a:lnTo>
                    <a:lnTo>
                      <a:pt x="1854200" y="0"/>
                    </a:lnTo>
                    <a:lnTo>
                      <a:pt x="0" y="1409700"/>
                    </a:lnTo>
                    <a:close/>
                  </a:path>
                </a:pathLst>
              </a:custGeom>
              <a:solidFill>
                <a:srgbClr val="002776">
                  <a:lumMod val="20000"/>
                  <a:lumOff val="80000"/>
                </a:srgbClr>
              </a:solidFill>
              <a:ln w="12700" cap="flat" cmpd="sng" algn="ctr">
                <a:noFill/>
                <a:prstDash val="solid"/>
              </a:ln>
              <a:effectLst/>
            </p:spPr>
            <p:txBody>
              <a:bodyPr anchor="ctr"/>
              <a:lstStyle/>
              <a:p>
                <a:pPr algn="ctr" fontAlgn="auto">
                  <a:spcBef>
                    <a:spcPts val="0"/>
                  </a:spcBef>
                  <a:spcAft>
                    <a:spcPts val="0"/>
                  </a:spcAft>
                  <a:defRPr/>
                </a:pPr>
                <a:endParaRPr lang="en-US" sz="2000" b="0" kern="0" dirty="0">
                  <a:solidFill>
                    <a:srgbClr val="FFFFFF"/>
                  </a:solidFill>
                  <a:latin typeface="Arial"/>
                </a:endParaRPr>
              </a:p>
            </p:txBody>
          </p:sp>
          <p:sp>
            <p:nvSpPr>
              <p:cNvPr id="169" name="Rectangle 168"/>
              <p:cNvSpPr/>
              <p:nvPr/>
            </p:nvSpPr>
            <p:spPr>
              <a:xfrm>
                <a:off x="402137" y="2612975"/>
                <a:ext cx="6759947" cy="266479"/>
              </a:xfrm>
              <a:prstGeom prst="rect">
                <a:avLst/>
              </a:prstGeom>
              <a:solidFill>
                <a:srgbClr val="002776">
                  <a:alpha val="41000"/>
                </a:srgbClr>
              </a:solidFill>
              <a:ln w="12700" cap="flat" cmpd="sng" algn="ctr">
                <a:noFill/>
                <a:prstDash val="solid"/>
              </a:ln>
              <a:effectLst/>
            </p:spPr>
            <p:txBody>
              <a:bodyPr anchor="ctr"/>
              <a:lstStyle/>
              <a:p>
                <a:pPr algn="ctr" fontAlgn="auto">
                  <a:spcBef>
                    <a:spcPts val="0"/>
                  </a:spcBef>
                  <a:spcAft>
                    <a:spcPts val="0"/>
                  </a:spcAft>
                  <a:defRPr/>
                </a:pPr>
                <a:r>
                  <a:rPr lang="en-US" sz="1400" b="0" kern="0" dirty="0">
                    <a:solidFill>
                      <a:srgbClr val="FFFFFF">
                        <a:lumMod val="85000"/>
                      </a:srgbClr>
                    </a:solidFill>
                    <a:latin typeface="Arial"/>
                  </a:rPr>
                  <a:t>Third-party entities </a:t>
                </a:r>
                <a:endParaRPr lang="en-US" sz="1400" b="0" kern="0" dirty="0">
                  <a:solidFill>
                    <a:srgbClr val="FFFFFF">
                      <a:lumMod val="85000"/>
                    </a:srgbClr>
                  </a:solidFill>
                  <a:latin typeface="Arial"/>
                </a:endParaRPr>
              </a:p>
            </p:txBody>
          </p:sp>
        </p:grpSp>
        <p:sp>
          <p:nvSpPr>
            <p:cNvPr id="135" name="Rectangle 96"/>
            <p:cNvSpPr>
              <a:spLocks noChangeArrowheads="1"/>
            </p:cNvSpPr>
            <p:nvPr/>
          </p:nvSpPr>
          <p:spPr bwMode="auto">
            <a:xfrm>
              <a:off x="1172928" y="1698563"/>
              <a:ext cx="846047" cy="292074"/>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Internet service provider</a:t>
              </a:r>
            </a:p>
          </p:txBody>
        </p:sp>
        <p:sp>
          <p:nvSpPr>
            <p:cNvPr id="136" name="Rectangle 95"/>
            <p:cNvSpPr>
              <a:spLocks noChangeArrowheads="1"/>
            </p:cNvSpPr>
            <p:nvPr/>
          </p:nvSpPr>
          <p:spPr bwMode="auto">
            <a:xfrm>
              <a:off x="4911090" y="1716025"/>
              <a:ext cx="803189" cy="257152"/>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Energy service provider</a:t>
              </a:r>
            </a:p>
          </p:txBody>
        </p:sp>
        <p:sp>
          <p:nvSpPr>
            <p:cNvPr id="137" name="Rectangle 95"/>
            <p:cNvSpPr>
              <a:spLocks noChangeArrowheads="1"/>
            </p:cNvSpPr>
            <p:nvPr/>
          </p:nvSpPr>
          <p:spPr bwMode="auto">
            <a:xfrm>
              <a:off x="4422193" y="1098542"/>
              <a:ext cx="803189" cy="257152"/>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Data exchanges</a:t>
              </a:r>
            </a:p>
          </p:txBody>
        </p:sp>
        <p:sp>
          <p:nvSpPr>
            <p:cNvPr id="138" name="Rectangle 95"/>
            <p:cNvSpPr>
              <a:spLocks noChangeArrowheads="1"/>
            </p:cNvSpPr>
            <p:nvPr/>
          </p:nvSpPr>
          <p:spPr bwMode="auto">
            <a:xfrm>
              <a:off x="1842781" y="1098542"/>
              <a:ext cx="804777" cy="257152"/>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Regulatory </a:t>
              </a:r>
              <a:r>
                <a:rPr lang="en-US" sz="900" b="0" kern="0" dirty="0">
                  <a:solidFill>
                    <a:srgbClr val="FFFFFF">
                      <a:lumMod val="65000"/>
                    </a:srgbClr>
                  </a:solidFill>
                </a:rPr>
                <a:t>agencies</a:t>
              </a:r>
              <a:endParaRPr lang="en-US" sz="900" b="0" kern="0" dirty="0">
                <a:solidFill>
                  <a:srgbClr val="FFFFFF">
                    <a:lumMod val="65000"/>
                  </a:srgbClr>
                </a:solidFill>
              </a:endParaRPr>
            </a:p>
          </p:txBody>
        </p:sp>
        <p:sp>
          <p:nvSpPr>
            <p:cNvPr id="139" name="Rectangle 94"/>
            <p:cNvSpPr>
              <a:spLocks noChangeArrowheads="1"/>
            </p:cNvSpPr>
            <p:nvPr/>
          </p:nvSpPr>
          <p:spPr bwMode="auto">
            <a:xfrm>
              <a:off x="5339669" y="2552562"/>
              <a:ext cx="857158" cy="863522"/>
            </a:xfrm>
            <a:prstGeom prst="rect">
              <a:avLst/>
            </a:prstGeom>
            <a:noFill/>
            <a:ln w="9525">
              <a:noFill/>
              <a:miter lim="800000"/>
              <a:headEnd/>
              <a:tailEnd/>
            </a:ln>
          </p:spPr>
          <p:txBody>
            <a:bodyPr lIns="0" tIns="0" rIns="0" bIns="0" anchor="ctr"/>
            <a:lstStyle/>
            <a:p>
              <a:pPr fontAlgn="auto">
                <a:spcBef>
                  <a:spcPts val="300"/>
                </a:spcBef>
                <a:spcAft>
                  <a:spcPts val="0"/>
                </a:spcAft>
                <a:defRPr/>
              </a:pPr>
              <a:r>
                <a:rPr lang="en-US" sz="900" b="0" kern="0" dirty="0">
                  <a:solidFill>
                    <a:srgbClr val="FFFFFF">
                      <a:lumMod val="65000"/>
                    </a:srgbClr>
                  </a:solidFill>
                </a:rPr>
                <a:t>Information Systems; Billing and reporting</a:t>
              </a:r>
              <a:endParaRPr lang="en-US" sz="900" b="0" kern="0" dirty="0">
                <a:solidFill>
                  <a:srgbClr val="FFFFFF">
                    <a:lumMod val="65000"/>
                  </a:srgbClr>
                </a:solidFill>
              </a:endParaRPr>
            </a:p>
          </p:txBody>
        </p:sp>
        <p:sp>
          <p:nvSpPr>
            <p:cNvPr id="140" name="Rectangle 132"/>
            <p:cNvSpPr>
              <a:spLocks noChangeArrowheads="1"/>
            </p:cNvSpPr>
            <p:nvPr/>
          </p:nvSpPr>
          <p:spPr bwMode="auto">
            <a:xfrm>
              <a:off x="685618" y="3725619"/>
              <a:ext cx="774617" cy="507954"/>
            </a:xfrm>
            <a:prstGeom prst="rect">
              <a:avLst/>
            </a:prstGeom>
            <a:noFill/>
            <a:ln w="9525">
              <a:noFill/>
              <a:miter lim="800000"/>
              <a:headEnd/>
              <a:tailEnd/>
            </a:ln>
          </p:spPr>
          <p:txBody>
            <a:bodyPr>
              <a:spAutoFit/>
            </a:bodyPr>
            <a:lstStyle/>
            <a:p>
              <a:pPr fontAlgn="auto">
                <a:spcBef>
                  <a:spcPts val="0"/>
                </a:spcBef>
                <a:spcAft>
                  <a:spcPts val="0"/>
                </a:spcAft>
                <a:defRPr/>
              </a:pPr>
              <a:r>
                <a:rPr lang="en-US" sz="900" b="0" kern="0" dirty="0">
                  <a:solidFill>
                    <a:srgbClr val="FFFFFF">
                      <a:lumMod val="65000"/>
                    </a:srgbClr>
                  </a:solidFill>
                </a:rPr>
                <a:t>Local</a:t>
              </a:r>
              <a:br>
                <a:rPr lang="en-US" sz="900" b="0" kern="0" dirty="0">
                  <a:solidFill>
                    <a:srgbClr val="FFFFFF">
                      <a:lumMod val="65000"/>
                    </a:srgbClr>
                  </a:solidFill>
                </a:rPr>
              </a:br>
              <a:r>
                <a:rPr lang="en-US" sz="900" b="0" kern="0" dirty="0">
                  <a:solidFill>
                    <a:srgbClr val="FFFFFF">
                      <a:lumMod val="65000"/>
                    </a:srgbClr>
                  </a:solidFill>
                </a:rPr>
                <a:t>Powerline</a:t>
              </a:r>
              <a:br>
                <a:rPr lang="en-US" sz="900" b="0" kern="0" dirty="0">
                  <a:solidFill>
                    <a:srgbClr val="FFFFFF">
                      <a:lumMod val="65000"/>
                    </a:srgbClr>
                  </a:solidFill>
                </a:rPr>
              </a:br>
              <a:r>
                <a:rPr lang="en-US" sz="900" b="0" kern="0" dirty="0">
                  <a:solidFill>
                    <a:srgbClr val="FFFFFF">
                      <a:lumMod val="65000"/>
                    </a:srgbClr>
                  </a:solidFill>
                </a:rPr>
                <a:t>Carrier</a:t>
              </a:r>
            </a:p>
          </p:txBody>
        </p:sp>
        <p:sp>
          <p:nvSpPr>
            <p:cNvPr id="141" name="Rectangle 132"/>
            <p:cNvSpPr>
              <a:spLocks noChangeArrowheads="1"/>
            </p:cNvSpPr>
            <p:nvPr/>
          </p:nvSpPr>
          <p:spPr bwMode="auto">
            <a:xfrm>
              <a:off x="5131728" y="3624029"/>
              <a:ext cx="773030" cy="507954"/>
            </a:xfrm>
            <a:prstGeom prst="rect">
              <a:avLst/>
            </a:prstGeom>
            <a:noFill/>
            <a:ln w="9525">
              <a:noFill/>
              <a:miter lim="800000"/>
              <a:headEnd/>
              <a:tailEnd/>
            </a:ln>
          </p:spPr>
          <p:txBody>
            <a:bodyPr>
              <a:spAutoFit/>
            </a:bodyPr>
            <a:lstStyle/>
            <a:p>
              <a:pPr fontAlgn="auto">
                <a:spcBef>
                  <a:spcPts val="0"/>
                </a:spcBef>
                <a:spcAft>
                  <a:spcPts val="0"/>
                </a:spcAft>
                <a:defRPr/>
              </a:pPr>
              <a:r>
                <a:rPr lang="en-US" sz="900" b="0" kern="0" dirty="0">
                  <a:solidFill>
                    <a:srgbClr val="FFFFFF">
                      <a:lumMod val="65000"/>
                    </a:srgbClr>
                  </a:solidFill>
                </a:rPr>
                <a:t>Wide</a:t>
              </a:r>
              <a:br>
                <a:rPr lang="en-US" sz="900" b="0" kern="0" dirty="0">
                  <a:solidFill>
                    <a:srgbClr val="FFFFFF">
                      <a:lumMod val="65000"/>
                    </a:srgbClr>
                  </a:solidFill>
                </a:rPr>
              </a:br>
              <a:r>
                <a:rPr lang="en-US" sz="900" b="0" kern="0" dirty="0">
                  <a:solidFill>
                    <a:srgbClr val="FFFFFF">
                      <a:lumMod val="65000"/>
                    </a:srgbClr>
                  </a:solidFill>
                </a:rPr>
                <a:t>Area</a:t>
              </a:r>
              <a:br>
                <a:rPr lang="en-US" sz="900" b="0" kern="0" dirty="0">
                  <a:solidFill>
                    <a:srgbClr val="FFFFFF">
                      <a:lumMod val="65000"/>
                    </a:srgbClr>
                  </a:solidFill>
                </a:rPr>
              </a:br>
              <a:r>
                <a:rPr lang="en-US" sz="900" b="0" kern="0" dirty="0">
                  <a:solidFill>
                    <a:srgbClr val="FFFFFF">
                      <a:lumMod val="65000"/>
                    </a:srgbClr>
                  </a:solidFill>
                </a:rPr>
                <a:t>Network</a:t>
              </a:r>
            </a:p>
          </p:txBody>
        </p:sp>
        <p:grpSp>
          <p:nvGrpSpPr>
            <p:cNvPr id="95280" name="Group 151"/>
            <p:cNvGrpSpPr>
              <a:grpSpLocks/>
            </p:cNvGrpSpPr>
            <p:nvPr/>
          </p:nvGrpSpPr>
          <p:grpSpPr bwMode="auto">
            <a:xfrm>
              <a:off x="1650592" y="4792173"/>
              <a:ext cx="514267" cy="317470"/>
              <a:chOff x="6913560" y="3924524"/>
              <a:chExt cx="1423569" cy="1291084"/>
            </a:xfrm>
          </p:grpSpPr>
          <p:sp>
            <p:nvSpPr>
              <p:cNvPr id="147" name="Freeform 34"/>
              <p:cNvSpPr>
                <a:spLocks noEditPoints="1"/>
              </p:cNvSpPr>
              <p:nvPr/>
            </p:nvSpPr>
            <p:spPr bwMode="auto">
              <a:xfrm>
                <a:off x="7221478" y="4247910"/>
                <a:ext cx="1116069" cy="316315"/>
              </a:xfrm>
              <a:custGeom>
                <a:avLst/>
                <a:gdLst/>
                <a:ahLst/>
                <a:cxnLst>
                  <a:cxn ang="0">
                    <a:pos x="1127" y="321"/>
                  </a:cxn>
                  <a:cxn ang="0">
                    <a:pos x="1072" y="281"/>
                  </a:cxn>
                  <a:cxn ang="0">
                    <a:pos x="1057" y="306"/>
                  </a:cxn>
                  <a:cxn ang="0">
                    <a:pos x="1037" y="311"/>
                  </a:cxn>
                  <a:cxn ang="0">
                    <a:pos x="957" y="266"/>
                  </a:cxn>
                  <a:cxn ang="0">
                    <a:pos x="932" y="266"/>
                  </a:cxn>
                  <a:cxn ang="0">
                    <a:pos x="907" y="281"/>
                  </a:cxn>
                  <a:cxn ang="0">
                    <a:pos x="848" y="251"/>
                  </a:cxn>
                  <a:cxn ang="0">
                    <a:pos x="803" y="216"/>
                  </a:cxn>
                  <a:cxn ang="0">
                    <a:pos x="768" y="246"/>
                  </a:cxn>
                  <a:cxn ang="0">
                    <a:pos x="733" y="236"/>
                  </a:cxn>
                  <a:cxn ang="0">
                    <a:pos x="653" y="181"/>
                  </a:cxn>
                  <a:cxn ang="0">
                    <a:pos x="623" y="206"/>
                  </a:cxn>
                  <a:cxn ang="0">
                    <a:pos x="598" y="206"/>
                  </a:cxn>
                  <a:cxn ang="0">
                    <a:pos x="499" y="141"/>
                  </a:cxn>
                  <a:cxn ang="0">
                    <a:pos x="484" y="166"/>
                  </a:cxn>
                  <a:cxn ang="0">
                    <a:pos x="464" y="176"/>
                  </a:cxn>
                  <a:cxn ang="0">
                    <a:pos x="369" y="121"/>
                  </a:cxn>
                  <a:cxn ang="0">
                    <a:pos x="344" y="121"/>
                  </a:cxn>
                  <a:cxn ang="0">
                    <a:pos x="309" y="141"/>
                  </a:cxn>
                  <a:cxn ang="0">
                    <a:pos x="235" y="105"/>
                  </a:cxn>
                  <a:cxn ang="0">
                    <a:pos x="180" y="60"/>
                  </a:cxn>
                  <a:cxn ang="0">
                    <a:pos x="140" y="95"/>
                  </a:cxn>
                  <a:cxn ang="0">
                    <a:pos x="95" y="80"/>
                  </a:cxn>
                  <a:cxn ang="0">
                    <a:pos x="0" y="5"/>
                  </a:cxn>
                  <a:cxn ang="0">
                    <a:pos x="55" y="45"/>
                  </a:cxn>
                  <a:cxn ang="0">
                    <a:pos x="120" y="85"/>
                  </a:cxn>
                  <a:cxn ang="0">
                    <a:pos x="150" y="85"/>
                  </a:cxn>
                  <a:cxn ang="0">
                    <a:pos x="170" y="55"/>
                  </a:cxn>
                  <a:cxn ang="0">
                    <a:pos x="190" y="65"/>
                  </a:cxn>
                  <a:cxn ang="0">
                    <a:pos x="270" y="121"/>
                  </a:cxn>
                  <a:cxn ang="0">
                    <a:pos x="309" y="136"/>
                  </a:cxn>
                  <a:cxn ang="0">
                    <a:pos x="344" y="95"/>
                  </a:cxn>
                  <a:cxn ang="0">
                    <a:pos x="354" y="95"/>
                  </a:cxn>
                  <a:cxn ang="0">
                    <a:pos x="429" y="156"/>
                  </a:cxn>
                  <a:cxn ang="0">
                    <a:pos x="464" y="166"/>
                  </a:cxn>
                  <a:cxn ang="0">
                    <a:pos x="489" y="136"/>
                  </a:cxn>
                  <a:cxn ang="0">
                    <a:pos x="499" y="131"/>
                  </a:cxn>
                  <a:cxn ang="0">
                    <a:pos x="574" y="191"/>
                  </a:cxn>
                  <a:cxn ang="0">
                    <a:pos x="613" y="201"/>
                  </a:cxn>
                  <a:cxn ang="0">
                    <a:pos x="648" y="171"/>
                  </a:cxn>
                  <a:cxn ang="0">
                    <a:pos x="653" y="171"/>
                  </a:cxn>
                  <a:cxn ang="0">
                    <a:pos x="728" y="226"/>
                  </a:cxn>
                  <a:cxn ang="0">
                    <a:pos x="768" y="236"/>
                  </a:cxn>
                  <a:cxn ang="0">
                    <a:pos x="798" y="206"/>
                  </a:cxn>
                  <a:cxn ang="0">
                    <a:pos x="803" y="206"/>
                  </a:cxn>
                  <a:cxn ang="0">
                    <a:pos x="873" y="261"/>
                  </a:cxn>
                  <a:cxn ang="0">
                    <a:pos x="907" y="271"/>
                  </a:cxn>
                  <a:cxn ang="0">
                    <a:pos x="932" y="246"/>
                  </a:cxn>
                  <a:cxn ang="0">
                    <a:pos x="942" y="241"/>
                  </a:cxn>
                  <a:cxn ang="0">
                    <a:pos x="1007" y="296"/>
                  </a:cxn>
                  <a:cxn ang="0">
                    <a:pos x="1037" y="306"/>
                  </a:cxn>
                  <a:cxn ang="0">
                    <a:pos x="1067" y="271"/>
                  </a:cxn>
                  <a:cxn ang="0">
                    <a:pos x="1072" y="271"/>
                  </a:cxn>
                  <a:cxn ang="0">
                    <a:pos x="1127" y="316"/>
                  </a:cxn>
                  <a:cxn ang="0">
                    <a:pos x="1152" y="326"/>
                  </a:cxn>
                  <a:cxn ang="0">
                    <a:pos x="1162" y="306"/>
                  </a:cxn>
                  <a:cxn ang="0">
                    <a:pos x="1167" y="296"/>
                  </a:cxn>
                  <a:cxn ang="0">
                    <a:pos x="1167" y="316"/>
                  </a:cxn>
                  <a:cxn ang="0">
                    <a:pos x="1157" y="331"/>
                  </a:cxn>
                  <a:cxn ang="0">
                    <a:pos x="1152" y="331"/>
                  </a:cxn>
                  <a:cxn ang="0">
                    <a:pos x="0" y="5"/>
                  </a:cxn>
                </a:cxnLst>
                <a:rect l="0" t="0" r="r" b="b"/>
                <a:pathLst>
                  <a:path w="1167" h="331">
                    <a:moveTo>
                      <a:pt x="1152" y="331"/>
                    </a:moveTo>
                    <a:lnTo>
                      <a:pt x="1152" y="331"/>
                    </a:lnTo>
                    <a:lnTo>
                      <a:pt x="1137" y="331"/>
                    </a:lnTo>
                    <a:lnTo>
                      <a:pt x="1127" y="321"/>
                    </a:lnTo>
                    <a:lnTo>
                      <a:pt x="1097" y="306"/>
                    </a:lnTo>
                    <a:lnTo>
                      <a:pt x="1097" y="306"/>
                    </a:lnTo>
                    <a:lnTo>
                      <a:pt x="1097" y="306"/>
                    </a:lnTo>
                    <a:lnTo>
                      <a:pt x="1072" y="281"/>
                    </a:lnTo>
                    <a:lnTo>
                      <a:pt x="1072" y="281"/>
                    </a:lnTo>
                    <a:lnTo>
                      <a:pt x="1072" y="281"/>
                    </a:lnTo>
                    <a:lnTo>
                      <a:pt x="1067" y="296"/>
                    </a:lnTo>
                    <a:lnTo>
                      <a:pt x="1057" y="306"/>
                    </a:lnTo>
                    <a:lnTo>
                      <a:pt x="1047" y="311"/>
                    </a:lnTo>
                    <a:lnTo>
                      <a:pt x="1037" y="311"/>
                    </a:lnTo>
                    <a:lnTo>
                      <a:pt x="1037" y="311"/>
                    </a:lnTo>
                    <a:lnTo>
                      <a:pt x="1037" y="311"/>
                    </a:lnTo>
                    <a:lnTo>
                      <a:pt x="1022" y="311"/>
                    </a:lnTo>
                    <a:lnTo>
                      <a:pt x="1007" y="306"/>
                    </a:lnTo>
                    <a:lnTo>
                      <a:pt x="977" y="286"/>
                    </a:lnTo>
                    <a:lnTo>
                      <a:pt x="957" y="266"/>
                    </a:lnTo>
                    <a:lnTo>
                      <a:pt x="937" y="251"/>
                    </a:lnTo>
                    <a:lnTo>
                      <a:pt x="937" y="251"/>
                    </a:lnTo>
                    <a:lnTo>
                      <a:pt x="937" y="251"/>
                    </a:lnTo>
                    <a:lnTo>
                      <a:pt x="932" y="266"/>
                    </a:lnTo>
                    <a:lnTo>
                      <a:pt x="927" y="271"/>
                    </a:lnTo>
                    <a:lnTo>
                      <a:pt x="917" y="276"/>
                    </a:lnTo>
                    <a:lnTo>
                      <a:pt x="907" y="281"/>
                    </a:lnTo>
                    <a:lnTo>
                      <a:pt x="907" y="281"/>
                    </a:lnTo>
                    <a:lnTo>
                      <a:pt x="907" y="281"/>
                    </a:lnTo>
                    <a:lnTo>
                      <a:pt x="893" y="276"/>
                    </a:lnTo>
                    <a:lnTo>
                      <a:pt x="878" y="271"/>
                    </a:lnTo>
                    <a:lnTo>
                      <a:pt x="848" y="251"/>
                    </a:lnTo>
                    <a:lnTo>
                      <a:pt x="823" y="231"/>
                    </a:lnTo>
                    <a:lnTo>
                      <a:pt x="803" y="216"/>
                    </a:lnTo>
                    <a:lnTo>
                      <a:pt x="803" y="216"/>
                    </a:lnTo>
                    <a:lnTo>
                      <a:pt x="803" y="216"/>
                    </a:lnTo>
                    <a:lnTo>
                      <a:pt x="798" y="226"/>
                    </a:lnTo>
                    <a:lnTo>
                      <a:pt x="788" y="236"/>
                    </a:lnTo>
                    <a:lnTo>
                      <a:pt x="778" y="241"/>
                    </a:lnTo>
                    <a:lnTo>
                      <a:pt x="768" y="246"/>
                    </a:lnTo>
                    <a:lnTo>
                      <a:pt x="768" y="246"/>
                    </a:lnTo>
                    <a:lnTo>
                      <a:pt x="768" y="246"/>
                    </a:lnTo>
                    <a:lnTo>
                      <a:pt x="748" y="241"/>
                    </a:lnTo>
                    <a:lnTo>
                      <a:pt x="733" y="236"/>
                    </a:lnTo>
                    <a:lnTo>
                      <a:pt x="698" y="216"/>
                    </a:lnTo>
                    <a:lnTo>
                      <a:pt x="673" y="196"/>
                    </a:lnTo>
                    <a:lnTo>
                      <a:pt x="653" y="181"/>
                    </a:lnTo>
                    <a:lnTo>
                      <a:pt x="653" y="181"/>
                    </a:lnTo>
                    <a:lnTo>
                      <a:pt x="653" y="181"/>
                    </a:lnTo>
                    <a:lnTo>
                      <a:pt x="643" y="196"/>
                    </a:lnTo>
                    <a:lnTo>
                      <a:pt x="638" y="201"/>
                    </a:lnTo>
                    <a:lnTo>
                      <a:pt x="623" y="206"/>
                    </a:lnTo>
                    <a:lnTo>
                      <a:pt x="613" y="211"/>
                    </a:lnTo>
                    <a:lnTo>
                      <a:pt x="613" y="211"/>
                    </a:lnTo>
                    <a:lnTo>
                      <a:pt x="613" y="211"/>
                    </a:lnTo>
                    <a:lnTo>
                      <a:pt x="598" y="206"/>
                    </a:lnTo>
                    <a:lnTo>
                      <a:pt x="579" y="201"/>
                    </a:lnTo>
                    <a:lnTo>
                      <a:pt x="544" y="181"/>
                    </a:lnTo>
                    <a:lnTo>
                      <a:pt x="514" y="161"/>
                    </a:lnTo>
                    <a:lnTo>
                      <a:pt x="499" y="141"/>
                    </a:lnTo>
                    <a:lnTo>
                      <a:pt x="499" y="141"/>
                    </a:lnTo>
                    <a:lnTo>
                      <a:pt x="499" y="141"/>
                    </a:lnTo>
                    <a:lnTo>
                      <a:pt x="494" y="156"/>
                    </a:lnTo>
                    <a:lnTo>
                      <a:pt x="484" y="166"/>
                    </a:lnTo>
                    <a:lnTo>
                      <a:pt x="474" y="171"/>
                    </a:lnTo>
                    <a:lnTo>
                      <a:pt x="464" y="176"/>
                    </a:lnTo>
                    <a:lnTo>
                      <a:pt x="464" y="176"/>
                    </a:lnTo>
                    <a:lnTo>
                      <a:pt x="464" y="176"/>
                    </a:lnTo>
                    <a:lnTo>
                      <a:pt x="449" y="171"/>
                    </a:lnTo>
                    <a:lnTo>
                      <a:pt x="434" y="166"/>
                    </a:lnTo>
                    <a:lnTo>
                      <a:pt x="399" y="146"/>
                    </a:lnTo>
                    <a:lnTo>
                      <a:pt x="369" y="121"/>
                    </a:lnTo>
                    <a:lnTo>
                      <a:pt x="354" y="105"/>
                    </a:lnTo>
                    <a:lnTo>
                      <a:pt x="354" y="105"/>
                    </a:lnTo>
                    <a:lnTo>
                      <a:pt x="354" y="105"/>
                    </a:lnTo>
                    <a:lnTo>
                      <a:pt x="344" y="121"/>
                    </a:lnTo>
                    <a:lnTo>
                      <a:pt x="334" y="131"/>
                    </a:lnTo>
                    <a:lnTo>
                      <a:pt x="324" y="141"/>
                    </a:lnTo>
                    <a:lnTo>
                      <a:pt x="309" y="141"/>
                    </a:lnTo>
                    <a:lnTo>
                      <a:pt x="309" y="141"/>
                    </a:lnTo>
                    <a:lnTo>
                      <a:pt x="309" y="141"/>
                    </a:lnTo>
                    <a:lnTo>
                      <a:pt x="294" y="136"/>
                    </a:lnTo>
                    <a:lnTo>
                      <a:pt x="274" y="131"/>
                    </a:lnTo>
                    <a:lnTo>
                      <a:pt x="235" y="105"/>
                    </a:lnTo>
                    <a:lnTo>
                      <a:pt x="200" y="80"/>
                    </a:lnTo>
                    <a:lnTo>
                      <a:pt x="180" y="60"/>
                    </a:lnTo>
                    <a:lnTo>
                      <a:pt x="180" y="60"/>
                    </a:lnTo>
                    <a:lnTo>
                      <a:pt x="180" y="60"/>
                    </a:lnTo>
                    <a:lnTo>
                      <a:pt x="170" y="75"/>
                    </a:lnTo>
                    <a:lnTo>
                      <a:pt x="165" y="85"/>
                    </a:lnTo>
                    <a:lnTo>
                      <a:pt x="155" y="90"/>
                    </a:lnTo>
                    <a:lnTo>
                      <a:pt x="140" y="95"/>
                    </a:lnTo>
                    <a:lnTo>
                      <a:pt x="140" y="95"/>
                    </a:lnTo>
                    <a:lnTo>
                      <a:pt x="140" y="95"/>
                    </a:lnTo>
                    <a:lnTo>
                      <a:pt x="120" y="90"/>
                    </a:lnTo>
                    <a:lnTo>
                      <a:pt x="95" y="80"/>
                    </a:lnTo>
                    <a:lnTo>
                      <a:pt x="50" y="50"/>
                    </a:lnTo>
                    <a:lnTo>
                      <a:pt x="15" y="20"/>
                    </a:lnTo>
                    <a:lnTo>
                      <a:pt x="0" y="5"/>
                    </a:lnTo>
                    <a:lnTo>
                      <a:pt x="0" y="5"/>
                    </a:lnTo>
                    <a:lnTo>
                      <a:pt x="5" y="0"/>
                    </a:lnTo>
                    <a:lnTo>
                      <a:pt x="5" y="0"/>
                    </a:lnTo>
                    <a:lnTo>
                      <a:pt x="20" y="10"/>
                    </a:lnTo>
                    <a:lnTo>
                      <a:pt x="55" y="45"/>
                    </a:lnTo>
                    <a:lnTo>
                      <a:pt x="55" y="45"/>
                    </a:lnTo>
                    <a:lnTo>
                      <a:pt x="55" y="45"/>
                    </a:lnTo>
                    <a:lnTo>
                      <a:pt x="100" y="75"/>
                    </a:lnTo>
                    <a:lnTo>
                      <a:pt x="120" y="85"/>
                    </a:lnTo>
                    <a:lnTo>
                      <a:pt x="140" y="85"/>
                    </a:lnTo>
                    <a:lnTo>
                      <a:pt x="140" y="85"/>
                    </a:lnTo>
                    <a:lnTo>
                      <a:pt x="140" y="85"/>
                    </a:lnTo>
                    <a:lnTo>
                      <a:pt x="150" y="85"/>
                    </a:lnTo>
                    <a:lnTo>
                      <a:pt x="160" y="80"/>
                    </a:lnTo>
                    <a:lnTo>
                      <a:pt x="165" y="70"/>
                    </a:lnTo>
                    <a:lnTo>
                      <a:pt x="170" y="55"/>
                    </a:lnTo>
                    <a:lnTo>
                      <a:pt x="170" y="55"/>
                    </a:lnTo>
                    <a:lnTo>
                      <a:pt x="175" y="45"/>
                    </a:lnTo>
                    <a:lnTo>
                      <a:pt x="180" y="50"/>
                    </a:lnTo>
                    <a:lnTo>
                      <a:pt x="180" y="50"/>
                    </a:lnTo>
                    <a:lnTo>
                      <a:pt x="190" y="65"/>
                    </a:lnTo>
                    <a:lnTo>
                      <a:pt x="225" y="90"/>
                    </a:lnTo>
                    <a:lnTo>
                      <a:pt x="225" y="90"/>
                    </a:lnTo>
                    <a:lnTo>
                      <a:pt x="225" y="90"/>
                    </a:lnTo>
                    <a:lnTo>
                      <a:pt x="270" y="121"/>
                    </a:lnTo>
                    <a:lnTo>
                      <a:pt x="289" y="131"/>
                    </a:lnTo>
                    <a:lnTo>
                      <a:pt x="309" y="136"/>
                    </a:lnTo>
                    <a:lnTo>
                      <a:pt x="309" y="136"/>
                    </a:lnTo>
                    <a:lnTo>
                      <a:pt x="309" y="136"/>
                    </a:lnTo>
                    <a:lnTo>
                      <a:pt x="324" y="131"/>
                    </a:lnTo>
                    <a:lnTo>
                      <a:pt x="334" y="126"/>
                    </a:lnTo>
                    <a:lnTo>
                      <a:pt x="339" y="116"/>
                    </a:lnTo>
                    <a:lnTo>
                      <a:pt x="344" y="95"/>
                    </a:lnTo>
                    <a:lnTo>
                      <a:pt x="344" y="95"/>
                    </a:lnTo>
                    <a:lnTo>
                      <a:pt x="349" y="90"/>
                    </a:lnTo>
                    <a:lnTo>
                      <a:pt x="354" y="95"/>
                    </a:lnTo>
                    <a:lnTo>
                      <a:pt x="354" y="95"/>
                    </a:lnTo>
                    <a:lnTo>
                      <a:pt x="394" y="131"/>
                    </a:lnTo>
                    <a:lnTo>
                      <a:pt x="394" y="131"/>
                    </a:lnTo>
                    <a:lnTo>
                      <a:pt x="394" y="131"/>
                    </a:lnTo>
                    <a:lnTo>
                      <a:pt x="429" y="156"/>
                    </a:lnTo>
                    <a:lnTo>
                      <a:pt x="449" y="166"/>
                    </a:lnTo>
                    <a:lnTo>
                      <a:pt x="464" y="166"/>
                    </a:lnTo>
                    <a:lnTo>
                      <a:pt x="464" y="166"/>
                    </a:lnTo>
                    <a:lnTo>
                      <a:pt x="464" y="166"/>
                    </a:lnTo>
                    <a:lnTo>
                      <a:pt x="474" y="166"/>
                    </a:lnTo>
                    <a:lnTo>
                      <a:pt x="479" y="161"/>
                    </a:lnTo>
                    <a:lnTo>
                      <a:pt x="489" y="151"/>
                    </a:lnTo>
                    <a:lnTo>
                      <a:pt x="489" y="136"/>
                    </a:lnTo>
                    <a:lnTo>
                      <a:pt x="489" y="136"/>
                    </a:lnTo>
                    <a:lnTo>
                      <a:pt x="494" y="126"/>
                    </a:lnTo>
                    <a:lnTo>
                      <a:pt x="499" y="131"/>
                    </a:lnTo>
                    <a:lnTo>
                      <a:pt x="499" y="131"/>
                    </a:lnTo>
                    <a:lnTo>
                      <a:pt x="539" y="166"/>
                    </a:lnTo>
                    <a:lnTo>
                      <a:pt x="539" y="166"/>
                    </a:lnTo>
                    <a:lnTo>
                      <a:pt x="539" y="166"/>
                    </a:lnTo>
                    <a:lnTo>
                      <a:pt x="574" y="191"/>
                    </a:lnTo>
                    <a:lnTo>
                      <a:pt x="593" y="201"/>
                    </a:lnTo>
                    <a:lnTo>
                      <a:pt x="613" y="201"/>
                    </a:lnTo>
                    <a:lnTo>
                      <a:pt x="613" y="201"/>
                    </a:lnTo>
                    <a:lnTo>
                      <a:pt x="613" y="201"/>
                    </a:lnTo>
                    <a:lnTo>
                      <a:pt x="623" y="201"/>
                    </a:lnTo>
                    <a:lnTo>
                      <a:pt x="633" y="196"/>
                    </a:lnTo>
                    <a:lnTo>
                      <a:pt x="643" y="186"/>
                    </a:lnTo>
                    <a:lnTo>
                      <a:pt x="648" y="171"/>
                    </a:lnTo>
                    <a:lnTo>
                      <a:pt x="648" y="171"/>
                    </a:lnTo>
                    <a:lnTo>
                      <a:pt x="648" y="166"/>
                    </a:lnTo>
                    <a:lnTo>
                      <a:pt x="653" y="171"/>
                    </a:lnTo>
                    <a:lnTo>
                      <a:pt x="653" y="171"/>
                    </a:lnTo>
                    <a:lnTo>
                      <a:pt x="693" y="206"/>
                    </a:lnTo>
                    <a:lnTo>
                      <a:pt x="693" y="206"/>
                    </a:lnTo>
                    <a:lnTo>
                      <a:pt x="693" y="206"/>
                    </a:lnTo>
                    <a:lnTo>
                      <a:pt x="728" y="226"/>
                    </a:lnTo>
                    <a:lnTo>
                      <a:pt x="748" y="236"/>
                    </a:lnTo>
                    <a:lnTo>
                      <a:pt x="768" y="236"/>
                    </a:lnTo>
                    <a:lnTo>
                      <a:pt x="768" y="236"/>
                    </a:lnTo>
                    <a:lnTo>
                      <a:pt x="768" y="236"/>
                    </a:lnTo>
                    <a:lnTo>
                      <a:pt x="778" y="236"/>
                    </a:lnTo>
                    <a:lnTo>
                      <a:pt x="788" y="231"/>
                    </a:lnTo>
                    <a:lnTo>
                      <a:pt x="793" y="221"/>
                    </a:lnTo>
                    <a:lnTo>
                      <a:pt x="798" y="206"/>
                    </a:lnTo>
                    <a:lnTo>
                      <a:pt x="798" y="206"/>
                    </a:lnTo>
                    <a:lnTo>
                      <a:pt x="798" y="201"/>
                    </a:lnTo>
                    <a:lnTo>
                      <a:pt x="803" y="206"/>
                    </a:lnTo>
                    <a:lnTo>
                      <a:pt x="803" y="206"/>
                    </a:lnTo>
                    <a:lnTo>
                      <a:pt x="843" y="241"/>
                    </a:lnTo>
                    <a:lnTo>
                      <a:pt x="843" y="241"/>
                    </a:lnTo>
                    <a:lnTo>
                      <a:pt x="843" y="241"/>
                    </a:lnTo>
                    <a:lnTo>
                      <a:pt x="873" y="261"/>
                    </a:lnTo>
                    <a:lnTo>
                      <a:pt x="888" y="271"/>
                    </a:lnTo>
                    <a:lnTo>
                      <a:pt x="907" y="271"/>
                    </a:lnTo>
                    <a:lnTo>
                      <a:pt x="907" y="271"/>
                    </a:lnTo>
                    <a:lnTo>
                      <a:pt x="907" y="271"/>
                    </a:lnTo>
                    <a:lnTo>
                      <a:pt x="912" y="271"/>
                    </a:lnTo>
                    <a:lnTo>
                      <a:pt x="922" y="266"/>
                    </a:lnTo>
                    <a:lnTo>
                      <a:pt x="927" y="256"/>
                    </a:lnTo>
                    <a:lnTo>
                      <a:pt x="932" y="246"/>
                    </a:lnTo>
                    <a:lnTo>
                      <a:pt x="932" y="246"/>
                    </a:lnTo>
                    <a:lnTo>
                      <a:pt x="937" y="236"/>
                    </a:lnTo>
                    <a:lnTo>
                      <a:pt x="942" y="241"/>
                    </a:lnTo>
                    <a:lnTo>
                      <a:pt x="942" y="241"/>
                    </a:lnTo>
                    <a:lnTo>
                      <a:pt x="972" y="276"/>
                    </a:lnTo>
                    <a:lnTo>
                      <a:pt x="972" y="276"/>
                    </a:lnTo>
                    <a:lnTo>
                      <a:pt x="972" y="276"/>
                    </a:lnTo>
                    <a:lnTo>
                      <a:pt x="1007" y="296"/>
                    </a:lnTo>
                    <a:lnTo>
                      <a:pt x="1022" y="301"/>
                    </a:lnTo>
                    <a:lnTo>
                      <a:pt x="1037" y="306"/>
                    </a:lnTo>
                    <a:lnTo>
                      <a:pt x="1037" y="306"/>
                    </a:lnTo>
                    <a:lnTo>
                      <a:pt x="1037" y="306"/>
                    </a:lnTo>
                    <a:lnTo>
                      <a:pt x="1047" y="306"/>
                    </a:lnTo>
                    <a:lnTo>
                      <a:pt x="1052" y="296"/>
                    </a:lnTo>
                    <a:lnTo>
                      <a:pt x="1062" y="286"/>
                    </a:lnTo>
                    <a:lnTo>
                      <a:pt x="1067" y="271"/>
                    </a:lnTo>
                    <a:lnTo>
                      <a:pt x="1067" y="271"/>
                    </a:lnTo>
                    <a:lnTo>
                      <a:pt x="1067" y="266"/>
                    </a:lnTo>
                    <a:lnTo>
                      <a:pt x="1072" y="271"/>
                    </a:lnTo>
                    <a:lnTo>
                      <a:pt x="1072" y="271"/>
                    </a:lnTo>
                    <a:lnTo>
                      <a:pt x="1102" y="296"/>
                    </a:lnTo>
                    <a:lnTo>
                      <a:pt x="1102" y="296"/>
                    </a:lnTo>
                    <a:lnTo>
                      <a:pt x="1102" y="296"/>
                    </a:lnTo>
                    <a:lnTo>
                      <a:pt x="1127" y="316"/>
                    </a:lnTo>
                    <a:lnTo>
                      <a:pt x="1142" y="321"/>
                    </a:lnTo>
                    <a:lnTo>
                      <a:pt x="1152" y="326"/>
                    </a:lnTo>
                    <a:lnTo>
                      <a:pt x="1152" y="326"/>
                    </a:lnTo>
                    <a:lnTo>
                      <a:pt x="1152" y="326"/>
                    </a:lnTo>
                    <a:lnTo>
                      <a:pt x="1157" y="321"/>
                    </a:lnTo>
                    <a:lnTo>
                      <a:pt x="1162" y="306"/>
                    </a:lnTo>
                    <a:lnTo>
                      <a:pt x="1162" y="306"/>
                    </a:lnTo>
                    <a:lnTo>
                      <a:pt x="1162" y="306"/>
                    </a:lnTo>
                    <a:lnTo>
                      <a:pt x="1162" y="296"/>
                    </a:lnTo>
                    <a:lnTo>
                      <a:pt x="1162" y="296"/>
                    </a:lnTo>
                    <a:lnTo>
                      <a:pt x="1167" y="296"/>
                    </a:lnTo>
                    <a:lnTo>
                      <a:pt x="1167" y="296"/>
                    </a:lnTo>
                    <a:lnTo>
                      <a:pt x="1167" y="306"/>
                    </a:lnTo>
                    <a:lnTo>
                      <a:pt x="1167" y="306"/>
                    </a:lnTo>
                    <a:lnTo>
                      <a:pt x="1167" y="306"/>
                    </a:lnTo>
                    <a:lnTo>
                      <a:pt x="1167" y="316"/>
                    </a:lnTo>
                    <a:lnTo>
                      <a:pt x="1162" y="326"/>
                    </a:lnTo>
                    <a:lnTo>
                      <a:pt x="1162" y="326"/>
                    </a:lnTo>
                    <a:lnTo>
                      <a:pt x="1162" y="326"/>
                    </a:lnTo>
                    <a:lnTo>
                      <a:pt x="1157" y="331"/>
                    </a:lnTo>
                    <a:lnTo>
                      <a:pt x="1152" y="331"/>
                    </a:lnTo>
                    <a:lnTo>
                      <a:pt x="1152" y="331"/>
                    </a:lnTo>
                    <a:lnTo>
                      <a:pt x="1152" y="331"/>
                    </a:lnTo>
                    <a:lnTo>
                      <a:pt x="1152" y="331"/>
                    </a:lnTo>
                    <a:lnTo>
                      <a:pt x="1152" y="331"/>
                    </a:lnTo>
                    <a:close/>
                    <a:moveTo>
                      <a:pt x="0" y="5"/>
                    </a:moveTo>
                    <a:lnTo>
                      <a:pt x="0" y="5"/>
                    </a:lnTo>
                    <a:lnTo>
                      <a:pt x="0" y="5"/>
                    </a:lnTo>
                    <a:lnTo>
                      <a:pt x="0" y="5"/>
                    </a:lnTo>
                    <a:lnTo>
                      <a:pt x="0" y="5"/>
                    </a:lnTo>
                    <a:lnTo>
                      <a:pt x="0" y="5"/>
                    </a:lnTo>
                    <a:close/>
                  </a:path>
                </a:pathLst>
              </a:custGeom>
              <a:solidFill>
                <a:srgbClr val="923916"/>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48" name="Freeform 37"/>
              <p:cNvSpPr>
                <a:spLocks noEditPoints="1"/>
              </p:cNvSpPr>
              <p:nvPr/>
            </p:nvSpPr>
            <p:spPr bwMode="auto">
              <a:xfrm>
                <a:off x="6913900" y="3925138"/>
                <a:ext cx="1098493" cy="367958"/>
              </a:xfrm>
              <a:custGeom>
                <a:avLst/>
                <a:gdLst/>
                <a:ahLst/>
                <a:cxnLst>
                  <a:cxn ang="0">
                    <a:pos x="1107" y="376"/>
                  </a:cxn>
                  <a:cxn ang="0">
                    <a:pos x="1057" y="331"/>
                  </a:cxn>
                  <a:cxn ang="0">
                    <a:pos x="1042" y="351"/>
                  </a:cxn>
                  <a:cxn ang="0">
                    <a:pos x="1022" y="361"/>
                  </a:cxn>
                  <a:cxn ang="0">
                    <a:pos x="942" y="311"/>
                  </a:cxn>
                  <a:cxn ang="0">
                    <a:pos x="917" y="306"/>
                  </a:cxn>
                  <a:cxn ang="0">
                    <a:pos x="893" y="321"/>
                  </a:cxn>
                  <a:cxn ang="0">
                    <a:pos x="833" y="291"/>
                  </a:cxn>
                  <a:cxn ang="0">
                    <a:pos x="793" y="251"/>
                  </a:cxn>
                  <a:cxn ang="0">
                    <a:pos x="753" y="281"/>
                  </a:cxn>
                  <a:cxn ang="0">
                    <a:pos x="723" y="271"/>
                  </a:cxn>
                  <a:cxn ang="0">
                    <a:pos x="643" y="211"/>
                  </a:cxn>
                  <a:cxn ang="0">
                    <a:pos x="613" y="236"/>
                  </a:cxn>
                  <a:cxn ang="0">
                    <a:pos x="589" y="236"/>
                  </a:cxn>
                  <a:cxn ang="0">
                    <a:pos x="489" y="166"/>
                  </a:cxn>
                  <a:cxn ang="0">
                    <a:pos x="474" y="186"/>
                  </a:cxn>
                  <a:cxn ang="0">
                    <a:pos x="454" y="196"/>
                  </a:cxn>
                  <a:cxn ang="0">
                    <a:pos x="364" y="141"/>
                  </a:cxn>
                  <a:cxn ang="0">
                    <a:pos x="339" y="136"/>
                  </a:cxn>
                  <a:cxn ang="0">
                    <a:pos x="304" y="156"/>
                  </a:cxn>
                  <a:cxn ang="0">
                    <a:pos x="230" y="121"/>
                  </a:cxn>
                  <a:cxn ang="0">
                    <a:pos x="175" y="71"/>
                  </a:cxn>
                  <a:cxn ang="0">
                    <a:pos x="140" y="101"/>
                  </a:cxn>
                  <a:cxn ang="0">
                    <a:pos x="95" y="86"/>
                  </a:cxn>
                  <a:cxn ang="0">
                    <a:pos x="0" y="5"/>
                  </a:cxn>
                  <a:cxn ang="0">
                    <a:pos x="55" y="45"/>
                  </a:cxn>
                  <a:cxn ang="0">
                    <a:pos x="120" y="91"/>
                  </a:cxn>
                  <a:cxn ang="0">
                    <a:pos x="150" y="91"/>
                  </a:cxn>
                  <a:cxn ang="0">
                    <a:pos x="165" y="61"/>
                  </a:cxn>
                  <a:cxn ang="0">
                    <a:pos x="185" y="76"/>
                  </a:cxn>
                  <a:cxn ang="0">
                    <a:pos x="265" y="136"/>
                  </a:cxn>
                  <a:cxn ang="0">
                    <a:pos x="304" y="151"/>
                  </a:cxn>
                  <a:cxn ang="0">
                    <a:pos x="339" y="111"/>
                  </a:cxn>
                  <a:cxn ang="0">
                    <a:pos x="344" y="111"/>
                  </a:cxn>
                  <a:cxn ang="0">
                    <a:pos x="424" y="176"/>
                  </a:cxn>
                  <a:cxn ang="0">
                    <a:pos x="454" y="186"/>
                  </a:cxn>
                  <a:cxn ang="0">
                    <a:pos x="484" y="156"/>
                  </a:cxn>
                  <a:cxn ang="0">
                    <a:pos x="489" y="156"/>
                  </a:cxn>
                  <a:cxn ang="0">
                    <a:pos x="529" y="191"/>
                  </a:cxn>
                  <a:cxn ang="0">
                    <a:pos x="603" y="231"/>
                  </a:cxn>
                  <a:cxn ang="0">
                    <a:pos x="633" y="216"/>
                  </a:cxn>
                  <a:cxn ang="0">
                    <a:pos x="643" y="201"/>
                  </a:cxn>
                  <a:cxn ang="0">
                    <a:pos x="683" y="236"/>
                  </a:cxn>
                  <a:cxn ang="0">
                    <a:pos x="753" y="271"/>
                  </a:cxn>
                  <a:cxn ang="0">
                    <a:pos x="783" y="256"/>
                  </a:cxn>
                  <a:cxn ang="0">
                    <a:pos x="793" y="241"/>
                  </a:cxn>
                  <a:cxn ang="0">
                    <a:pos x="828" y="281"/>
                  </a:cxn>
                  <a:cxn ang="0">
                    <a:pos x="893" y="316"/>
                  </a:cxn>
                  <a:cxn ang="0">
                    <a:pos x="917" y="301"/>
                  </a:cxn>
                  <a:cxn ang="0">
                    <a:pos x="927" y="286"/>
                  </a:cxn>
                  <a:cxn ang="0">
                    <a:pos x="962" y="321"/>
                  </a:cxn>
                  <a:cxn ang="0">
                    <a:pos x="1022" y="351"/>
                  </a:cxn>
                  <a:cxn ang="0">
                    <a:pos x="1047" y="336"/>
                  </a:cxn>
                  <a:cxn ang="0">
                    <a:pos x="1062" y="321"/>
                  </a:cxn>
                  <a:cxn ang="0">
                    <a:pos x="1087" y="351"/>
                  </a:cxn>
                  <a:cxn ang="0">
                    <a:pos x="1132" y="381"/>
                  </a:cxn>
                  <a:cxn ang="0">
                    <a:pos x="1147" y="356"/>
                  </a:cxn>
                  <a:cxn ang="0">
                    <a:pos x="1152" y="346"/>
                  </a:cxn>
                  <a:cxn ang="0">
                    <a:pos x="1152" y="356"/>
                  </a:cxn>
                  <a:cxn ang="0">
                    <a:pos x="1142" y="386"/>
                  </a:cxn>
                  <a:cxn ang="0">
                    <a:pos x="1132" y="386"/>
                  </a:cxn>
                  <a:cxn ang="0">
                    <a:pos x="0" y="5"/>
                  </a:cxn>
                  <a:cxn ang="0">
                    <a:pos x="0" y="5"/>
                  </a:cxn>
                </a:cxnLst>
                <a:rect l="0" t="0" r="r" b="b"/>
                <a:pathLst>
                  <a:path w="1152" h="386">
                    <a:moveTo>
                      <a:pt x="1132" y="386"/>
                    </a:moveTo>
                    <a:lnTo>
                      <a:pt x="1132" y="386"/>
                    </a:lnTo>
                    <a:lnTo>
                      <a:pt x="1122" y="381"/>
                    </a:lnTo>
                    <a:lnTo>
                      <a:pt x="1107" y="376"/>
                    </a:lnTo>
                    <a:lnTo>
                      <a:pt x="1082" y="356"/>
                    </a:lnTo>
                    <a:lnTo>
                      <a:pt x="1082" y="356"/>
                    </a:lnTo>
                    <a:lnTo>
                      <a:pt x="1082" y="356"/>
                    </a:lnTo>
                    <a:lnTo>
                      <a:pt x="1057" y="331"/>
                    </a:lnTo>
                    <a:lnTo>
                      <a:pt x="1057" y="331"/>
                    </a:lnTo>
                    <a:lnTo>
                      <a:pt x="1057" y="331"/>
                    </a:lnTo>
                    <a:lnTo>
                      <a:pt x="1052" y="346"/>
                    </a:lnTo>
                    <a:lnTo>
                      <a:pt x="1042" y="351"/>
                    </a:lnTo>
                    <a:lnTo>
                      <a:pt x="1032" y="361"/>
                    </a:lnTo>
                    <a:lnTo>
                      <a:pt x="1022" y="361"/>
                    </a:lnTo>
                    <a:lnTo>
                      <a:pt x="1022" y="361"/>
                    </a:lnTo>
                    <a:lnTo>
                      <a:pt x="1022" y="361"/>
                    </a:lnTo>
                    <a:lnTo>
                      <a:pt x="1007" y="356"/>
                    </a:lnTo>
                    <a:lnTo>
                      <a:pt x="992" y="351"/>
                    </a:lnTo>
                    <a:lnTo>
                      <a:pt x="967" y="336"/>
                    </a:lnTo>
                    <a:lnTo>
                      <a:pt x="942" y="311"/>
                    </a:lnTo>
                    <a:lnTo>
                      <a:pt x="927" y="296"/>
                    </a:lnTo>
                    <a:lnTo>
                      <a:pt x="927" y="296"/>
                    </a:lnTo>
                    <a:lnTo>
                      <a:pt x="927" y="296"/>
                    </a:lnTo>
                    <a:lnTo>
                      <a:pt x="917" y="306"/>
                    </a:lnTo>
                    <a:lnTo>
                      <a:pt x="912" y="316"/>
                    </a:lnTo>
                    <a:lnTo>
                      <a:pt x="903" y="321"/>
                    </a:lnTo>
                    <a:lnTo>
                      <a:pt x="893" y="321"/>
                    </a:lnTo>
                    <a:lnTo>
                      <a:pt x="893" y="321"/>
                    </a:lnTo>
                    <a:lnTo>
                      <a:pt x="893" y="321"/>
                    </a:lnTo>
                    <a:lnTo>
                      <a:pt x="878" y="321"/>
                    </a:lnTo>
                    <a:lnTo>
                      <a:pt x="863" y="311"/>
                    </a:lnTo>
                    <a:lnTo>
                      <a:pt x="833" y="291"/>
                    </a:lnTo>
                    <a:lnTo>
                      <a:pt x="808" y="271"/>
                    </a:lnTo>
                    <a:lnTo>
                      <a:pt x="793" y="251"/>
                    </a:lnTo>
                    <a:lnTo>
                      <a:pt x="793" y="251"/>
                    </a:lnTo>
                    <a:lnTo>
                      <a:pt x="793" y="251"/>
                    </a:lnTo>
                    <a:lnTo>
                      <a:pt x="783" y="266"/>
                    </a:lnTo>
                    <a:lnTo>
                      <a:pt x="778" y="276"/>
                    </a:lnTo>
                    <a:lnTo>
                      <a:pt x="768" y="276"/>
                    </a:lnTo>
                    <a:lnTo>
                      <a:pt x="753" y="281"/>
                    </a:lnTo>
                    <a:lnTo>
                      <a:pt x="753" y="281"/>
                    </a:lnTo>
                    <a:lnTo>
                      <a:pt x="753" y="281"/>
                    </a:lnTo>
                    <a:lnTo>
                      <a:pt x="738" y="276"/>
                    </a:lnTo>
                    <a:lnTo>
                      <a:pt x="723" y="271"/>
                    </a:lnTo>
                    <a:lnTo>
                      <a:pt x="688" y="251"/>
                    </a:lnTo>
                    <a:lnTo>
                      <a:pt x="658" y="226"/>
                    </a:lnTo>
                    <a:lnTo>
                      <a:pt x="643" y="211"/>
                    </a:lnTo>
                    <a:lnTo>
                      <a:pt x="643" y="211"/>
                    </a:lnTo>
                    <a:lnTo>
                      <a:pt x="643" y="211"/>
                    </a:lnTo>
                    <a:lnTo>
                      <a:pt x="633" y="221"/>
                    </a:lnTo>
                    <a:lnTo>
                      <a:pt x="628" y="231"/>
                    </a:lnTo>
                    <a:lnTo>
                      <a:pt x="613" y="236"/>
                    </a:lnTo>
                    <a:lnTo>
                      <a:pt x="603" y="236"/>
                    </a:lnTo>
                    <a:lnTo>
                      <a:pt x="603" y="236"/>
                    </a:lnTo>
                    <a:lnTo>
                      <a:pt x="603" y="236"/>
                    </a:lnTo>
                    <a:lnTo>
                      <a:pt x="589" y="236"/>
                    </a:lnTo>
                    <a:lnTo>
                      <a:pt x="569" y="231"/>
                    </a:lnTo>
                    <a:lnTo>
                      <a:pt x="539" y="206"/>
                    </a:lnTo>
                    <a:lnTo>
                      <a:pt x="509" y="186"/>
                    </a:lnTo>
                    <a:lnTo>
                      <a:pt x="489" y="166"/>
                    </a:lnTo>
                    <a:lnTo>
                      <a:pt x="489" y="166"/>
                    </a:lnTo>
                    <a:lnTo>
                      <a:pt x="489" y="166"/>
                    </a:lnTo>
                    <a:lnTo>
                      <a:pt x="484" y="181"/>
                    </a:lnTo>
                    <a:lnTo>
                      <a:pt x="474" y="186"/>
                    </a:lnTo>
                    <a:lnTo>
                      <a:pt x="469" y="196"/>
                    </a:lnTo>
                    <a:lnTo>
                      <a:pt x="454" y="196"/>
                    </a:lnTo>
                    <a:lnTo>
                      <a:pt x="454" y="196"/>
                    </a:lnTo>
                    <a:lnTo>
                      <a:pt x="454" y="196"/>
                    </a:lnTo>
                    <a:lnTo>
                      <a:pt x="439" y="191"/>
                    </a:lnTo>
                    <a:lnTo>
                      <a:pt x="424" y="186"/>
                    </a:lnTo>
                    <a:lnTo>
                      <a:pt x="394" y="166"/>
                    </a:lnTo>
                    <a:lnTo>
                      <a:pt x="364" y="141"/>
                    </a:lnTo>
                    <a:lnTo>
                      <a:pt x="344" y="121"/>
                    </a:lnTo>
                    <a:lnTo>
                      <a:pt x="344" y="121"/>
                    </a:lnTo>
                    <a:lnTo>
                      <a:pt x="344" y="121"/>
                    </a:lnTo>
                    <a:lnTo>
                      <a:pt x="339" y="136"/>
                    </a:lnTo>
                    <a:lnTo>
                      <a:pt x="329" y="146"/>
                    </a:lnTo>
                    <a:lnTo>
                      <a:pt x="319" y="156"/>
                    </a:lnTo>
                    <a:lnTo>
                      <a:pt x="304" y="156"/>
                    </a:lnTo>
                    <a:lnTo>
                      <a:pt x="304" y="156"/>
                    </a:lnTo>
                    <a:lnTo>
                      <a:pt x="304" y="156"/>
                    </a:lnTo>
                    <a:lnTo>
                      <a:pt x="289" y="151"/>
                    </a:lnTo>
                    <a:lnTo>
                      <a:pt x="270" y="146"/>
                    </a:lnTo>
                    <a:lnTo>
                      <a:pt x="230" y="121"/>
                    </a:lnTo>
                    <a:lnTo>
                      <a:pt x="195" y="91"/>
                    </a:lnTo>
                    <a:lnTo>
                      <a:pt x="175" y="71"/>
                    </a:lnTo>
                    <a:lnTo>
                      <a:pt x="175" y="71"/>
                    </a:lnTo>
                    <a:lnTo>
                      <a:pt x="175" y="71"/>
                    </a:lnTo>
                    <a:lnTo>
                      <a:pt x="165" y="86"/>
                    </a:lnTo>
                    <a:lnTo>
                      <a:pt x="160" y="96"/>
                    </a:lnTo>
                    <a:lnTo>
                      <a:pt x="150" y="101"/>
                    </a:lnTo>
                    <a:lnTo>
                      <a:pt x="140" y="101"/>
                    </a:lnTo>
                    <a:lnTo>
                      <a:pt x="140" y="101"/>
                    </a:lnTo>
                    <a:lnTo>
                      <a:pt x="140" y="101"/>
                    </a:lnTo>
                    <a:lnTo>
                      <a:pt x="115" y="96"/>
                    </a:lnTo>
                    <a:lnTo>
                      <a:pt x="95" y="86"/>
                    </a:lnTo>
                    <a:lnTo>
                      <a:pt x="50" y="55"/>
                    </a:lnTo>
                    <a:lnTo>
                      <a:pt x="15" y="20"/>
                    </a:lnTo>
                    <a:lnTo>
                      <a:pt x="0" y="5"/>
                    </a:lnTo>
                    <a:lnTo>
                      <a:pt x="0" y="5"/>
                    </a:lnTo>
                    <a:lnTo>
                      <a:pt x="5" y="0"/>
                    </a:lnTo>
                    <a:lnTo>
                      <a:pt x="5" y="0"/>
                    </a:lnTo>
                    <a:lnTo>
                      <a:pt x="20" y="15"/>
                    </a:lnTo>
                    <a:lnTo>
                      <a:pt x="55" y="45"/>
                    </a:lnTo>
                    <a:lnTo>
                      <a:pt x="55" y="45"/>
                    </a:lnTo>
                    <a:lnTo>
                      <a:pt x="55" y="45"/>
                    </a:lnTo>
                    <a:lnTo>
                      <a:pt x="95" y="81"/>
                    </a:lnTo>
                    <a:lnTo>
                      <a:pt x="120" y="91"/>
                    </a:lnTo>
                    <a:lnTo>
                      <a:pt x="140" y="96"/>
                    </a:lnTo>
                    <a:lnTo>
                      <a:pt x="140" y="96"/>
                    </a:lnTo>
                    <a:lnTo>
                      <a:pt x="140" y="96"/>
                    </a:lnTo>
                    <a:lnTo>
                      <a:pt x="150" y="91"/>
                    </a:lnTo>
                    <a:lnTo>
                      <a:pt x="155" y="86"/>
                    </a:lnTo>
                    <a:lnTo>
                      <a:pt x="165" y="76"/>
                    </a:lnTo>
                    <a:lnTo>
                      <a:pt x="165" y="61"/>
                    </a:lnTo>
                    <a:lnTo>
                      <a:pt x="165" y="61"/>
                    </a:lnTo>
                    <a:lnTo>
                      <a:pt x="170" y="55"/>
                    </a:lnTo>
                    <a:lnTo>
                      <a:pt x="175" y="61"/>
                    </a:lnTo>
                    <a:lnTo>
                      <a:pt x="175" y="61"/>
                    </a:lnTo>
                    <a:lnTo>
                      <a:pt x="185" y="76"/>
                    </a:lnTo>
                    <a:lnTo>
                      <a:pt x="220" y="106"/>
                    </a:lnTo>
                    <a:lnTo>
                      <a:pt x="220" y="106"/>
                    </a:lnTo>
                    <a:lnTo>
                      <a:pt x="220" y="106"/>
                    </a:lnTo>
                    <a:lnTo>
                      <a:pt x="265" y="136"/>
                    </a:lnTo>
                    <a:lnTo>
                      <a:pt x="284" y="146"/>
                    </a:lnTo>
                    <a:lnTo>
                      <a:pt x="304" y="151"/>
                    </a:lnTo>
                    <a:lnTo>
                      <a:pt x="304" y="151"/>
                    </a:lnTo>
                    <a:lnTo>
                      <a:pt x="304" y="151"/>
                    </a:lnTo>
                    <a:lnTo>
                      <a:pt x="319" y="146"/>
                    </a:lnTo>
                    <a:lnTo>
                      <a:pt x="324" y="141"/>
                    </a:lnTo>
                    <a:lnTo>
                      <a:pt x="334" y="131"/>
                    </a:lnTo>
                    <a:lnTo>
                      <a:pt x="339" y="111"/>
                    </a:lnTo>
                    <a:lnTo>
                      <a:pt x="339" y="111"/>
                    </a:lnTo>
                    <a:lnTo>
                      <a:pt x="339" y="106"/>
                    </a:lnTo>
                    <a:lnTo>
                      <a:pt x="344" y="111"/>
                    </a:lnTo>
                    <a:lnTo>
                      <a:pt x="344" y="111"/>
                    </a:lnTo>
                    <a:lnTo>
                      <a:pt x="384" y="151"/>
                    </a:lnTo>
                    <a:lnTo>
                      <a:pt x="384" y="151"/>
                    </a:lnTo>
                    <a:lnTo>
                      <a:pt x="384" y="151"/>
                    </a:lnTo>
                    <a:lnTo>
                      <a:pt x="424" y="176"/>
                    </a:lnTo>
                    <a:lnTo>
                      <a:pt x="439" y="186"/>
                    </a:lnTo>
                    <a:lnTo>
                      <a:pt x="454" y="186"/>
                    </a:lnTo>
                    <a:lnTo>
                      <a:pt x="454" y="186"/>
                    </a:lnTo>
                    <a:lnTo>
                      <a:pt x="454" y="186"/>
                    </a:lnTo>
                    <a:lnTo>
                      <a:pt x="464" y="186"/>
                    </a:lnTo>
                    <a:lnTo>
                      <a:pt x="474" y="181"/>
                    </a:lnTo>
                    <a:lnTo>
                      <a:pt x="479" y="171"/>
                    </a:lnTo>
                    <a:lnTo>
                      <a:pt x="484" y="156"/>
                    </a:lnTo>
                    <a:lnTo>
                      <a:pt x="484" y="156"/>
                    </a:lnTo>
                    <a:lnTo>
                      <a:pt x="484" y="151"/>
                    </a:lnTo>
                    <a:lnTo>
                      <a:pt x="489" y="156"/>
                    </a:lnTo>
                    <a:lnTo>
                      <a:pt x="489" y="156"/>
                    </a:lnTo>
                    <a:lnTo>
                      <a:pt x="499" y="166"/>
                    </a:lnTo>
                    <a:lnTo>
                      <a:pt x="529" y="191"/>
                    </a:lnTo>
                    <a:lnTo>
                      <a:pt x="529" y="191"/>
                    </a:lnTo>
                    <a:lnTo>
                      <a:pt x="529" y="191"/>
                    </a:lnTo>
                    <a:lnTo>
                      <a:pt x="569" y="221"/>
                    </a:lnTo>
                    <a:lnTo>
                      <a:pt x="589" y="226"/>
                    </a:lnTo>
                    <a:lnTo>
                      <a:pt x="603" y="231"/>
                    </a:lnTo>
                    <a:lnTo>
                      <a:pt x="603" y="231"/>
                    </a:lnTo>
                    <a:lnTo>
                      <a:pt x="603" y="231"/>
                    </a:lnTo>
                    <a:lnTo>
                      <a:pt x="613" y="231"/>
                    </a:lnTo>
                    <a:lnTo>
                      <a:pt x="623" y="226"/>
                    </a:lnTo>
                    <a:lnTo>
                      <a:pt x="633" y="216"/>
                    </a:lnTo>
                    <a:lnTo>
                      <a:pt x="638" y="201"/>
                    </a:lnTo>
                    <a:lnTo>
                      <a:pt x="638" y="201"/>
                    </a:lnTo>
                    <a:lnTo>
                      <a:pt x="638" y="196"/>
                    </a:lnTo>
                    <a:lnTo>
                      <a:pt x="643" y="201"/>
                    </a:lnTo>
                    <a:lnTo>
                      <a:pt x="643" y="201"/>
                    </a:lnTo>
                    <a:lnTo>
                      <a:pt x="683" y="236"/>
                    </a:lnTo>
                    <a:lnTo>
                      <a:pt x="683" y="236"/>
                    </a:lnTo>
                    <a:lnTo>
                      <a:pt x="683" y="236"/>
                    </a:lnTo>
                    <a:lnTo>
                      <a:pt x="718" y="261"/>
                    </a:lnTo>
                    <a:lnTo>
                      <a:pt x="738" y="271"/>
                    </a:lnTo>
                    <a:lnTo>
                      <a:pt x="753" y="271"/>
                    </a:lnTo>
                    <a:lnTo>
                      <a:pt x="753" y="271"/>
                    </a:lnTo>
                    <a:lnTo>
                      <a:pt x="753" y="271"/>
                    </a:lnTo>
                    <a:lnTo>
                      <a:pt x="763" y="271"/>
                    </a:lnTo>
                    <a:lnTo>
                      <a:pt x="773" y="266"/>
                    </a:lnTo>
                    <a:lnTo>
                      <a:pt x="783" y="256"/>
                    </a:lnTo>
                    <a:lnTo>
                      <a:pt x="788" y="246"/>
                    </a:lnTo>
                    <a:lnTo>
                      <a:pt x="788" y="246"/>
                    </a:lnTo>
                    <a:lnTo>
                      <a:pt x="788" y="236"/>
                    </a:lnTo>
                    <a:lnTo>
                      <a:pt x="793" y="241"/>
                    </a:lnTo>
                    <a:lnTo>
                      <a:pt x="793" y="241"/>
                    </a:lnTo>
                    <a:lnTo>
                      <a:pt x="828" y="281"/>
                    </a:lnTo>
                    <a:lnTo>
                      <a:pt x="828" y="281"/>
                    </a:lnTo>
                    <a:lnTo>
                      <a:pt x="828" y="281"/>
                    </a:lnTo>
                    <a:lnTo>
                      <a:pt x="863" y="301"/>
                    </a:lnTo>
                    <a:lnTo>
                      <a:pt x="878" y="311"/>
                    </a:lnTo>
                    <a:lnTo>
                      <a:pt x="893" y="316"/>
                    </a:lnTo>
                    <a:lnTo>
                      <a:pt x="893" y="316"/>
                    </a:lnTo>
                    <a:lnTo>
                      <a:pt x="893" y="316"/>
                    </a:lnTo>
                    <a:lnTo>
                      <a:pt x="903" y="311"/>
                    </a:lnTo>
                    <a:lnTo>
                      <a:pt x="907" y="306"/>
                    </a:lnTo>
                    <a:lnTo>
                      <a:pt x="917" y="301"/>
                    </a:lnTo>
                    <a:lnTo>
                      <a:pt x="922" y="286"/>
                    </a:lnTo>
                    <a:lnTo>
                      <a:pt x="922" y="286"/>
                    </a:lnTo>
                    <a:lnTo>
                      <a:pt x="922" y="281"/>
                    </a:lnTo>
                    <a:lnTo>
                      <a:pt x="927" y="286"/>
                    </a:lnTo>
                    <a:lnTo>
                      <a:pt x="927" y="286"/>
                    </a:lnTo>
                    <a:lnTo>
                      <a:pt x="962" y="321"/>
                    </a:lnTo>
                    <a:lnTo>
                      <a:pt x="962" y="321"/>
                    </a:lnTo>
                    <a:lnTo>
                      <a:pt x="962" y="321"/>
                    </a:lnTo>
                    <a:lnTo>
                      <a:pt x="992" y="341"/>
                    </a:lnTo>
                    <a:lnTo>
                      <a:pt x="1007" y="351"/>
                    </a:lnTo>
                    <a:lnTo>
                      <a:pt x="1022" y="351"/>
                    </a:lnTo>
                    <a:lnTo>
                      <a:pt x="1022" y="351"/>
                    </a:lnTo>
                    <a:lnTo>
                      <a:pt x="1022" y="351"/>
                    </a:lnTo>
                    <a:lnTo>
                      <a:pt x="1032" y="351"/>
                    </a:lnTo>
                    <a:lnTo>
                      <a:pt x="1037" y="346"/>
                    </a:lnTo>
                    <a:lnTo>
                      <a:pt x="1047" y="336"/>
                    </a:lnTo>
                    <a:lnTo>
                      <a:pt x="1052" y="321"/>
                    </a:lnTo>
                    <a:lnTo>
                      <a:pt x="1052" y="321"/>
                    </a:lnTo>
                    <a:lnTo>
                      <a:pt x="1057" y="316"/>
                    </a:lnTo>
                    <a:lnTo>
                      <a:pt x="1062" y="321"/>
                    </a:lnTo>
                    <a:lnTo>
                      <a:pt x="1062" y="321"/>
                    </a:lnTo>
                    <a:lnTo>
                      <a:pt x="1087" y="351"/>
                    </a:lnTo>
                    <a:lnTo>
                      <a:pt x="1087" y="351"/>
                    </a:lnTo>
                    <a:lnTo>
                      <a:pt x="1087" y="351"/>
                    </a:lnTo>
                    <a:lnTo>
                      <a:pt x="1112" y="371"/>
                    </a:lnTo>
                    <a:lnTo>
                      <a:pt x="1127" y="376"/>
                    </a:lnTo>
                    <a:lnTo>
                      <a:pt x="1132" y="381"/>
                    </a:lnTo>
                    <a:lnTo>
                      <a:pt x="1132" y="381"/>
                    </a:lnTo>
                    <a:lnTo>
                      <a:pt x="1132" y="381"/>
                    </a:lnTo>
                    <a:lnTo>
                      <a:pt x="1142" y="376"/>
                    </a:lnTo>
                    <a:lnTo>
                      <a:pt x="1147" y="356"/>
                    </a:lnTo>
                    <a:lnTo>
                      <a:pt x="1147" y="356"/>
                    </a:lnTo>
                    <a:lnTo>
                      <a:pt x="1147" y="356"/>
                    </a:lnTo>
                    <a:lnTo>
                      <a:pt x="1142" y="346"/>
                    </a:lnTo>
                    <a:lnTo>
                      <a:pt x="1142" y="346"/>
                    </a:lnTo>
                    <a:lnTo>
                      <a:pt x="1152" y="346"/>
                    </a:lnTo>
                    <a:lnTo>
                      <a:pt x="1152" y="346"/>
                    </a:lnTo>
                    <a:lnTo>
                      <a:pt x="1152" y="356"/>
                    </a:lnTo>
                    <a:lnTo>
                      <a:pt x="1152" y="356"/>
                    </a:lnTo>
                    <a:lnTo>
                      <a:pt x="1152" y="356"/>
                    </a:lnTo>
                    <a:lnTo>
                      <a:pt x="1147" y="381"/>
                    </a:lnTo>
                    <a:lnTo>
                      <a:pt x="1147" y="381"/>
                    </a:lnTo>
                    <a:lnTo>
                      <a:pt x="1147" y="381"/>
                    </a:lnTo>
                    <a:lnTo>
                      <a:pt x="1142" y="386"/>
                    </a:lnTo>
                    <a:lnTo>
                      <a:pt x="1132" y="386"/>
                    </a:lnTo>
                    <a:lnTo>
                      <a:pt x="1132" y="386"/>
                    </a:lnTo>
                    <a:lnTo>
                      <a:pt x="1132" y="386"/>
                    </a:lnTo>
                    <a:lnTo>
                      <a:pt x="1132" y="386"/>
                    </a:lnTo>
                    <a:lnTo>
                      <a:pt x="1132" y="386"/>
                    </a:lnTo>
                    <a:close/>
                    <a:moveTo>
                      <a:pt x="0" y="5"/>
                    </a:moveTo>
                    <a:lnTo>
                      <a:pt x="0" y="5"/>
                    </a:lnTo>
                    <a:lnTo>
                      <a:pt x="0" y="5"/>
                    </a:lnTo>
                    <a:lnTo>
                      <a:pt x="0" y="5"/>
                    </a:lnTo>
                    <a:lnTo>
                      <a:pt x="0" y="5"/>
                    </a:lnTo>
                    <a:lnTo>
                      <a:pt x="0" y="5"/>
                    </a:lnTo>
                    <a:lnTo>
                      <a:pt x="0" y="5"/>
                    </a:lnTo>
                    <a:close/>
                  </a:path>
                </a:pathLst>
              </a:custGeom>
              <a:solidFill>
                <a:srgbClr val="923916"/>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grpSp>
            <p:nvGrpSpPr>
              <p:cNvPr id="95287" name="Group 83"/>
              <p:cNvGrpSpPr>
                <a:grpSpLocks/>
              </p:cNvGrpSpPr>
              <p:nvPr/>
            </p:nvGrpSpPr>
            <p:grpSpPr bwMode="auto">
              <a:xfrm>
                <a:off x="7668627" y="5016689"/>
                <a:ext cx="187517" cy="198919"/>
                <a:chOff x="884238" y="2300288"/>
                <a:chExt cx="522287" cy="554038"/>
              </a:xfrm>
            </p:grpSpPr>
            <p:sp>
              <p:nvSpPr>
                <p:cNvPr id="156" name="Freeform 226"/>
                <p:cNvSpPr>
                  <a:spLocks/>
                </p:cNvSpPr>
                <p:nvPr/>
              </p:nvSpPr>
              <p:spPr bwMode="auto">
                <a:xfrm>
                  <a:off x="1082936" y="2424524"/>
                  <a:ext cx="244769" cy="53935"/>
                </a:xfrm>
                <a:custGeom>
                  <a:avLst/>
                  <a:gdLst/>
                  <a:ahLst/>
                  <a:cxnLst>
                    <a:cxn ang="0">
                      <a:pos x="0" y="31"/>
                    </a:cxn>
                    <a:cxn ang="0">
                      <a:pos x="3" y="27"/>
                    </a:cxn>
                    <a:cxn ang="0">
                      <a:pos x="6" y="24"/>
                    </a:cxn>
                    <a:cxn ang="0">
                      <a:pos x="9" y="21"/>
                    </a:cxn>
                    <a:cxn ang="0">
                      <a:pos x="14" y="18"/>
                    </a:cxn>
                    <a:cxn ang="0">
                      <a:pos x="18" y="15"/>
                    </a:cxn>
                    <a:cxn ang="0">
                      <a:pos x="24" y="11"/>
                    </a:cxn>
                    <a:cxn ang="0">
                      <a:pos x="31" y="9"/>
                    </a:cxn>
                    <a:cxn ang="0">
                      <a:pos x="38" y="5"/>
                    </a:cxn>
                    <a:cxn ang="0">
                      <a:pos x="44" y="4"/>
                    </a:cxn>
                    <a:cxn ang="0">
                      <a:pos x="48" y="3"/>
                    </a:cxn>
                    <a:cxn ang="0">
                      <a:pos x="52" y="2"/>
                    </a:cxn>
                    <a:cxn ang="0">
                      <a:pos x="56" y="1"/>
                    </a:cxn>
                    <a:cxn ang="0">
                      <a:pos x="61" y="1"/>
                    </a:cxn>
                    <a:cxn ang="0">
                      <a:pos x="66" y="1"/>
                    </a:cxn>
                    <a:cxn ang="0">
                      <a:pos x="70" y="0"/>
                    </a:cxn>
                    <a:cxn ang="0">
                      <a:pos x="76" y="0"/>
                    </a:cxn>
                    <a:cxn ang="0">
                      <a:pos x="82" y="1"/>
                    </a:cxn>
                    <a:cxn ang="0">
                      <a:pos x="88" y="1"/>
                    </a:cxn>
                    <a:cxn ang="0">
                      <a:pos x="93" y="2"/>
                    </a:cxn>
                    <a:cxn ang="0">
                      <a:pos x="98" y="3"/>
                    </a:cxn>
                    <a:cxn ang="0">
                      <a:pos x="103" y="4"/>
                    </a:cxn>
                    <a:cxn ang="0">
                      <a:pos x="108" y="5"/>
                    </a:cxn>
                    <a:cxn ang="0">
                      <a:pos x="112" y="5"/>
                    </a:cxn>
                    <a:cxn ang="0">
                      <a:pos x="117" y="6"/>
                    </a:cxn>
                    <a:cxn ang="0">
                      <a:pos x="123" y="9"/>
                    </a:cxn>
                    <a:cxn ang="0">
                      <a:pos x="129" y="11"/>
                    </a:cxn>
                    <a:cxn ang="0">
                      <a:pos x="135" y="13"/>
                    </a:cxn>
                    <a:cxn ang="0">
                      <a:pos x="140" y="16"/>
                    </a:cxn>
                    <a:cxn ang="0">
                      <a:pos x="143" y="19"/>
                    </a:cxn>
                    <a:cxn ang="0">
                      <a:pos x="148" y="23"/>
                    </a:cxn>
                    <a:cxn ang="0">
                      <a:pos x="152" y="27"/>
                    </a:cxn>
                    <a:cxn ang="0">
                      <a:pos x="154" y="31"/>
                    </a:cxn>
                    <a:cxn ang="0">
                      <a:pos x="155" y="32"/>
                    </a:cxn>
                    <a:cxn ang="0">
                      <a:pos x="0" y="31"/>
                    </a:cxn>
                  </a:cxnLst>
                  <a:rect l="0" t="0" r="r" b="b"/>
                  <a:pathLst>
                    <a:path w="155" h="33">
                      <a:moveTo>
                        <a:pt x="0" y="31"/>
                      </a:moveTo>
                      <a:lnTo>
                        <a:pt x="0" y="31"/>
                      </a:lnTo>
                      <a:lnTo>
                        <a:pt x="0" y="30"/>
                      </a:lnTo>
                      <a:lnTo>
                        <a:pt x="3" y="27"/>
                      </a:lnTo>
                      <a:lnTo>
                        <a:pt x="5" y="25"/>
                      </a:lnTo>
                      <a:lnTo>
                        <a:pt x="6" y="24"/>
                      </a:lnTo>
                      <a:lnTo>
                        <a:pt x="8" y="23"/>
                      </a:lnTo>
                      <a:lnTo>
                        <a:pt x="9" y="21"/>
                      </a:lnTo>
                      <a:lnTo>
                        <a:pt x="11" y="19"/>
                      </a:lnTo>
                      <a:lnTo>
                        <a:pt x="14" y="18"/>
                      </a:lnTo>
                      <a:lnTo>
                        <a:pt x="16" y="17"/>
                      </a:lnTo>
                      <a:lnTo>
                        <a:pt x="18" y="15"/>
                      </a:lnTo>
                      <a:lnTo>
                        <a:pt x="22" y="13"/>
                      </a:lnTo>
                      <a:lnTo>
                        <a:pt x="24" y="11"/>
                      </a:lnTo>
                      <a:lnTo>
                        <a:pt x="27" y="10"/>
                      </a:lnTo>
                      <a:lnTo>
                        <a:pt x="31" y="9"/>
                      </a:lnTo>
                      <a:lnTo>
                        <a:pt x="34" y="7"/>
                      </a:lnTo>
                      <a:lnTo>
                        <a:pt x="38" y="5"/>
                      </a:lnTo>
                      <a:lnTo>
                        <a:pt x="41" y="5"/>
                      </a:lnTo>
                      <a:lnTo>
                        <a:pt x="44" y="4"/>
                      </a:lnTo>
                      <a:lnTo>
                        <a:pt x="46" y="4"/>
                      </a:lnTo>
                      <a:lnTo>
                        <a:pt x="48" y="3"/>
                      </a:lnTo>
                      <a:lnTo>
                        <a:pt x="50" y="3"/>
                      </a:lnTo>
                      <a:lnTo>
                        <a:pt x="52" y="2"/>
                      </a:lnTo>
                      <a:lnTo>
                        <a:pt x="54" y="2"/>
                      </a:lnTo>
                      <a:lnTo>
                        <a:pt x="56" y="1"/>
                      </a:lnTo>
                      <a:lnTo>
                        <a:pt x="58" y="1"/>
                      </a:lnTo>
                      <a:lnTo>
                        <a:pt x="61" y="1"/>
                      </a:lnTo>
                      <a:lnTo>
                        <a:pt x="63" y="1"/>
                      </a:lnTo>
                      <a:lnTo>
                        <a:pt x="66" y="1"/>
                      </a:lnTo>
                      <a:lnTo>
                        <a:pt x="68" y="1"/>
                      </a:lnTo>
                      <a:lnTo>
                        <a:pt x="70" y="0"/>
                      </a:lnTo>
                      <a:lnTo>
                        <a:pt x="73" y="0"/>
                      </a:lnTo>
                      <a:lnTo>
                        <a:pt x="76" y="0"/>
                      </a:lnTo>
                      <a:lnTo>
                        <a:pt x="79" y="1"/>
                      </a:lnTo>
                      <a:lnTo>
                        <a:pt x="82" y="1"/>
                      </a:lnTo>
                      <a:lnTo>
                        <a:pt x="85" y="1"/>
                      </a:lnTo>
                      <a:lnTo>
                        <a:pt x="88" y="1"/>
                      </a:lnTo>
                      <a:lnTo>
                        <a:pt x="91" y="2"/>
                      </a:lnTo>
                      <a:lnTo>
                        <a:pt x="93" y="2"/>
                      </a:lnTo>
                      <a:lnTo>
                        <a:pt x="96" y="3"/>
                      </a:lnTo>
                      <a:lnTo>
                        <a:pt x="98" y="3"/>
                      </a:lnTo>
                      <a:lnTo>
                        <a:pt x="101" y="3"/>
                      </a:lnTo>
                      <a:lnTo>
                        <a:pt x="103" y="4"/>
                      </a:lnTo>
                      <a:lnTo>
                        <a:pt x="106" y="4"/>
                      </a:lnTo>
                      <a:lnTo>
                        <a:pt x="108" y="5"/>
                      </a:lnTo>
                      <a:lnTo>
                        <a:pt x="111" y="5"/>
                      </a:lnTo>
                      <a:lnTo>
                        <a:pt x="112" y="5"/>
                      </a:lnTo>
                      <a:lnTo>
                        <a:pt x="114" y="6"/>
                      </a:lnTo>
                      <a:lnTo>
                        <a:pt x="117" y="6"/>
                      </a:lnTo>
                      <a:lnTo>
                        <a:pt x="119" y="8"/>
                      </a:lnTo>
                      <a:lnTo>
                        <a:pt x="123" y="9"/>
                      </a:lnTo>
                      <a:lnTo>
                        <a:pt x="126" y="10"/>
                      </a:lnTo>
                      <a:lnTo>
                        <a:pt x="129" y="11"/>
                      </a:lnTo>
                      <a:lnTo>
                        <a:pt x="132" y="12"/>
                      </a:lnTo>
                      <a:lnTo>
                        <a:pt x="135" y="13"/>
                      </a:lnTo>
                      <a:lnTo>
                        <a:pt x="138" y="15"/>
                      </a:lnTo>
                      <a:lnTo>
                        <a:pt x="140" y="16"/>
                      </a:lnTo>
                      <a:lnTo>
                        <a:pt x="141" y="17"/>
                      </a:lnTo>
                      <a:lnTo>
                        <a:pt x="143" y="19"/>
                      </a:lnTo>
                      <a:lnTo>
                        <a:pt x="146" y="20"/>
                      </a:lnTo>
                      <a:lnTo>
                        <a:pt x="148" y="23"/>
                      </a:lnTo>
                      <a:lnTo>
                        <a:pt x="150" y="25"/>
                      </a:lnTo>
                      <a:lnTo>
                        <a:pt x="152" y="27"/>
                      </a:lnTo>
                      <a:lnTo>
                        <a:pt x="153" y="29"/>
                      </a:lnTo>
                      <a:lnTo>
                        <a:pt x="154" y="31"/>
                      </a:lnTo>
                      <a:lnTo>
                        <a:pt x="155" y="32"/>
                      </a:lnTo>
                      <a:lnTo>
                        <a:pt x="155" y="32"/>
                      </a:lnTo>
                      <a:lnTo>
                        <a:pt x="155" y="33"/>
                      </a:lnTo>
                      <a:lnTo>
                        <a:pt x="0" y="31"/>
                      </a:lnTo>
                      <a:lnTo>
                        <a:pt x="0" y="31"/>
                      </a:lnTo>
                      <a:close/>
                    </a:path>
                  </a:pathLst>
                </a:custGeom>
                <a:solidFill>
                  <a:srgbClr val="4D5CFF"/>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7" name="Freeform 232"/>
                <p:cNvSpPr>
                  <a:spLocks/>
                </p:cNvSpPr>
                <p:nvPr/>
              </p:nvSpPr>
              <p:spPr bwMode="auto">
                <a:xfrm>
                  <a:off x="1131890" y="2550379"/>
                  <a:ext cx="73431" cy="71921"/>
                </a:xfrm>
                <a:custGeom>
                  <a:avLst/>
                  <a:gdLst/>
                  <a:ahLst/>
                  <a:cxnLst>
                    <a:cxn ang="0">
                      <a:pos x="35" y="25"/>
                    </a:cxn>
                    <a:cxn ang="0">
                      <a:pos x="32" y="24"/>
                    </a:cxn>
                    <a:cxn ang="0">
                      <a:pos x="29" y="24"/>
                    </a:cxn>
                    <a:cxn ang="0">
                      <a:pos x="26" y="25"/>
                    </a:cxn>
                    <a:cxn ang="0">
                      <a:pos x="24" y="28"/>
                    </a:cxn>
                    <a:cxn ang="0">
                      <a:pos x="23" y="31"/>
                    </a:cxn>
                    <a:cxn ang="0">
                      <a:pos x="22" y="33"/>
                    </a:cxn>
                    <a:cxn ang="0">
                      <a:pos x="21" y="36"/>
                    </a:cxn>
                    <a:cxn ang="0">
                      <a:pos x="18" y="40"/>
                    </a:cxn>
                    <a:cxn ang="0">
                      <a:pos x="18" y="41"/>
                    </a:cxn>
                    <a:cxn ang="0">
                      <a:pos x="17" y="44"/>
                    </a:cxn>
                    <a:cxn ang="0">
                      <a:pos x="15" y="47"/>
                    </a:cxn>
                    <a:cxn ang="0">
                      <a:pos x="13" y="49"/>
                    </a:cxn>
                    <a:cxn ang="0">
                      <a:pos x="9" y="51"/>
                    </a:cxn>
                    <a:cxn ang="0">
                      <a:pos x="3" y="49"/>
                    </a:cxn>
                    <a:cxn ang="0">
                      <a:pos x="0" y="47"/>
                    </a:cxn>
                    <a:cxn ang="0">
                      <a:pos x="2" y="43"/>
                    </a:cxn>
                    <a:cxn ang="0">
                      <a:pos x="5" y="39"/>
                    </a:cxn>
                    <a:cxn ang="0">
                      <a:pos x="6" y="36"/>
                    </a:cxn>
                    <a:cxn ang="0">
                      <a:pos x="7" y="33"/>
                    </a:cxn>
                    <a:cxn ang="0">
                      <a:pos x="9" y="28"/>
                    </a:cxn>
                    <a:cxn ang="0">
                      <a:pos x="11" y="24"/>
                    </a:cxn>
                    <a:cxn ang="0">
                      <a:pos x="12" y="21"/>
                    </a:cxn>
                    <a:cxn ang="0">
                      <a:pos x="12" y="19"/>
                    </a:cxn>
                    <a:cxn ang="0">
                      <a:pos x="8" y="18"/>
                    </a:cxn>
                    <a:cxn ang="0">
                      <a:pos x="3" y="16"/>
                    </a:cxn>
                    <a:cxn ang="0">
                      <a:pos x="0" y="13"/>
                    </a:cxn>
                    <a:cxn ang="0">
                      <a:pos x="3" y="9"/>
                    </a:cxn>
                    <a:cxn ang="0">
                      <a:pos x="7" y="8"/>
                    </a:cxn>
                    <a:cxn ang="0">
                      <a:pos x="11" y="8"/>
                    </a:cxn>
                    <a:cxn ang="0">
                      <a:pos x="15" y="10"/>
                    </a:cxn>
                    <a:cxn ang="0">
                      <a:pos x="18" y="9"/>
                    </a:cxn>
                    <a:cxn ang="0">
                      <a:pos x="21" y="5"/>
                    </a:cxn>
                    <a:cxn ang="0">
                      <a:pos x="23" y="2"/>
                    </a:cxn>
                    <a:cxn ang="0">
                      <a:pos x="27" y="0"/>
                    </a:cxn>
                    <a:cxn ang="0">
                      <a:pos x="32" y="2"/>
                    </a:cxn>
                    <a:cxn ang="0">
                      <a:pos x="34" y="6"/>
                    </a:cxn>
                    <a:cxn ang="0">
                      <a:pos x="33" y="9"/>
                    </a:cxn>
                    <a:cxn ang="0">
                      <a:pos x="32" y="14"/>
                    </a:cxn>
                    <a:cxn ang="0">
                      <a:pos x="36" y="15"/>
                    </a:cxn>
                    <a:cxn ang="0">
                      <a:pos x="40" y="17"/>
                    </a:cxn>
                    <a:cxn ang="0">
                      <a:pos x="43" y="17"/>
                    </a:cxn>
                    <a:cxn ang="0">
                      <a:pos x="45" y="20"/>
                    </a:cxn>
                    <a:cxn ang="0">
                      <a:pos x="44" y="22"/>
                    </a:cxn>
                    <a:cxn ang="0">
                      <a:pos x="41" y="25"/>
                    </a:cxn>
                    <a:cxn ang="0">
                      <a:pos x="35" y="25"/>
                    </a:cxn>
                  </a:cxnLst>
                  <a:rect l="0" t="0" r="r" b="b"/>
                  <a:pathLst>
                    <a:path w="45" h="51">
                      <a:moveTo>
                        <a:pt x="35" y="25"/>
                      </a:moveTo>
                      <a:lnTo>
                        <a:pt x="35" y="25"/>
                      </a:lnTo>
                      <a:lnTo>
                        <a:pt x="33" y="25"/>
                      </a:lnTo>
                      <a:lnTo>
                        <a:pt x="32" y="24"/>
                      </a:lnTo>
                      <a:lnTo>
                        <a:pt x="32" y="24"/>
                      </a:lnTo>
                      <a:lnTo>
                        <a:pt x="29" y="24"/>
                      </a:lnTo>
                      <a:lnTo>
                        <a:pt x="27" y="23"/>
                      </a:lnTo>
                      <a:lnTo>
                        <a:pt x="26" y="25"/>
                      </a:lnTo>
                      <a:lnTo>
                        <a:pt x="25" y="26"/>
                      </a:lnTo>
                      <a:lnTo>
                        <a:pt x="24" y="28"/>
                      </a:lnTo>
                      <a:lnTo>
                        <a:pt x="24" y="29"/>
                      </a:lnTo>
                      <a:lnTo>
                        <a:pt x="23" y="31"/>
                      </a:lnTo>
                      <a:lnTo>
                        <a:pt x="23" y="32"/>
                      </a:lnTo>
                      <a:lnTo>
                        <a:pt x="22" y="33"/>
                      </a:lnTo>
                      <a:lnTo>
                        <a:pt x="21" y="35"/>
                      </a:lnTo>
                      <a:lnTo>
                        <a:pt x="21" y="36"/>
                      </a:lnTo>
                      <a:lnTo>
                        <a:pt x="19" y="39"/>
                      </a:lnTo>
                      <a:lnTo>
                        <a:pt x="18" y="40"/>
                      </a:lnTo>
                      <a:lnTo>
                        <a:pt x="18" y="41"/>
                      </a:lnTo>
                      <a:lnTo>
                        <a:pt x="18" y="41"/>
                      </a:lnTo>
                      <a:lnTo>
                        <a:pt x="18" y="43"/>
                      </a:lnTo>
                      <a:lnTo>
                        <a:pt x="17" y="44"/>
                      </a:lnTo>
                      <a:lnTo>
                        <a:pt x="17" y="45"/>
                      </a:lnTo>
                      <a:lnTo>
                        <a:pt x="15" y="47"/>
                      </a:lnTo>
                      <a:lnTo>
                        <a:pt x="15" y="48"/>
                      </a:lnTo>
                      <a:lnTo>
                        <a:pt x="13" y="49"/>
                      </a:lnTo>
                      <a:lnTo>
                        <a:pt x="12" y="50"/>
                      </a:lnTo>
                      <a:lnTo>
                        <a:pt x="9" y="51"/>
                      </a:lnTo>
                      <a:lnTo>
                        <a:pt x="6" y="50"/>
                      </a:lnTo>
                      <a:lnTo>
                        <a:pt x="3" y="49"/>
                      </a:lnTo>
                      <a:lnTo>
                        <a:pt x="2" y="48"/>
                      </a:lnTo>
                      <a:lnTo>
                        <a:pt x="0" y="47"/>
                      </a:lnTo>
                      <a:lnTo>
                        <a:pt x="1" y="45"/>
                      </a:lnTo>
                      <a:lnTo>
                        <a:pt x="2" y="43"/>
                      </a:lnTo>
                      <a:lnTo>
                        <a:pt x="3" y="41"/>
                      </a:lnTo>
                      <a:lnTo>
                        <a:pt x="5" y="39"/>
                      </a:lnTo>
                      <a:lnTo>
                        <a:pt x="6" y="38"/>
                      </a:lnTo>
                      <a:lnTo>
                        <a:pt x="6" y="36"/>
                      </a:lnTo>
                      <a:lnTo>
                        <a:pt x="6" y="35"/>
                      </a:lnTo>
                      <a:lnTo>
                        <a:pt x="7" y="33"/>
                      </a:lnTo>
                      <a:lnTo>
                        <a:pt x="9" y="31"/>
                      </a:lnTo>
                      <a:lnTo>
                        <a:pt x="9" y="28"/>
                      </a:lnTo>
                      <a:lnTo>
                        <a:pt x="10" y="26"/>
                      </a:lnTo>
                      <a:lnTo>
                        <a:pt x="11" y="24"/>
                      </a:lnTo>
                      <a:lnTo>
                        <a:pt x="12" y="22"/>
                      </a:lnTo>
                      <a:lnTo>
                        <a:pt x="12" y="21"/>
                      </a:lnTo>
                      <a:lnTo>
                        <a:pt x="14" y="20"/>
                      </a:lnTo>
                      <a:lnTo>
                        <a:pt x="12" y="19"/>
                      </a:lnTo>
                      <a:lnTo>
                        <a:pt x="10" y="19"/>
                      </a:lnTo>
                      <a:lnTo>
                        <a:pt x="8" y="18"/>
                      </a:lnTo>
                      <a:lnTo>
                        <a:pt x="6" y="17"/>
                      </a:lnTo>
                      <a:lnTo>
                        <a:pt x="3" y="16"/>
                      </a:lnTo>
                      <a:lnTo>
                        <a:pt x="1" y="14"/>
                      </a:lnTo>
                      <a:lnTo>
                        <a:pt x="0" y="13"/>
                      </a:lnTo>
                      <a:lnTo>
                        <a:pt x="1" y="11"/>
                      </a:lnTo>
                      <a:lnTo>
                        <a:pt x="3" y="9"/>
                      </a:lnTo>
                      <a:lnTo>
                        <a:pt x="6" y="8"/>
                      </a:lnTo>
                      <a:lnTo>
                        <a:pt x="7" y="8"/>
                      </a:lnTo>
                      <a:lnTo>
                        <a:pt x="10" y="8"/>
                      </a:lnTo>
                      <a:lnTo>
                        <a:pt x="11" y="8"/>
                      </a:lnTo>
                      <a:lnTo>
                        <a:pt x="13" y="9"/>
                      </a:lnTo>
                      <a:lnTo>
                        <a:pt x="15" y="10"/>
                      </a:lnTo>
                      <a:lnTo>
                        <a:pt x="18" y="11"/>
                      </a:lnTo>
                      <a:lnTo>
                        <a:pt x="18" y="9"/>
                      </a:lnTo>
                      <a:lnTo>
                        <a:pt x="20" y="7"/>
                      </a:lnTo>
                      <a:lnTo>
                        <a:pt x="21" y="5"/>
                      </a:lnTo>
                      <a:lnTo>
                        <a:pt x="21" y="4"/>
                      </a:lnTo>
                      <a:lnTo>
                        <a:pt x="23" y="2"/>
                      </a:lnTo>
                      <a:lnTo>
                        <a:pt x="24" y="1"/>
                      </a:lnTo>
                      <a:lnTo>
                        <a:pt x="27" y="0"/>
                      </a:lnTo>
                      <a:lnTo>
                        <a:pt x="30" y="1"/>
                      </a:lnTo>
                      <a:lnTo>
                        <a:pt x="32" y="2"/>
                      </a:lnTo>
                      <a:lnTo>
                        <a:pt x="34" y="4"/>
                      </a:lnTo>
                      <a:lnTo>
                        <a:pt x="34" y="6"/>
                      </a:lnTo>
                      <a:lnTo>
                        <a:pt x="34" y="7"/>
                      </a:lnTo>
                      <a:lnTo>
                        <a:pt x="33" y="9"/>
                      </a:lnTo>
                      <a:lnTo>
                        <a:pt x="32" y="11"/>
                      </a:lnTo>
                      <a:lnTo>
                        <a:pt x="32" y="14"/>
                      </a:lnTo>
                      <a:lnTo>
                        <a:pt x="33" y="14"/>
                      </a:lnTo>
                      <a:lnTo>
                        <a:pt x="36" y="15"/>
                      </a:lnTo>
                      <a:lnTo>
                        <a:pt x="38" y="15"/>
                      </a:lnTo>
                      <a:lnTo>
                        <a:pt x="40" y="17"/>
                      </a:lnTo>
                      <a:lnTo>
                        <a:pt x="41" y="17"/>
                      </a:lnTo>
                      <a:lnTo>
                        <a:pt x="43" y="17"/>
                      </a:lnTo>
                      <a:lnTo>
                        <a:pt x="44" y="18"/>
                      </a:lnTo>
                      <a:lnTo>
                        <a:pt x="45" y="20"/>
                      </a:lnTo>
                      <a:lnTo>
                        <a:pt x="45" y="21"/>
                      </a:lnTo>
                      <a:lnTo>
                        <a:pt x="44" y="22"/>
                      </a:lnTo>
                      <a:lnTo>
                        <a:pt x="43" y="24"/>
                      </a:lnTo>
                      <a:lnTo>
                        <a:pt x="41" y="25"/>
                      </a:lnTo>
                      <a:lnTo>
                        <a:pt x="38" y="26"/>
                      </a:lnTo>
                      <a:lnTo>
                        <a:pt x="35" y="25"/>
                      </a:lnTo>
                      <a:lnTo>
                        <a:pt x="35" y="25"/>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8" name="Freeform 233"/>
                <p:cNvSpPr>
                  <a:spLocks/>
                </p:cNvSpPr>
                <p:nvPr/>
              </p:nvSpPr>
              <p:spPr bwMode="auto">
                <a:xfrm>
                  <a:off x="1205321" y="2568365"/>
                  <a:ext cx="73431" cy="71921"/>
                </a:xfrm>
                <a:custGeom>
                  <a:avLst/>
                  <a:gdLst/>
                  <a:ahLst/>
                  <a:cxnLst>
                    <a:cxn ang="0">
                      <a:pos x="12" y="41"/>
                    </a:cxn>
                    <a:cxn ang="0">
                      <a:pos x="8" y="43"/>
                    </a:cxn>
                    <a:cxn ang="0">
                      <a:pos x="3" y="41"/>
                    </a:cxn>
                    <a:cxn ang="0">
                      <a:pos x="0" y="39"/>
                    </a:cxn>
                    <a:cxn ang="0">
                      <a:pos x="0" y="35"/>
                    </a:cxn>
                    <a:cxn ang="0">
                      <a:pos x="0" y="33"/>
                    </a:cxn>
                    <a:cxn ang="0">
                      <a:pos x="0" y="29"/>
                    </a:cxn>
                    <a:cxn ang="0">
                      <a:pos x="0" y="26"/>
                    </a:cxn>
                    <a:cxn ang="0">
                      <a:pos x="0" y="21"/>
                    </a:cxn>
                    <a:cxn ang="0">
                      <a:pos x="0" y="17"/>
                    </a:cxn>
                    <a:cxn ang="0">
                      <a:pos x="0" y="13"/>
                    </a:cxn>
                    <a:cxn ang="0">
                      <a:pos x="0" y="8"/>
                    </a:cxn>
                    <a:cxn ang="0">
                      <a:pos x="0" y="5"/>
                    </a:cxn>
                    <a:cxn ang="0">
                      <a:pos x="1" y="2"/>
                    </a:cxn>
                    <a:cxn ang="0">
                      <a:pos x="6" y="0"/>
                    </a:cxn>
                    <a:cxn ang="0">
                      <a:pos x="10" y="1"/>
                    </a:cxn>
                    <a:cxn ang="0">
                      <a:pos x="12" y="4"/>
                    </a:cxn>
                    <a:cxn ang="0">
                      <a:pos x="12" y="7"/>
                    </a:cxn>
                    <a:cxn ang="0">
                      <a:pos x="12" y="11"/>
                    </a:cxn>
                    <a:cxn ang="0">
                      <a:pos x="13" y="14"/>
                    </a:cxn>
                    <a:cxn ang="0">
                      <a:pos x="13" y="18"/>
                    </a:cxn>
                    <a:cxn ang="0">
                      <a:pos x="13" y="21"/>
                    </a:cxn>
                    <a:cxn ang="0">
                      <a:pos x="13" y="25"/>
                    </a:cxn>
                    <a:cxn ang="0">
                      <a:pos x="15" y="25"/>
                    </a:cxn>
                    <a:cxn ang="0">
                      <a:pos x="20" y="21"/>
                    </a:cxn>
                    <a:cxn ang="0">
                      <a:pos x="24" y="19"/>
                    </a:cxn>
                    <a:cxn ang="0">
                      <a:pos x="27" y="16"/>
                    </a:cxn>
                    <a:cxn ang="0">
                      <a:pos x="32" y="13"/>
                    </a:cxn>
                    <a:cxn ang="0">
                      <a:pos x="35" y="10"/>
                    </a:cxn>
                    <a:cxn ang="0">
                      <a:pos x="39" y="9"/>
                    </a:cxn>
                    <a:cxn ang="0">
                      <a:pos x="44" y="11"/>
                    </a:cxn>
                    <a:cxn ang="0">
                      <a:pos x="46" y="14"/>
                    </a:cxn>
                    <a:cxn ang="0">
                      <a:pos x="45" y="16"/>
                    </a:cxn>
                    <a:cxn ang="0">
                      <a:pos x="43" y="18"/>
                    </a:cxn>
                    <a:cxn ang="0">
                      <a:pos x="39" y="21"/>
                    </a:cxn>
                    <a:cxn ang="0">
                      <a:pos x="34" y="25"/>
                    </a:cxn>
                    <a:cxn ang="0">
                      <a:pos x="28" y="29"/>
                    </a:cxn>
                    <a:cxn ang="0">
                      <a:pos x="23" y="33"/>
                    </a:cxn>
                    <a:cxn ang="0">
                      <a:pos x="18" y="36"/>
                    </a:cxn>
                    <a:cxn ang="0">
                      <a:pos x="15" y="39"/>
                    </a:cxn>
                    <a:cxn ang="0">
                      <a:pos x="14" y="40"/>
                    </a:cxn>
                  </a:cxnLst>
                  <a:rect l="0" t="0" r="r" b="b"/>
                  <a:pathLst>
                    <a:path w="46" h="43">
                      <a:moveTo>
                        <a:pt x="14" y="40"/>
                      </a:moveTo>
                      <a:lnTo>
                        <a:pt x="12" y="41"/>
                      </a:lnTo>
                      <a:lnTo>
                        <a:pt x="10" y="42"/>
                      </a:lnTo>
                      <a:lnTo>
                        <a:pt x="8" y="43"/>
                      </a:lnTo>
                      <a:lnTo>
                        <a:pt x="6" y="42"/>
                      </a:lnTo>
                      <a:lnTo>
                        <a:pt x="3" y="41"/>
                      </a:lnTo>
                      <a:lnTo>
                        <a:pt x="1" y="40"/>
                      </a:lnTo>
                      <a:lnTo>
                        <a:pt x="0" y="39"/>
                      </a:lnTo>
                      <a:lnTo>
                        <a:pt x="0" y="37"/>
                      </a:lnTo>
                      <a:lnTo>
                        <a:pt x="0" y="35"/>
                      </a:lnTo>
                      <a:lnTo>
                        <a:pt x="0" y="34"/>
                      </a:lnTo>
                      <a:lnTo>
                        <a:pt x="0" y="33"/>
                      </a:lnTo>
                      <a:lnTo>
                        <a:pt x="0" y="31"/>
                      </a:lnTo>
                      <a:lnTo>
                        <a:pt x="0" y="29"/>
                      </a:lnTo>
                      <a:lnTo>
                        <a:pt x="0" y="27"/>
                      </a:lnTo>
                      <a:lnTo>
                        <a:pt x="0" y="26"/>
                      </a:lnTo>
                      <a:lnTo>
                        <a:pt x="0" y="23"/>
                      </a:lnTo>
                      <a:lnTo>
                        <a:pt x="0" y="21"/>
                      </a:lnTo>
                      <a:lnTo>
                        <a:pt x="0" y="20"/>
                      </a:lnTo>
                      <a:lnTo>
                        <a:pt x="0" y="17"/>
                      </a:lnTo>
                      <a:lnTo>
                        <a:pt x="0" y="15"/>
                      </a:lnTo>
                      <a:lnTo>
                        <a:pt x="0" y="13"/>
                      </a:lnTo>
                      <a:lnTo>
                        <a:pt x="0" y="11"/>
                      </a:lnTo>
                      <a:lnTo>
                        <a:pt x="0" y="8"/>
                      </a:lnTo>
                      <a:lnTo>
                        <a:pt x="0" y="6"/>
                      </a:lnTo>
                      <a:lnTo>
                        <a:pt x="0" y="5"/>
                      </a:lnTo>
                      <a:lnTo>
                        <a:pt x="0" y="3"/>
                      </a:lnTo>
                      <a:lnTo>
                        <a:pt x="1" y="2"/>
                      </a:lnTo>
                      <a:lnTo>
                        <a:pt x="3" y="1"/>
                      </a:lnTo>
                      <a:lnTo>
                        <a:pt x="6" y="0"/>
                      </a:lnTo>
                      <a:lnTo>
                        <a:pt x="9" y="1"/>
                      </a:lnTo>
                      <a:lnTo>
                        <a:pt x="10" y="1"/>
                      </a:lnTo>
                      <a:lnTo>
                        <a:pt x="11" y="2"/>
                      </a:lnTo>
                      <a:lnTo>
                        <a:pt x="12" y="4"/>
                      </a:lnTo>
                      <a:lnTo>
                        <a:pt x="12" y="5"/>
                      </a:lnTo>
                      <a:lnTo>
                        <a:pt x="12" y="7"/>
                      </a:lnTo>
                      <a:lnTo>
                        <a:pt x="12" y="8"/>
                      </a:lnTo>
                      <a:lnTo>
                        <a:pt x="12" y="11"/>
                      </a:lnTo>
                      <a:lnTo>
                        <a:pt x="13" y="13"/>
                      </a:lnTo>
                      <a:lnTo>
                        <a:pt x="13" y="14"/>
                      </a:lnTo>
                      <a:lnTo>
                        <a:pt x="13" y="16"/>
                      </a:lnTo>
                      <a:lnTo>
                        <a:pt x="13" y="18"/>
                      </a:lnTo>
                      <a:lnTo>
                        <a:pt x="13" y="19"/>
                      </a:lnTo>
                      <a:lnTo>
                        <a:pt x="13" y="21"/>
                      </a:lnTo>
                      <a:lnTo>
                        <a:pt x="13" y="23"/>
                      </a:lnTo>
                      <a:lnTo>
                        <a:pt x="13" y="25"/>
                      </a:lnTo>
                      <a:lnTo>
                        <a:pt x="13" y="27"/>
                      </a:lnTo>
                      <a:lnTo>
                        <a:pt x="15" y="25"/>
                      </a:lnTo>
                      <a:lnTo>
                        <a:pt x="18" y="23"/>
                      </a:lnTo>
                      <a:lnTo>
                        <a:pt x="20" y="21"/>
                      </a:lnTo>
                      <a:lnTo>
                        <a:pt x="22" y="20"/>
                      </a:lnTo>
                      <a:lnTo>
                        <a:pt x="24" y="19"/>
                      </a:lnTo>
                      <a:lnTo>
                        <a:pt x="26" y="18"/>
                      </a:lnTo>
                      <a:lnTo>
                        <a:pt x="27" y="16"/>
                      </a:lnTo>
                      <a:lnTo>
                        <a:pt x="29" y="15"/>
                      </a:lnTo>
                      <a:lnTo>
                        <a:pt x="32" y="13"/>
                      </a:lnTo>
                      <a:lnTo>
                        <a:pt x="34" y="11"/>
                      </a:lnTo>
                      <a:lnTo>
                        <a:pt x="35" y="10"/>
                      </a:lnTo>
                      <a:lnTo>
                        <a:pt x="38" y="9"/>
                      </a:lnTo>
                      <a:lnTo>
                        <a:pt x="39" y="9"/>
                      </a:lnTo>
                      <a:lnTo>
                        <a:pt x="41" y="10"/>
                      </a:lnTo>
                      <a:lnTo>
                        <a:pt x="44" y="11"/>
                      </a:lnTo>
                      <a:lnTo>
                        <a:pt x="45" y="13"/>
                      </a:lnTo>
                      <a:lnTo>
                        <a:pt x="46" y="14"/>
                      </a:lnTo>
                      <a:lnTo>
                        <a:pt x="46" y="16"/>
                      </a:lnTo>
                      <a:lnTo>
                        <a:pt x="45" y="16"/>
                      </a:lnTo>
                      <a:lnTo>
                        <a:pt x="44" y="17"/>
                      </a:lnTo>
                      <a:lnTo>
                        <a:pt x="43" y="18"/>
                      </a:lnTo>
                      <a:lnTo>
                        <a:pt x="41" y="20"/>
                      </a:lnTo>
                      <a:lnTo>
                        <a:pt x="39" y="21"/>
                      </a:lnTo>
                      <a:lnTo>
                        <a:pt x="37" y="22"/>
                      </a:lnTo>
                      <a:lnTo>
                        <a:pt x="34" y="25"/>
                      </a:lnTo>
                      <a:lnTo>
                        <a:pt x="31" y="27"/>
                      </a:lnTo>
                      <a:lnTo>
                        <a:pt x="28" y="29"/>
                      </a:lnTo>
                      <a:lnTo>
                        <a:pt x="26" y="31"/>
                      </a:lnTo>
                      <a:lnTo>
                        <a:pt x="23" y="33"/>
                      </a:lnTo>
                      <a:lnTo>
                        <a:pt x="21" y="35"/>
                      </a:lnTo>
                      <a:lnTo>
                        <a:pt x="18" y="36"/>
                      </a:lnTo>
                      <a:lnTo>
                        <a:pt x="17" y="37"/>
                      </a:lnTo>
                      <a:lnTo>
                        <a:pt x="15" y="39"/>
                      </a:lnTo>
                      <a:lnTo>
                        <a:pt x="14" y="40"/>
                      </a:lnTo>
                      <a:lnTo>
                        <a:pt x="14" y="4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9" name="Freeform 237"/>
                <p:cNvSpPr>
                  <a:spLocks/>
                </p:cNvSpPr>
                <p:nvPr/>
              </p:nvSpPr>
              <p:spPr bwMode="auto">
                <a:xfrm>
                  <a:off x="887121" y="2478459"/>
                  <a:ext cx="24477" cy="341629"/>
                </a:xfrm>
                <a:custGeom>
                  <a:avLst/>
                  <a:gdLst/>
                  <a:ahLst/>
                  <a:cxnLst>
                    <a:cxn ang="0">
                      <a:pos x="0" y="220"/>
                    </a:cxn>
                    <a:cxn ang="0">
                      <a:pos x="1" y="0"/>
                    </a:cxn>
                    <a:cxn ang="0">
                      <a:pos x="15" y="10"/>
                    </a:cxn>
                    <a:cxn ang="0">
                      <a:pos x="14" y="215"/>
                    </a:cxn>
                    <a:cxn ang="0">
                      <a:pos x="0" y="220"/>
                    </a:cxn>
                    <a:cxn ang="0">
                      <a:pos x="0" y="220"/>
                    </a:cxn>
                  </a:cxnLst>
                  <a:rect l="0" t="0" r="r" b="b"/>
                  <a:pathLst>
                    <a:path w="15" h="220">
                      <a:moveTo>
                        <a:pt x="0" y="220"/>
                      </a:moveTo>
                      <a:lnTo>
                        <a:pt x="1" y="0"/>
                      </a:lnTo>
                      <a:lnTo>
                        <a:pt x="15" y="10"/>
                      </a:lnTo>
                      <a:lnTo>
                        <a:pt x="14" y="215"/>
                      </a:lnTo>
                      <a:lnTo>
                        <a:pt x="0" y="220"/>
                      </a:lnTo>
                      <a:lnTo>
                        <a:pt x="0" y="22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0" name="Freeform 242"/>
                <p:cNvSpPr>
                  <a:spLocks/>
                </p:cNvSpPr>
                <p:nvPr/>
              </p:nvSpPr>
              <p:spPr bwMode="auto">
                <a:xfrm>
                  <a:off x="1352182" y="2820087"/>
                  <a:ext cx="61188" cy="35960"/>
                </a:xfrm>
                <a:custGeom>
                  <a:avLst/>
                  <a:gdLst/>
                  <a:ahLst/>
                  <a:cxnLst>
                    <a:cxn ang="0">
                      <a:pos x="36" y="0"/>
                    </a:cxn>
                    <a:cxn ang="0">
                      <a:pos x="27" y="23"/>
                    </a:cxn>
                    <a:cxn ang="0">
                      <a:pos x="5" y="23"/>
                    </a:cxn>
                    <a:cxn ang="0">
                      <a:pos x="0" y="0"/>
                    </a:cxn>
                    <a:cxn ang="0">
                      <a:pos x="13" y="0"/>
                    </a:cxn>
                    <a:cxn ang="0">
                      <a:pos x="16" y="15"/>
                    </a:cxn>
                    <a:cxn ang="0">
                      <a:pos x="18" y="15"/>
                    </a:cxn>
                    <a:cxn ang="0">
                      <a:pos x="24" y="0"/>
                    </a:cxn>
                    <a:cxn ang="0">
                      <a:pos x="36" y="0"/>
                    </a:cxn>
                    <a:cxn ang="0">
                      <a:pos x="36" y="0"/>
                    </a:cxn>
                  </a:cxnLst>
                  <a:rect l="0" t="0" r="r" b="b"/>
                  <a:pathLst>
                    <a:path w="36" h="23">
                      <a:moveTo>
                        <a:pt x="36" y="0"/>
                      </a:moveTo>
                      <a:lnTo>
                        <a:pt x="27" y="23"/>
                      </a:lnTo>
                      <a:lnTo>
                        <a:pt x="5" y="23"/>
                      </a:lnTo>
                      <a:lnTo>
                        <a:pt x="0" y="0"/>
                      </a:lnTo>
                      <a:lnTo>
                        <a:pt x="13" y="0"/>
                      </a:lnTo>
                      <a:lnTo>
                        <a:pt x="16" y="15"/>
                      </a:lnTo>
                      <a:lnTo>
                        <a:pt x="18" y="15"/>
                      </a:lnTo>
                      <a:lnTo>
                        <a:pt x="24" y="0"/>
                      </a:lnTo>
                      <a:lnTo>
                        <a:pt x="36" y="0"/>
                      </a:lnTo>
                      <a:lnTo>
                        <a:pt x="36" y="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1" name="Freeform 244"/>
                <p:cNvSpPr>
                  <a:spLocks/>
                </p:cNvSpPr>
                <p:nvPr/>
              </p:nvSpPr>
              <p:spPr bwMode="auto">
                <a:xfrm>
                  <a:off x="1242033" y="2532405"/>
                  <a:ext cx="24477" cy="0"/>
                </a:xfrm>
                <a:custGeom>
                  <a:avLst/>
                  <a:gdLst/>
                  <a:ahLst/>
                  <a:cxnLst>
                    <a:cxn ang="0">
                      <a:pos x="0" y="2"/>
                    </a:cxn>
                    <a:cxn ang="0">
                      <a:pos x="5" y="0"/>
                    </a:cxn>
                    <a:cxn ang="0">
                      <a:pos x="11" y="0"/>
                    </a:cxn>
                    <a:cxn ang="0">
                      <a:pos x="16" y="5"/>
                    </a:cxn>
                    <a:cxn ang="0">
                      <a:pos x="9" y="9"/>
                    </a:cxn>
                    <a:cxn ang="0">
                      <a:pos x="2" y="9"/>
                    </a:cxn>
                    <a:cxn ang="0">
                      <a:pos x="0" y="2"/>
                    </a:cxn>
                    <a:cxn ang="0">
                      <a:pos x="0" y="2"/>
                    </a:cxn>
                  </a:cxnLst>
                  <a:rect l="0" t="0" r="r" b="b"/>
                  <a:pathLst>
                    <a:path w="16" h="9">
                      <a:moveTo>
                        <a:pt x="0" y="2"/>
                      </a:moveTo>
                      <a:lnTo>
                        <a:pt x="5" y="0"/>
                      </a:lnTo>
                      <a:lnTo>
                        <a:pt x="11" y="0"/>
                      </a:lnTo>
                      <a:lnTo>
                        <a:pt x="16" y="5"/>
                      </a:lnTo>
                      <a:lnTo>
                        <a:pt x="9" y="9"/>
                      </a:lnTo>
                      <a:lnTo>
                        <a:pt x="2" y="9"/>
                      </a:lnTo>
                      <a:lnTo>
                        <a:pt x="0" y="2"/>
                      </a:lnTo>
                      <a:lnTo>
                        <a:pt x="0" y="2"/>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2" name="Freeform 283"/>
                <p:cNvSpPr>
                  <a:spLocks/>
                </p:cNvSpPr>
                <p:nvPr/>
              </p:nvSpPr>
              <p:spPr bwMode="auto">
                <a:xfrm>
                  <a:off x="948310" y="2298657"/>
                  <a:ext cx="73431" cy="53946"/>
                </a:xfrm>
                <a:custGeom>
                  <a:avLst/>
                  <a:gdLst/>
                  <a:ahLst/>
                  <a:cxnLst>
                    <a:cxn ang="0">
                      <a:pos x="20" y="28"/>
                    </a:cxn>
                    <a:cxn ang="0">
                      <a:pos x="24" y="27"/>
                    </a:cxn>
                    <a:cxn ang="0">
                      <a:pos x="27" y="26"/>
                    </a:cxn>
                    <a:cxn ang="0">
                      <a:pos x="30" y="25"/>
                    </a:cxn>
                    <a:cxn ang="0">
                      <a:pos x="34" y="23"/>
                    </a:cxn>
                    <a:cxn ang="0">
                      <a:pos x="35" y="21"/>
                    </a:cxn>
                    <a:cxn ang="0">
                      <a:pos x="38" y="19"/>
                    </a:cxn>
                    <a:cxn ang="0">
                      <a:pos x="38" y="16"/>
                    </a:cxn>
                    <a:cxn ang="0">
                      <a:pos x="39" y="14"/>
                    </a:cxn>
                    <a:cxn ang="0">
                      <a:pos x="39" y="12"/>
                    </a:cxn>
                    <a:cxn ang="0">
                      <a:pos x="38" y="10"/>
                    </a:cxn>
                    <a:cxn ang="0">
                      <a:pos x="38" y="9"/>
                    </a:cxn>
                    <a:cxn ang="0">
                      <a:pos x="38" y="8"/>
                    </a:cxn>
                    <a:cxn ang="0">
                      <a:pos x="35" y="6"/>
                    </a:cxn>
                    <a:cxn ang="0">
                      <a:pos x="34" y="4"/>
                    </a:cxn>
                    <a:cxn ang="0">
                      <a:pos x="30" y="2"/>
                    </a:cxn>
                    <a:cxn ang="0">
                      <a:pos x="27" y="1"/>
                    </a:cxn>
                    <a:cxn ang="0">
                      <a:pos x="24" y="0"/>
                    </a:cxn>
                    <a:cxn ang="0">
                      <a:pos x="20" y="0"/>
                    </a:cxn>
                    <a:cxn ang="0">
                      <a:pos x="18" y="0"/>
                    </a:cxn>
                    <a:cxn ang="0">
                      <a:pos x="16" y="0"/>
                    </a:cxn>
                    <a:cxn ang="0">
                      <a:pos x="14" y="0"/>
                    </a:cxn>
                    <a:cxn ang="0">
                      <a:pos x="12" y="1"/>
                    </a:cxn>
                    <a:cxn ang="0">
                      <a:pos x="9" y="2"/>
                    </a:cxn>
                    <a:cxn ang="0">
                      <a:pos x="6" y="4"/>
                    </a:cxn>
                    <a:cxn ang="0">
                      <a:pos x="4" y="6"/>
                    </a:cxn>
                    <a:cxn ang="0">
                      <a:pos x="2" y="8"/>
                    </a:cxn>
                    <a:cxn ang="0">
                      <a:pos x="1" y="9"/>
                    </a:cxn>
                    <a:cxn ang="0">
                      <a:pos x="0" y="10"/>
                    </a:cxn>
                    <a:cxn ang="0">
                      <a:pos x="0" y="12"/>
                    </a:cxn>
                    <a:cxn ang="0">
                      <a:pos x="0" y="14"/>
                    </a:cxn>
                    <a:cxn ang="0">
                      <a:pos x="0" y="16"/>
                    </a:cxn>
                    <a:cxn ang="0">
                      <a:pos x="2" y="19"/>
                    </a:cxn>
                    <a:cxn ang="0">
                      <a:pos x="4" y="21"/>
                    </a:cxn>
                    <a:cxn ang="0">
                      <a:pos x="6" y="23"/>
                    </a:cxn>
                    <a:cxn ang="0">
                      <a:pos x="9" y="25"/>
                    </a:cxn>
                    <a:cxn ang="0">
                      <a:pos x="12" y="26"/>
                    </a:cxn>
                    <a:cxn ang="0">
                      <a:pos x="14" y="27"/>
                    </a:cxn>
                    <a:cxn ang="0">
                      <a:pos x="16" y="27"/>
                    </a:cxn>
                    <a:cxn ang="0">
                      <a:pos x="18" y="27"/>
                    </a:cxn>
                    <a:cxn ang="0">
                      <a:pos x="20" y="28"/>
                    </a:cxn>
                    <a:cxn ang="0">
                      <a:pos x="20" y="28"/>
                    </a:cxn>
                  </a:cxnLst>
                  <a:rect l="0" t="0" r="r" b="b"/>
                  <a:pathLst>
                    <a:path w="39" h="28">
                      <a:moveTo>
                        <a:pt x="20" y="28"/>
                      </a:moveTo>
                      <a:lnTo>
                        <a:pt x="24" y="27"/>
                      </a:lnTo>
                      <a:lnTo>
                        <a:pt x="27" y="26"/>
                      </a:lnTo>
                      <a:lnTo>
                        <a:pt x="30" y="25"/>
                      </a:lnTo>
                      <a:lnTo>
                        <a:pt x="34" y="23"/>
                      </a:lnTo>
                      <a:lnTo>
                        <a:pt x="35" y="21"/>
                      </a:lnTo>
                      <a:lnTo>
                        <a:pt x="38" y="19"/>
                      </a:lnTo>
                      <a:lnTo>
                        <a:pt x="38" y="16"/>
                      </a:lnTo>
                      <a:lnTo>
                        <a:pt x="39" y="14"/>
                      </a:lnTo>
                      <a:lnTo>
                        <a:pt x="39" y="12"/>
                      </a:lnTo>
                      <a:lnTo>
                        <a:pt x="38" y="10"/>
                      </a:lnTo>
                      <a:lnTo>
                        <a:pt x="38" y="9"/>
                      </a:lnTo>
                      <a:lnTo>
                        <a:pt x="38" y="8"/>
                      </a:lnTo>
                      <a:lnTo>
                        <a:pt x="35" y="6"/>
                      </a:lnTo>
                      <a:lnTo>
                        <a:pt x="34" y="4"/>
                      </a:lnTo>
                      <a:lnTo>
                        <a:pt x="30" y="2"/>
                      </a:lnTo>
                      <a:lnTo>
                        <a:pt x="27" y="1"/>
                      </a:lnTo>
                      <a:lnTo>
                        <a:pt x="24" y="0"/>
                      </a:lnTo>
                      <a:lnTo>
                        <a:pt x="20" y="0"/>
                      </a:lnTo>
                      <a:lnTo>
                        <a:pt x="18" y="0"/>
                      </a:lnTo>
                      <a:lnTo>
                        <a:pt x="16" y="0"/>
                      </a:lnTo>
                      <a:lnTo>
                        <a:pt x="14" y="0"/>
                      </a:lnTo>
                      <a:lnTo>
                        <a:pt x="12" y="1"/>
                      </a:lnTo>
                      <a:lnTo>
                        <a:pt x="9" y="2"/>
                      </a:lnTo>
                      <a:lnTo>
                        <a:pt x="6" y="4"/>
                      </a:lnTo>
                      <a:lnTo>
                        <a:pt x="4" y="6"/>
                      </a:lnTo>
                      <a:lnTo>
                        <a:pt x="2" y="8"/>
                      </a:lnTo>
                      <a:lnTo>
                        <a:pt x="1" y="9"/>
                      </a:lnTo>
                      <a:lnTo>
                        <a:pt x="0" y="10"/>
                      </a:lnTo>
                      <a:lnTo>
                        <a:pt x="0" y="12"/>
                      </a:lnTo>
                      <a:lnTo>
                        <a:pt x="0" y="14"/>
                      </a:lnTo>
                      <a:lnTo>
                        <a:pt x="0" y="16"/>
                      </a:lnTo>
                      <a:lnTo>
                        <a:pt x="2" y="19"/>
                      </a:lnTo>
                      <a:lnTo>
                        <a:pt x="4" y="21"/>
                      </a:lnTo>
                      <a:lnTo>
                        <a:pt x="6" y="23"/>
                      </a:lnTo>
                      <a:lnTo>
                        <a:pt x="9" y="25"/>
                      </a:lnTo>
                      <a:lnTo>
                        <a:pt x="12" y="26"/>
                      </a:lnTo>
                      <a:lnTo>
                        <a:pt x="14" y="27"/>
                      </a:lnTo>
                      <a:lnTo>
                        <a:pt x="16" y="27"/>
                      </a:lnTo>
                      <a:lnTo>
                        <a:pt x="18" y="27"/>
                      </a:lnTo>
                      <a:lnTo>
                        <a:pt x="20" y="28"/>
                      </a:lnTo>
                      <a:lnTo>
                        <a:pt x="20" y="28"/>
                      </a:lnTo>
                      <a:close/>
                    </a:path>
                  </a:pathLst>
                </a:custGeom>
                <a:solidFill>
                  <a:srgbClr val="F54508"/>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3" name="Freeform 284"/>
                <p:cNvSpPr>
                  <a:spLocks/>
                </p:cNvSpPr>
                <p:nvPr/>
              </p:nvSpPr>
              <p:spPr bwMode="auto">
                <a:xfrm>
                  <a:off x="948310" y="2298657"/>
                  <a:ext cx="73431" cy="53946"/>
                </a:xfrm>
                <a:custGeom>
                  <a:avLst/>
                  <a:gdLst/>
                  <a:ahLst/>
                  <a:cxnLst>
                    <a:cxn ang="0">
                      <a:pos x="29" y="18"/>
                    </a:cxn>
                    <a:cxn ang="0">
                      <a:pos x="29" y="14"/>
                    </a:cxn>
                    <a:cxn ang="0">
                      <a:pos x="28" y="11"/>
                    </a:cxn>
                    <a:cxn ang="0">
                      <a:pos x="23" y="9"/>
                    </a:cxn>
                    <a:cxn ang="0">
                      <a:pos x="17" y="9"/>
                    </a:cxn>
                    <a:cxn ang="0">
                      <a:pos x="13" y="11"/>
                    </a:cxn>
                    <a:cxn ang="0">
                      <a:pos x="11" y="13"/>
                    </a:cxn>
                    <a:cxn ang="0">
                      <a:pos x="11" y="17"/>
                    </a:cxn>
                    <a:cxn ang="0">
                      <a:pos x="14" y="19"/>
                    </a:cxn>
                    <a:cxn ang="0">
                      <a:pos x="15" y="23"/>
                    </a:cxn>
                    <a:cxn ang="0">
                      <a:pos x="12" y="27"/>
                    </a:cxn>
                    <a:cxn ang="0">
                      <a:pos x="8" y="27"/>
                    </a:cxn>
                    <a:cxn ang="0">
                      <a:pos x="4" y="25"/>
                    </a:cxn>
                    <a:cxn ang="0">
                      <a:pos x="1" y="21"/>
                    </a:cxn>
                    <a:cxn ang="0">
                      <a:pos x="0" y="17"/>
                    </a:cxn>
                    <a:cxn ang="0">
                      <a:pos x="0" y="13"/>
                    </a:cxn>
                    <a:cxn ang="0">
                      <a:pos x="0" y="11"/>
                    </a:cxn>
                    <a:cxn ang="0">
                      <a:pos x="3" y="6"/>
                    </a:cxn>
                    <a:cxn ang="0">
                      <a:pos x="8" y="2"/>
                    </a:cxn>
                    <a:cxn ang="0">
                      <a:pos x="14" y="0"/>
                    </a:cxn>
                    <a:cxn ang="0">
                      <a:pos x="18" y="0"/>
                    </a:cxn>
                    <a:cxn ang="0">
                      <a:pos x="22" y="0"/>
                    </a:cxn>
                    <a:cxn ang="0">
                      <a:pos x="26" y="0"/>
                    </a:cxn>
                    <a:cxn ang="0">
                      <a:pos x="30" y="1"/>
                    </a:cxn>
                    <a:cxn ang="0">
                      <a:pos x="34" y="3"/>
                    </a:cxn>
                    <a:cxn ang="0">
                      <a:pos x="38" y="6"/>
                    </a:cxn>
                    <a:cxn ang="0">
                      <a:pos x="41" y="10"/>
                    </a:cxn>
                    <a:cxn ang="0">
                      <a:pos x="41" y="13"/>
                    </a:cxn>
                    <a:cxn ang="0">
                      <a:pos x="41" y="16"/>
                    </a:cxn>
                    <a:cxn ang="0">
                      <a:pos x="41" y="19"/>
                    </a:cxn>
                    <a:cxn ang="0">
                      <a:pos x="40" y="22"/>
                    </a:cxn>
                    <a:cxn ang="0">
                      <a:pos x="38" y="25"/>
                    </a:cxn>
                    <a:cxn ang="0">
                      <a:pos x="33" y="28"/>
                    </a:cxn>
                    <a:cxn ang="0">
                      <a:pos x="27" y="30"/>
                    </a:cxn>
                    <a:cxn ang="0">
                      <a:pos x="23" y="31"/>
                    </a:cxn>
                    <a:cxn ang="0">
                      <a:pos x="19" y="31"/>
                    </a:cxn>
                    <a:cxn ang="0">
                      <a:pos x="16" y="30"/>
                    </a:cxn>
                    <a:cxn ang="0">
                      <a:pos x="15" y="27"/>
                    </a:cxn>
                    <a:cxn ang="0">
                      <a:pos x="17" y="23"/>
                    </a:cxn>
                    <a:cxn ang="0">
                      <a:pos x="20" y="21"/>
                    </a:cxn>
                    <a:cxn ang="0">
                      <a:pos x="24" y="21"/>
                    </a:cxn>
                    <a:cxn ang="0">
                      <a:pos x="27" y="20"/>
                    </a:cxn>
                  </a:cxnLst>
                  <a:rect l="0" t="0" r="r" b="b"/>
                  <a:pathLst>
                    <a:path w="41" h="31">
                      <a:moveTo>
                        <a:pt x="27" y="20"/>
                      </a:moveTo>
                      <a:lnTo>
                        <a:pt x="29" y="18"/>
                      </a:lnTo>
                      <a:lnTo>
                        <a:pt x="30" y="16"/>
                      </a:lnTo>
                      <a:lnTo>
                        <a:pt x="29" y="14"/>
                      </a:lnTo>
                      <a:lnTo>
                        <a:pt x="29" y="12"/>
                      </a:lnTo>
                      <a:lnTo>
                        <a:pt x="28" y="11"/>
                      </a:lnTo>
                      <a:lnTo>
                        <a:pt x="26" y="10"/>
                      </a:lnTo>
                      <a:lnTo>
                        <a:pt x="23" y="9"/>
                      </a:lnTo>
                      <a:lnTo>
                        <a:pt x="20" y="9"/>
                      </a:lnTo>
                      <a:lnTo>
                        <a:pt x="17" y="9"/>
                      </a:lnTo>
                      <a:lnTo>
                        <a:pt x="14" y="10"/>
                      </a:lnTo>
                      <a:lnTo>
                        <a:pt x="13" y="11"/>
                      </a:lnTo>
                      <a:lnTo>
                        <a:pt x="12" y="12"/>
                      </a:lnTo>
                      <a:lnTo>
                        <a:pt x="11" y="13"/>
                      </a:lnTo>
                      <a:lnTo>
                        <a:pt x="11" y="15"/>
                      </a:lnTo>
                      <a:lnTo>
                        <a:pt x="11" y="17"/>
                      </a:lnTo>
                      <a:lnTo>
                        <a:pt x="13" y="18"/>
                      </a:lnTo>
                      <a:lnTo>
                        <a:pt x="14" y="19"/>
                      </a:lnTo>
                      <a:lnTo>
                        <a:pt x="17" y="20"/>
                      </a:lnTo>
                      <a:lnTo>
                        <a:pt x="15" y="23"/>
                      </a:lnTo>
                      <a:lnTo>
                        <a:pt x="14" y="25"/>
                      </a:lnTo>
                      <a:lnTo>
                        <a:pt x="12" y="27"/>
                      </a:lnTo>
                      <a:lnTo>
                        <a:pt x="11" y="29"/>
                      </a:lnTo>
                      <a:lnTo>
                        <a:pt x="8" y="27"/>
                      </a:lnTo>
                      <a:lnTo>
                        <a:pt x="6" y="26"/>
                      </a:lnTo>
                      <a:lnTo>
                        <a:pt x="4" y="25"/>
                      </a:lnTo>
                      <a:lnTo>
                        <a:pt x="3" y="23"/>
                      </a:lnTo>
                      <a:lnTo>
                        <a:pt x="1" y="21"/>
                      </a:lnTo>
                      <a:lnTo>
                        <a:pt x="0" y="19"/>
                      </a:lnTo>
                      <a:lnTo>
                        <a:pt x="0" y="17"/>
                      </a:lnTo>
                      <a:lnTo>
                        <a:pt x="0" y="16"/>
                      </a:lnTo>
                      <a:lnTo>
                        <a:pt x="0" y="13"/>
                      </a:lnTo>
                      <a:lnTo>
                        <a:pt x="0" y="12"/>
                      </a:lnTo>
                      <a:lnTo>
                        <a:pt x="0" y="11"/>
                      </a:lnTo>
                      <a:lnTo>
                        <a:pt x="0" y="9"/>
                      </a:lnTo>
                      <a:lnTo>
                        <a:pt x="3" y="6"/>
                      </a:lnTo>
                      <a:lnTo>
                        <a:pt x="6" y="4"/>
                      </a:lnTo>
                      <a:lnTo>
                        <a:pt x="8" y="2"/>
                      </a:lnTo>
                      <a:lnTo>
                        <a:pt x="12" y="1"/>
                      </a:lnTo>
                      <a:lnTo>
                        <a:pt x="14" y="0"/>
                      </a:lnTo>
                      <a:lnTo>
                        <a:pt x="16" y="0"/>
                      </a:lnTo>
                      <a:lnTo>
                        <a:pt x="18" y="0"/>
                      </a:lnTo>
                      <a:lnTo>
                        <a:pt x="20" y="0"/>
                      </a:lnTo>
                      <a:lnTo>
                        <a:pt x="22" y="0"/>
                      </a:lnTo>
                      <a:lnTo>
                        <a:pt x="24" y="0"/>
                      </a:lnTo>
                      <a:lnTo>
                        <a:pt x="26" y="0"/>
                      </a:lnTo>
                      <a:lnTo>
                        <a:pt x="28" y="1"/>
                      </a:lnTo>
                      <a:lnTo>
                        <a:pt x="30" y="1"/>
                      </a:lnTo>
                      <a:lnTo>
                        <a:pt x="32" y="2"/>
                      </a:lnTo>
                      <a:lnTo>
                        <a:pt x="34" y="3"/>
                      </a:lnTo>
                      <a:lnTo>
                        <a:pt x="35" y="4"/>
                      </a:lnTo>
                      <a:lnTo>
                        <a:pt x="38" y="6"/>
                      </a:lnTo>
                      <a:lnTo>
                        <a:pt x="40" y="9"/>
                      </a:lnTo>
                      <a:lnTo>
                        <a:pt x="41" y="10"/>
                      </a:lnTo>
                      <a:lnTo>
                        <a:pt x="41" y="12"/>
                      </a:lnTo>
                      <a:lnTo>
                        <a:pt x="41" y="13"/>
                      </a:lnTo>
                      <a:lnTo>
                        <a:pt x="41" y="15"/>
                      </a:lnTo>
                      <a:lnTo>
                        <a:pt x="41" y="16"/>
                      </a:lnTo>
                      <a:lnTo>
                        <a:pt x="41" y="18"/>
                      </a:lnTo>
                      <a:lnTo>
                        <a:pt x="41" y="19"/>
                      </a:lnTo>
                      <a:lnTo>
                        <a:pt x="41" y="20"/>
                      </a:lnTo>
                      <a:lnTo>
                        <a:pt x="40" y="22"/>
                      </a:lnTo>
                      <a:lnTo>
                        <a:pt x="38" y="23"/>
                      </a:lnTo>
                      <a:lnTo>
                        <a:pt x="38" y="25"/>
                      </a:lnTo>
                      <a:lnTo>
                        <a:pt x="36" y="26"/>
                      </a:lnTo>
                      <a:lnTo>
                        <a:pt x="33" y="28"/>
                      </a:lnTo>
                      <a:lnTo>
                        <a:pt x="29" y="30"/>
                      </a:lnTo>
                      <a:lnTo>
                        <a:pt x="27" y="30"/>
                      </a:lnTo>
                      <a:lnTo>
                        <a:pt x="26" y="30"/>
                      </a:lnTo>
                      <a:lnTo>
                        <a:pt x="23" y="31"/>
                      </a:lnTo>
                      <a:lnTo>
                        <a:pt x="21" y="31"/>
                      </a:lnTo>
                      <a:lnTo>
                        <a:pt x="19" y="31"/>
                      </a:lnTo>
                      <a:lnTo>
                        <a:pt x="17" y="30"/>
                      </a:lnTo>
                      <a:lnTo>
                        <a:pt x="16" y="30"/>
                      </a:lnTo>
                      <a:lnTo>
                        <a:pt x="14" y="30"/>
                      </a:lnTo>
                      <a:lnTo>
                        <a:pt x="15" y="27"/>
                      </a:lnTo>
                      <a:lnTo>
                        <a:pt x="17" y="25"/>
                      </a:lnTo>
                      <a:lnTo>
                        <a:pt x="17" y="23"/>
                      </a:lnTo>
                      <a:lnTo>
                        <a:pt x="18" y="21"/>
                      </a:lnTo>
                      <a:lnTo>
                        <a:pt x="20" y="21"/>
                      </a:lnTo>
                      <a:lnTo>
                        <a:pt x="21" y="22"/>
                      </a:lnTo>
                      <a:lnTo>
                        <a:pt x="24" y="21"/>
                      </a:lnTo>
                      <a:lnTo>
                        <a:pt x="27" y="20"/>
                      </a:lnTo>
                      <a:lnTo>
                        <a:pt x="27" y="2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4" name="Freeform 285"/>
                <p:cNvSpPr>
                  <a:spLocks/>
                </p:cNvSpPr>
                <p:nvPr/>
              </p:nvSpPr>
              <p:spPr bwMode="auto">
                <a:xfrm>
                  <a:off x="972787" y="2334617"/>
                  <a:ext cx="12242" cy="17986"/>
                </a:xfrm>
                <a:custGeom>
                  <a:avLst/>
                  <a:gdLst/>
                  <a:ahLst/>
                  <a:cxnLst>
                    <a:cxn ang="0">
                      <a:pos x="5" y="0"/>
                    </a:cxn>
                    <a:cxn ang="0">
                      <a:pos x="6" y="2"/>
                    </a:cxn>
                    <a:cxn ang="0">
                      <a:pos x="9" y="8"/>
                    </a:cxn>
                    <a:cxn ang="0">
                      <a:pos x="3" y="10"/>
                    </a:cxn>
                    <a:cxn ang="0">
                      <a:pos x="0" y="8"/>
                    </a:cxn>
                    <a:cxn ang="0">
                      <a:pos x="0" y="4"/>
                    </a:cxn>
                    <a:cxn ang="0">
                      <a:pos x="5" y="0"/>
                    </a:cxn>
                    <a:cxn ang="0">
                      <a:pos x="5" y="0"/>
                    </a:cxn>
                  </a:cxnLst>
                  <a:rect l="0" t="0" r="r" b="b"/>
                  <a:pathLst>
                    <a:path w="9" h="10">
                      <a:moveTo>
                        <a:pt x="5" y="0"/>
                      </a:moveTo>
                      <a:lnTo>
                        <a:pt x="6" y="2"/>
                      </a:lnTo>
                      <a:lnTo>
                        <a:pt x="9" y="8"/>
                      </a:lnTo>
                      <a:lnTo>
                        <a:pt x="3" y="10"/>
                      </a:lnTo>
                      <a:lnTo>
                        <a:pt x="0" y="8"/>
                      </a:lnTo>
                      <a:lnTo>
                        <a:pt x="0" y="4"/>
                      </a:lnTo>
                      <a:lnTo>
                        <a:pt x="5" y="0"/>
                      </a:lnTo>
                      <a:lnTo>
                        <a:pt x="5" y="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5" name="Freeform 286"/>
                <p:cNvSpPr>
                  <a:spLocks/>
                </p:cNvSpPr>
                <p:nvPr/>
              </p:nvSpPr>
              <p:spPr bwMode="auto">
                <a:xfrm>
                  <a:off x="1352182" y="2334617"/>
                  <a:ext cx="61188" cy="35960"/>
                </a:xfrm>
                <a:custGeom>
                  <a:avLst/>
                  <a:gdLst/>
                  <a:ahLst/>
                  <a:cxnLst>
                    <a:cxn ang="0">
                      <a:pos x="19" y="28"/>
                    </a:cxn>
                    <a:cxn ang="0">
                      <a:pos x="22" y="27"/>
                    </a:cxn>
                    <a:cxn ang="0">
                      <a:pos x="26" y="27"/>
                    </a:cxn>
                    <a:cxn ang="0">
                      <a:pos x="29" y="25"/>
                    </a:cxn>
                    <a:cxn ang="0">
                      <a:pos x="32" y="23"/>
                    </a:cxn>
                    <a:cxn ang="0">
                      <a:pos x="34" y="21"/>
                    </a:cxn>
                    <a:cxn ang="0">
                      <a:pos x="36" y="19"/>
                    </a:cxn>
                    <a:cxn ang="0">
                      <a:pos x="38" y="16"/>
                    </a:cxn>
                    <a:cxn ang="0">
                      <a:pos x="39" y="14"/>
                    </a:cxn>
                    <a:cxn ang="0">
                      <a:pos x="38" y="12"/>
                    </a:cxn>
                    <a:cxn ang="0">
                      <a:pos x="38" y="10"/>
                    </a:cxn>
                    <a:cxn ang="0">
                      <a:pos x="37" y="9"/>
                    </a:cxn>
                    <a:cxn ang="0">
                      <a:pos x="36" y="8"/>
                    </a:cxn>
                    <a:cxn ang="0">
                      <a:pos x="34" y="6"/>
                    </a:cxn>
                    <a:cxn ang="0">
                      <a:pos x="32" y="4"/>
                    </a:cxn>
                    <a:cxn ang="0">
                      <a:pos x="29" y="2"/>
                    </a:cxn>
                    <a:cxn ang="0">
                      <a:pos x="26" y="1"/>
                    </a:cxn>
                    <a:cxn ang="0">
                      <a:pos x="22" y="0"/>
                    </a:cxn>
                    <a:cxn ang="0">
                      <a:pos x="19" y="0"/>
                    </a:cxn>
                    <a:cxn ang="0">
                      <a:pos x="16" y="0"/>
                    </a:cxn>
                    <a:cxn ang="0">
                      <a:pos x="15" y="0"/>
                    </a:cxn>
                    <a:cxn ang="0">
                      <a:pos x="13" y="0"/>
                    </a:cxn>
                    <a:cxn ang="0">
                      <a:pos x="11" y="1"/>
                    </a:cxn>
                    <a:cxn ang="0">
                      <a:pos x="7" y="2"/>
                    </a:cxn>
                    <a:cxn ang="0">
                      <a:pos x="5" y="4"/>
                    </a:cxn>
                    <a:cxn ang="0">
                      <a:pos x="3" y="6"/>
                    </a:cxn>
                    <a:cxn ang="0">
                      <a:pos x="1" y="8"/>
                    </a:cxn>
                    <a:cxn ang="0">
                      <a:pos x="0" y="9"/>
                    </a:cxn>
                    <a:cxn ang="0">
                      <a:pos x="0" y="10"/>
                    </a:cxn>
                    <a:cxn ang="0">
                      <a:pos x="0" y="12"/>
                    </a:cxn>
                    <a:cxn ang="0">
                      <a:pos x="0" y="14"/>
                    </a:cxn>
                    <a:cxn ang="0">
                      <a:pos x="0" y="16"/>
                    </a:cxn>
                    <a:cxn ang="0">
                      <a:pos x="1" y="19"/>
                    </a:cxn>
                    <a:cxn ang="0">
                      <a:pos x="3" y="21"/>
                    </a:cxn>
                    <a:cxn ang="0">
                      <a:pos x="5" y="23"/>
                    </a:cxn>
                    <a:cxn ang="0">
                      <a:pos x="7" y="25"/>
                    </a:cxn>
                    <a:cxn ang="0">
                      <a:pos x="11" y="27"/>
                    </a:cxn>
                    <a:cxn ang="0">
                      <a:pos x="13" y="27"/>
                    </a:cxn>
                    <a:cxn ang="0">
                      <a:pos x="15" y="27"/>
                    </a:cxn>
                    <a:cxn ang="0">
                      <a:pos x="16" y="28"/>
                    </a:cxn>
                    <a:cxn ang="0">
                      <a:pos x="19" y="28"/>
                    </a:cxn>
                    <a:cxn ang="0">
                      <a:pos x="19" y="28"/>
                    </a:cxn>
                  </a:cxnLst>
                  <a:rect l="0" t="0" r="r" b="b"/>
                  <a:pathLst>
                    <a:path w="39" h="28">
                      <a:moveTo>
                        <a:pt x="19" y="28"/>
                      </a:moveTo>
                      <a:lnTo>
                        <a:pt x="22" y="27"/>
                      </a:lnTo>
                      <a:lnTo>
                        <a:pt x="26" y="27"/>
                      </a:lnTo>
                      <a:lnTo>
                        <a:pt x="29" y="25"/>
                      </a:lnTo>
                      <a:lnTo>
                        <a:pt x="32" y="23"/>
                      </a:lnTo>
                      <a:lnTo>
                        <a:pt x="34" y="21"/>
                      </a:lnTo>
                      <a:lnTo>
                        <a:pt x="36" y="19"/>
                      </a:lnTo>
                      <a:lnTo>
                        <a:pt x="38" y="16"/>
                      </a:lnTo>
                      <a:lnTo>
                        <a:pt x="39" y="14"/>
                      </a:lnTo>
                      <a:lnTo>
                        <a:pt x="38" y="12"/>
                      </a:lnTo>
                      <a:lnTo>
                        <a:pt x="38" y="10"/>
                      </a:lnTo>
                      <a:lnTo>
                        <a:pt x="37" y="9"/>
                      </a:lnTo>
                      <a:lnTo>
                        <a:pt x="36" y="8"/>
                      </a:lnTo>
                      <a:lnTo>
                        <a:pt x="34" y="6"/>
                      </a:lnTo>
                      <a:lnTo>
                        <a:pt x="32" y="4"/>
                      </a:lnTo>
                      <a:lnTo>
                        <a:pt x="29" y="2"/>
                      </a:lnTo>
                      <a:lnTo>
                        <a:pt x="26" y="1"/>
                      </a:lnTo>
                      <a:lnTo>
                        <a:pt x="22" y="0"/>
                      </a:lnTo>
                      <a:lnTo>
                        <a:pt x="19" y="0"/>
                      </a:lnTo>
                      <a:lnTo>
                        <a:pt x="16" y="0"/>
                      </a:lnTo>
                      <a:lnTo>
                        <a:pt x="15" y="0"/>
                      </a:lnTo>
                      <a:lnTo>
                        <a:pt x="13" y="0"/>
                      </a:lnTo>
                      <a:lnTo>
                        <a:pt x="11" y="1"/>
                      </a:lnTo>
                      <a:lnTo>
                        <a:pt x="7" y="2"/>
                      </a:lnTo>
                      <a:lnTo>
                        <a:pt x="5" y="4"/>
                      </a:lnTo>
                      <a:lnTo>
                        <a:pt x="3" y="6"/>
                      </a:lnTo>
                      <a:lnTo>
                        <a:pt x="1" y="8"/>
                      </a:lnTo>
                      <a:lnTo>
                        <a:pt x="0" y="9"/>
                      </a:lnTo>
                      <a:lnTo>
                        <a:pt x="0" y="10"/>
                      </a:lnTo>
                      <a:lnTo>
                        <a:pt x="0" y="12"/>
                      </a:lnTo>
                      <a:lnTo>
                        <a:pt x="0" y="14"/>
                      </a:lnTo>
                      <a:lnTo>
                        <a:pt x="0" y="16"/>
                      </a:lnTo>
                      <a:lnTo>
                        <a:pt x="1" y="19"/>
                      </a:lnTo>
                      <a:lnTo>
                        <a:pt x="3" y="21"/>
                      </a:lnTo>
                      <a:lnTo>
                        <a:pt x="5" y="23"/>
                      </a:lnTo>
                      <a:lnTo>
                        <a:pt x="7" y="25"/>
                      </a:lnTo>
                      <a:lnTo>
                        <a:pt x="11" y="27"/>
                      </a:lnTo>
                      <a:lnTo>
                        <a:pt x="13" y="27"/>
                      </a:lnTo>
                      <a:lnTo>
                        <a:pt x="15" y="27"/>
                      </a:lnTo>
                      <a:lnTo>
                        <a:pt x="16" y="28"/>
                      </a:lnTo>
                      <a:lnTo>
                        <a:pt x="19" y="28"/>
                      </a:lnTo>
                      <a:lnTo>
                        <a:pt x="19" y="28"/>
                      </a:lnTo>
                      <a:close/>
                    </a:path>
                  </a:pathLst>
                </a:custGeom>
                <a:solidFill>
                  <a:srgbClr val="F54508"/>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6" name="Freeform 287"/>
                <p:cNvSpPr>
                  <a:spLocks/>
                </p:cNvSpPr>
                <p:nvPr/>
              </p:nvSpPr>
              <p:spPr bwMode="auto">
                <a:xfrm>
                  <a:off x="1339940" y="2316643"/>
                  <a:ext cx="73431" cy="53935"/>
                </a:xfrm>
                <a:custGeom>
                  <a:avLst/>
                  <a:gdLst/>
                  <a:ahLst/>
                  <a:cxnLst>
                    <a:cxn ang="0">
                      <a:pos x="30" y="18"/>
                    </a:cxn>
                    <a:cxn ang="0">
                      <a:pos x="29" y="13"/>
                    </a:cxn>
                    <a:cxn ang="0">
                      <a:pos x="25" y="9"/>
                    </a:cxn>
                    <a:cxn ang="0">
                      <a:pos x="19" y="8"/>
                    </a:cxn>
                    <a:cxn ang="0">
                      <a:pos x="16" y="10"/>
                    </a:cxn>
                    <a:cxn ang="0">
                      <a:pos x="13" y="13"/>
                    </a:cxn>
                    <a:cxn ang="0">
                      <a:pos x="12" y="17"/>
                    </a:cxn>
                    <a:cxn ang="0">
                      <a:pos x="15" y="19"/>
                    </a:cxn>
                    <a:cxn ang="0">
                      <a:pos x="16" y="22"/>
                    </a:cxn>
                    <a:cxn ang="0">
                      <a:pos x="14" y="26"/>
                    </a:cxn>
                    <a:cxn ang="0">
                      <a:pos x="9" y="27"/>
                    </a:cxn>
                    <a:cxn ang="0">
                      <a:pos x="5" y="25"/>
                    </a:cxn>
                    <a:cxn ang="0">
                      <a:pos x="2" y="21"/>
                    </a:cxn>
                    <a:cxn ang="0">
                      <a:pos x="0" y="18"/>
                    </a:cxn>
                    <a:cxn ang="0">
                      <a:pos x="0" y="14"/>
                    </a:cxn>
                    <a:cxn ang="0">
                      <a:pos x="0" y="11"/>
                    </a:cxn>
                    <a:cxn ang="0">
                      <a:pos x="3" y="7"/>
                    </a:cxn>
                    <a:cxn ang="0">
                      <a:pos x="9" y="2"/>
                    </a:cxn>
                    <a:cxn ang="0">
                      <a:pos x="15" y="0"/>
                    </a:cxn>
                    <a:cxn ang="0">
                      <a:pos x="19" y="0"/>
                    </a:cxn>
                    <a:cxn ang="0">
                      <a:pos x="24" y="0"/>
                    </a:cxn>
                    <a:cxn ang="0">
                      <a:pos x="27" y="0"/>
                    </a:cxn>
                    <a:cxn ang="0">
                      <a:pos x="32" y="2"/>
                    </a:cxn>
                    <a:cxn ang="0">
                      <a:pos x="38" y="6"/>
                    </a:cxn>
                    <a:cxn ang="0">
                      <a:pos x="41" y="10"/>
                    </a:cxn>
                    <a:cxn ang="0">
                      <a:pos x="42" y="13"/>
                    </a:cxn>
                    <a:cxn ang="0">
                      <a:pos x="42" y="16"/>
                    </a:cxn>
                    <a:cxn ang="0">
                      <a:pos x="42" y="19"/>
                    </a:cxn>
                    <a:cxn ang="0">
                      <a:pos x="41" y="22"/>
                    </a:cxn>
                    <a:cxn ang="0">
                      <a:pos x="38" y="25"/>
                    </a:cxn>
                    <a:cxn ang="0">
                      <a:pos x="33" y="27"/>
                    </a:cxn>
                    <a:cxn ang="0">
                      <a:pos x="28" y="29"/>
                    </a:cxn>
                    <a:cxn ang="0">
                      <a:pos x="24" y="31"/>
                    </a:cxn>
                    <a:cxn ang="0">
                      <a:pos x="18" y="30"/>
                    </a:cxn>
                    <a:cxn ang="0">
                      <a:pos x="16" y="27"/>
                    </a:cxn>
                    <a:cxn ang="0">
                      <a:pos x="18" y="23"/>
                    </a:cxn>
                    <a:cxn ang="0">
                      <a:pos x="21" y="21"/>
                    </a:cxn>
                    <a:cxn ang="0">
                      <a:pos x="24" y="21"/>
                    </a:cxn>
                    <a:cxn ang="0">
                      <a:pos x="26" y="20"/>
                    </a:cxn>
                    <a:cxn ang="0">
                      <a:pos x="29" y="20"/>
                    </a:cxn>
                  </a:cxnLst>
                  <a:rect l="0" t="0" r="r" b="b"/>
                  <a:pathLst>
                    <a:path w="43" h="31">
                      <a:moveTo>
                        <a:pt x="29" y="20"/>
                      </a:moveTo>
                      <a:lnTo>
                        <a:pt x="30" y="18"/>
                      </a:lnTo>
                      <a:lnTo>
                        <a:pt x="31" y="15"/>
                      </a:lnTo>
                      <a:lnTo>
                        <a:pt x="29" y="13"/>
                      </a:lnTo>
                      <a:lnTo>
                        <a:pt x="28" y="11"/>
                      </a:lnTo>
                      <a:lnTo>
                        <a:pt x="25" y="9"/>
                      </a:lnTo>
                      <a:lnTo>
                        <a:pt x="21" y="8"/>
                      </a:lnTo>
                      <a:lnTo>
                        <a:pt x="19" y="8"/>
                      </a:lnTo>
                      <a:lnTo>
                        <a:pt x="18" y="9"/>
                      </a:lnTo>
                      <a:lnTo>
                        <a:pt x="16" y="10"/>
                      </a:lnTo>
                      <a:lnTo>
                        <a:pt x="15" y="11"/>
                      </a:lnTo>
                      <a:lnTo>
                        <a:pt x="13" y="13"/>
                      </a:lnTo>
                      <a:lnTo>
                        <a:pt x="12" y="15"/>
                      </a:lnTo>
                      <a:lnTo>
                        <a:pt x="12" y="17"/>
                      </a:lnTo>
                      <a:lnTo>
                        <a:pt x="14" y="18"/>
                      </a:lnTo>
                      <a:lnTo>
                        <a:pt x="15" y="19"/>
                      </a:lnTo>
                      <a:lnTo>
                        <a:pt x="17" y="20"/>
                      </a:lnTo>
                      <a:lnTo>
                        <a:pt x="16" y="22"/>
                      </a:lnTo>
                      <a:lnTo>
                        <a:pt x="15" y="25"/>
                      </a:lnTo>
                      <a:lnTo>
                        <a:pt x="14" y="26"/>
                      </a:lnTo>
                      <a:lnTo>
                        <a:pt x="12" y="29"/>
                      </a:lnTo>
                      <a:lnTo>
                        <a:pt x="9" y="27"/>
                      </a:lnTo>
                      <a:lnTo>
                        <a:pt x="8" y="26"/>
                      </a:lnTo>
                      <a:lnTo>
                        <a:pt x="5" y="25"/>
                      </a:lnTo>
                      <a:lnTo>
                        <a:pt x="3" y="23"/>
                      </a:lnTo>
                      <a:lnTo>
                        <a:pt x="2" y="21"/>
                      </a:lnTo>
                      <a:lnTo>
                        <a:pt x="1" y="20"/>
                      </a:lnTo>
                      <a:lnTo>
                        <a:pt x="0" y="18"/>
                      </a:lnTo>
                      <a:lnTo>
                        <a:pt x="0" y="15"/>
                      </a:lnTo>
                      <a:lnTo>
                        <a:pt x="0" y="14"/>
                      </a:lnTo>
                      <a:lnTo>
                        <a:pt x="0" y="12"/>
                      </a:lnTo>
                      <a:lnTo>
                        <a:pt x="0" y="11"/>
                      </a:lnTo>
                      <a:lnTo>
                        <a:pt x="2" y="10"/>
                      </a:lnTo>
                      <a:lnTo>
                        <a:pt x="3" y="7"/>
                      </a:lnTo>
                      <a:lnTo>
                        <a:pt x="6" y="5"/>
                      </a:lnTo>
                      <a:lnTo>
                        <a:pt x="9" y="2"/>
                      </a:lnTo>
                      <a:lnTo>
                        <a:pt x="13" y="0"/>
                      </a:lnTo>
                      <a:lnTo>
                        <a:pt x="15" y="0"/>
                      </a:lnTo>
                      <a:lnTo>
                        <a:pt x="17" y="0"/>
                      </a:lnTo>
                      <a:lnTo>
                        <a:pt x="19" y="0"/>
                      </a:lnTo>
                      <a:lnTo>
                        <a:pt x="21" y="0"/>
                      </a:lnTo>
                      <a:lnTo>
                        <a:pt x="24" y="0"/>
                      </a:lnTo>
                      <a:lnTo>
                        <a:pt x="25" y="0"/>
                      </a:lnTo>
                      <a:lnTo>
                        <a:pt x="27" y="0"/>
                      </a:lnTo>
                      <a:lnTo>
                        <a:pt x="29" y="0"/>
                      </a:lnTo>
                      <a:lnTo>
                        <a:pt x="32" y="2"/>
                      </a:lnTo>
                      <a:lnTo>
                        <a:pt x="36" y="4"/>
                      </a:lnTo>
                      <a:lnTo>
                        <a:pt x="38" y="6"/>
                      </a:lnTo>
                      <a:lnTo>
                        <a:pt x="41" y="8"/>
                      </a:lnTo>
                      <a:lnTo>
                        <a:pt x="41" y="10"/>
                      </a:lnTo>
                      <a:lnTo>
                        <a:pt x="42" y="12"/>
                      </a:lnTo>
                      <a:lnTo>
                        <a:pt x="42" y="13"/>
                      </a:lnTo>
                      <a:lnTo>
                        <a:pt x="43" y="15"/>
                      </a:lnTo>
                      <a:lnTo>
                        <a:pt x="42" y="16"/>
                      </a:lnTo>
                      <a:lnTo>
                        <a:pt x="42" y="18"/>
                      </a:lnTo>
                      <a:lnTo>
                        <a:pt x="42" y="19"/>
                      </a:lnTo>
                      <a:lnTo>
                        <a:pt x="41" y="20"/>
                      </a:lnTo>
                      <a:lnTo>
                        <a:pt x="41" y="22"/>
                      </a:lnTo>
                      <a:lnTo>
                        <a:pt x="39" y="23"/>
                      </a:lnTo>
                      <a:lnTo>
                        <a:pt x="38" y="25"/>
                      </a:lnTo>
                      <a:lnTo>
                        <a:pt x="37" y="26"/>
                      </a:lnTo>
                      <a:lnTo>
                        <a:pt x="33" y="27"/>
                      </a:lnTo>
                      <a:lnTo>
                        <a:pt x="30" y="29"/>
                      </a:lnTo>
                      <a:lnTo>
                        <a:pt x="28" y="29"/>
                      </a:lnTo>
                      <a:lnTo>
                        <a:pt x="26" y="30"/>
                      </a:lnTo>
                      <a:lnTo>
                        <a:pt x="24" y="31"/>
                      </a:lnTo>
                      <a:lnTo>
                        <a:pt x="22" y="31"/>
                      </a:lnTo>
                      <a:lnTo>
                        <a:pt x="18" y="30"/>
                      </a:lnTo>
                      <a:lnTo>
                        <a:pt x="15" y="30"/>
                      </a:lnTo>
                      <a:lnTo>
                        <a:pt x="16" y="27"/>
                      </a:lnTo>
                      <a:lnTo>
                        <a:pt x="17" y="25"/>
                      </a:lnTo>
                      <a:lnTo>
                        <a:pt x="18" y="23"/>
                      </a:lnTo>
                      <a:lnTo>
                        <a:pt x="20" y="21"/>
                      </a:lnTo>
                      <a:lnTo>
                        <a:pt x="21" y="21"/>
                      </a:lnTo>
                      <a:lnTo>
                        <a:pt x="22" y="21"/>
                      </a:lnTo>
                      <a:lnTo>
                        <a:pt x="24" y="21"/>
                      </a:lnTo>
                      <a:lnTo>
                        <a:pt x="25" y="21"/>
                      </a:lnTo>
                      <a:lnTo>
                        <a:pt x="26" y="20"/>
                      </a:lnTo>
                      <a:lnTo>
                        <a:pt x="29" y="20"/>
                      </a:lnTo>
                      <a:lnTo>
                        <a:pt x="29" y="2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67" name="Freeform 288"/>
                <p:cNvSpPr>
                  <a:spLocks/>
                </p:cNvSpPr>
                <p:nvPr/>
              </p:nvSpPr>
              <p:spPr bwMode="auto">
                <a:xfrm>
                  <a:off x="1364417" y="2352603"/>
                  <a:ext cx="12242" cy="17974"/>
                </a:xfrm>
                <a:custGeom>
                  <a:avLst/>
                  <a:gdLst/>
                  <a:ahLst/>
                  <a:cxnLst>
                    <a:cxn ang="0">
                      <a:pos x="5" y="0"/>
                    </a:cxn>
                    <a:cxn ang="0">
                      <a:pos x="7" y="1"/>
                    </a:cxn>
                    <a:cxn ang="0">
                      <a:pos x="10" y="8"/>
                    </a:cxn>
                    <a:cxn ang="0">
                      <a:pos x="3" y="10"/>
                    </a:cxn>
                    <a:cxn ang="0">
                      <a:pos x="0" y="8"/>
                    </a:cxn>
                    <a:cxn ang="0">
                      <a:pos x="0" y="4"/>
                    </a:cxn>
                    <a:cxn ang="0">
                      <a:pos x="5" y="0"/>
                    </a:cxn>
                    <a:cxn ang="0">
                      <a:pos x="5" y="0"/>
                    </a:cxn>
                  </a:cxnLst>
                  <a:rect l="0" t="0" r="r" b="b"/>
                  <a:pathLst>
                    <a:path w="10" h="10">
                      <a:moveTo>
                        <a:pt x="5" y="0"/>
                      </a:moveTo>
                      <a:lnTo>
                        <a:pt x="7" y="1"/>
                      </a:lnTo>
                      <a:lnTo>
                        <a:pt x="10" y="8"/>
                      </a:lnTo>
                      <a:lnTo>
                        <a:pt x="3" y="10"/>
                      </a:lnTo>
                      <a:lnTo>
                        <a:pt x="0" y="8"/>
                      </a:lnTo>
                      <a:lnTo>
                        <a:pt x="0" y="4"/>
                      </a:lnTo>
                      <a:lnTo>
                        <a:pt x="5" y="0"/>
                      </a:lnTo>
                      <a:lnTo>
                        <a:pt x="5" y="0"/>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grpSp>
          <p:grpSp>
            <p:nvGrpSpPr>
              <p:cNvPr id="95288" name="Group 247"/>
              <p:cNvGrpSpPr>
                <a:grpSpLocks/>
              </p:cNvGrpSpPr>
              <p:nvPr/>
            </p:nvGrpSpPr>
            <p:grpSpPr bwMode="auto">
              <a:xfrm>
                <a:off x="8080856" y="5082474"/>
                <a:ext cx="122569" cy="106764"/>
                <a:chOff x="4819332" y="4871403"/>
                <a:chExt cx="739775" cy="487362"/>
              </a:xfrm>
            </p:grpSpPr>
            <p:sp>
              <p:nvSpPr>
                <p:cNvPr id="151" name="Freeform 189"/>
                <p:cNvSpPr>
                  <a:spLocks/>
                </p:cNvSpPr>
                <p:nvPr/>
              </p:nvSpPr>
              <p:spPr bwMode="auto">
                <a:xfrm>
                  <a:off x="4830441" y="4863124"/>
                  <a:ext cx="79552" cy="58936"/>
                </a:xfrm>
                <a:custGeom>
                  <a:avLst/>
                  <a:gdLst/>
                  <a:ahLst/>
                  <a:cxnLst>
                    <a:cxn ang="0">
                      <a:pos x="22" y="34"/>
                    </a:cxn>
                    <a:cxn ang="0">
                      <a:pos x="26" y="33"/>
                    </a:cxn>
                    <a:cxn ang="0">
                      <a:pos x="30" y="33"/>
                    </a:cxn>
                    <a:cxn ang="0">
                      <a:pos x="34" y="31"/>
                    </a:cxn>
                    <a:cxn ang="0">
                      <a:pos x="37" y="29"/>
                    </a:cxn>
                    <a:cxn ang="0">
                      <a:pos x="40" y="26"/>
                    </a:cxn>
                    <a:cxn ang="0">
                      <a:pos x="42" y="24"/>
                    </a:cxn>
                    <a:cxn ang="0">
                      <a:pos x="43" y="21"/>
                    </a:cxn>
                    <a:cxn ang="0">
                      <a:pos x="44" y="17"/>
                    </a:cxn>
                    <a:cxn ang="0">
                      <a:pos x="43" y="14"/>
                    </a:cxn>
                    <a:cxn ang="0">
                      <a:pos x="42" y="11"/>
                    </a:cxn>
                    <a:cxn ang="0">
                      <a:pos x="40" y="8"/>
                    </a:cxn>
                    <a:cxn ang="0">
                      <a:pos x="37" y="5"/>
                    </a:cxn>
                    <a:cxn ang="0">
                      <a:pos x="34" y="3"/>
                    </a:cxn>
                    <a:cxn ang="0">
                      <a:pos x="30" y="1"/>
                    </a:cxn>
                    <a:cxn ang="0">
                      <a:pos x="26" y="1"/>
                    </a:cxn>
                    <a:cxn ang="0">
                      <a:pos x="22" y="0"/>
                    </a:cxn>
                    <a:cxn ang="0">
                      <a:pos x="13" y="1"/>
                    </a:cxn>
                    <a:cxn ang="0">
                      <a:pos x="7" y="5"/>
                    </a:cxn>
                    <a:cxn ang="0">
                      <a:pos x="2" y="11"/>
                    </a:cxn>
                    <a:cxn ang="0">
                      <a:pos x="0" y="17"/>
                    </a:cxn>
                    <a:cxn ang="0">
                      <a:pos x="2" y="24"/>
                    </a:cxn>
                    <a:cxn ang="0">
                      <a:pos x="7" y="29"/>
                    </a:cxn>
                    <a:cxn ang="0">
                      <a:pos x="13" y="33"/>
                    </a:cxn>
                    <a:cxn ang="0">
                      <a:pos x="22" y="34"/>
                    </a:cxn>
                  </a:cxnLst>
                  <a:rect l="0" t="0" r="r" b="b"/>
                  <a:pathLst>
                    <a:path w="44" h="34">
                      <a:moveTo>
                        <a:pt x="22" y="34"/>
                      </a:moveTo>
                      <a:lnTo>
                        <a:pt x="26" y="33"/>
                      </a:lnTo>
                      <a:lnTo>
                        <a:pt x="30" y="33"/>
                      </a:lnTo>
                      <a:lnTo>
                        <a:pt x="34" y="31"/>
                      </a:lnTo>
                      <a:lnTo>
                        <a:pt x="37" y="29"/>
                      </a:lnTo>
                      <a:lnTo>
                        <a:pt x="40" y="26"/>
                      </a:lnTo>
                      <a:lnTo>
                        <a:pt x="42" y="24"/>
                      </a:lnTo>
                      <a:lnTo>
                        <a:pt x="43" y="21"/>
                      </a:lnTo>
                      <a:lnTo>
                        <a:pt x="44" y="17"/>
                      </a:lnTo>
                      <a:lnTo>
                        <a:pt x="43" y="14"/>
                      </a:lnTo>
                      <a:lnTo>
                        <a:pt x="42" y="11"/>
                      </a:lnTo>
                      <a:lnTo>
                        <a:pt x="40" y="8"/>
                      </a:lnTo>
                      <a:lnTo>
                        <a:pt x="37" y="5"/>
                      </a:lnTo>
                      <a:lnTo>
                        <a:pt x="34" y="3"/>
                      </a:lnTo>
                      <a:lnTo>
                        <a:pt x="30" y="1"/>
                      </a:lnTo>
                      <a:lnTo>
                        <a:pt x="26" y="1"/>
                      </a:lnTo>
                      <a:lnTo>
                        <a:pt x="22" y="0"/>
                      </a:lnTo>
                      <a:lnTo>
                        <a:pt x="13" y="1"/>
                      </a:lnTo>
                      <a:lnTo>
                        <a:pt x="7" y="5"/>
                      </a:lnTo>
                      <a:lnTo>
                        <a:pt x="2" y="11"/>
                      </a:lnTo>
                      <a:lnTo>
                        <a:pt x="0" y="17"/>
                      </a:lnTo>
                      <a:lnTo>
                        <a:pt x="2" y="24"/>
                      </a:lnTo>
                      <a:lnTo>
                        <a:pt x="7" y="29"/>
                      </a:lnTo>
                      <a:lnTo>
                        <a:pt x="13" y="33"/>
                      </a:lnTo>
                      <a:lnTo>
                        <a:pt x="22" y="34"/>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2" name="Freeform 190"/>
                <p:cNvSpPr>
                  <a:spLocks/>
                </p:cNvSpPr>
                <p:nvPr/>
              </p:nvSpPr>
              <p:spPr bwMode="auto">
                <a:xfrm>
                  <a:off x="4963034" y="4863124"/>
                  <a:ext cx="79569" cy="58936"/>
                </a:xfrm>
                <a:custGeom>
                  <a:avLst/>
                  <a:gdLst/>
                  <a:ahLst/>
                  <a:cxnLst>
                    <a:cxn ang="0">
                      <a:pos x="21" y="34"/>
                    </a:cxn>
                    <a:cxn ang="0">
                      <a:pos x="25" y="33"/>
                    </a:cxn>
                    <a:cxn ang="0">
                      <a:pos x="30" y="33"/>
                    </a:cxn>
                    <a:cxn ang="0">
                      <a:pos x="34" y="31"/>
                    </a:cxn>
                    <a:cxn ang="0">
                      <a:pos x="36" y="29"/>
                    </a:cxn>
                    <a:cxn ang="0">
                      <a:pos x="39" y="26"/>
                    </a:cxn>
                    <a:cxn ang="0">
                      <a:pos x="42" y="24"/>
                    </a:cxn>
                    <a:cxn ang="0">
                      <a:pos x="42" y="21"/>
                    </a:cxn>
                    <a:cxn ang="0">
                      <a:pos x="43" y="17"/>
                    </a:cxn>
                    <a:cxn ang="0">
                      <a:pos x="42" y="14"/>
                    </a:cxn>
                    <a:cxn ang="0">
                      <a:pos x="42" y="11"/>
                    </a:cxn>
                    <a:cxn ang="0">
                      <a:pos x="39" y="8"/>
                    </a:cxn>
                    <a:cxn ang="0">
                      <a:pos x="36" y="5"/>
                    </a:cxn>
                    <a:cxn ang="0">
                      <a:pos x="34" y="3"/>
                    </a:cxn>
                    <a:cxn ang="0">
                      <a:pos x="30" y="1"/>
                    </a:cxn>
                    <a:cxn ang="0">
                      <a:pos x="25" y="1"/>
                    </a:cxn>
                    <a:cxn ang="0">
                      <a:pos x="21" y="0"/>
                    </a:cxn>
                    <a:cxn ang="0">
                      <a:pos x="13" y="1"/>
                    </a:cxn>
                    <a:cxn ang="0">
                      <a:pos x="6" y="5"/>
                    </a:cxn>
                    <a:cxn ang="0">
                      <a:pos x="1" y="11"/>
                    </a:cxn>
                    <a:cxn ang="0">
                      <a:pos x="0" y="17"/>
                    </a:cxn>
                    <a:cxn ang="0">
                      <a:pos x="1" y="24"/>
                    </a:cxn>
                    <a:cxn ang="0">
                      <a:pos x="6" y="29"/>
                    </a:cxn>
                    <a:cxn ang="0">
                      <a:pos x="13" y="33"/>
                    </a:cxn>
                    <a:cxn ang="0">
                      <a:pos x="21" y="34"/>
                    </a:cxn>
                  </a:cxnLst>
                  <a:rect l="0" t="0" r="r" b="b"/>
                  <a:pathLst>
                    <a:path w="43" h="34">
                      <a:moveTo>
                        <a:pt x="21" y="34"/>
                      </a:moveTo>
                      <a:lnTo>
                        <a:pt x="25" y="33"/>
                      </a:lnTo>
                      <a:lnTo>
                        <a:pt x="30" y="33"/>
                      </a:lnTo>
                      <a:lnTo>
                        <a:pt x="34" y="31"/>
                      </a:lnTo>
                      <a:lnTo>
                        <a:pt x="36" y="29"/>
                      </a:lnTo>
                      <a:lnTo>
                        <a:pt x="39" y="26"/>
                      </a:lnTo>
                      <a:lnTo>
                        <a:pt x="42" y="24"/>
                      </a:lnTo>
                      <a:lnTo>
                        <a:pt x="42" y="21"/>
                      </a:lnTo>
                      <a:lnTo>
                        <a:pt x="43" y="17"/>
                      </a:lnTo>
                      <a:lnTo>
                        <a:pt x="42" y="14"/>
                      </a:lnTo>
                      <a:lnTo>
                        <a:pt x="42" y="11"/>
                      </a:lnTo>
                      <a:lnTo>
                        <a:pt x="39" y="8"/>
                      </a:lnTo>
                      <a:lnTo>
                        <a:pt x="36" y="5"/>
                      </a:lnTo>
                      <a:lnTo>
                        <a:pt x="34" y="3"/>
                      </a:lnTo>
                      <a:lnTo>
                        <a:pt x="30" y="1"/>
                      </a:lnTo>
                      <a:lnTo>
                        <a:pt x="25" y="1"/>
                      </a:lnTo>
                      <a:lnTo>
                        <a:pt x="21" y="0"/>
                      </a:lnTo>
                      <a:lnTo>
                        <a:pt x="13" y="1"/>
                      </a:lnTo>
                      <a:lnTo>
                        <a:pt x="6" y="5"/>
                      </a:lnTo>
                      <a:lnTo>
                        <a:pt x="1" y="11"/>
                      </a:lnTo>
                      <a:lnTo>
                        <a:pt x="0" y="17"/>
                      </a:lnTo>
                      <a:lnTo>
                        <a:pt x="1" y="24"/>
                      </a:lnTo>
                      <a:lnTo>
                        <a:pt x="6" y="29"/>
                      </a:lnTo>
                      <a:lnTo>
                        <a:pt x="13" y="33"/>
                      </a:lnTo>
                      <a:lnTo>
                        <a:pt x="21" y="34"/>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3" name="Freeform 191"/>
                <p:cNvSpPr>
                  <a:spLocks/>
                </p:cNvSpPr>
                <p:nvPr/>
              </p:nvSpPr>
              <p:spPr bwMode="auto">
                <a:xfrm>
                  <a:off x="5493437" y="4863124"/>
                  <a:ext cx="79569" cy="58936"/>
                </a:xfrm>
                <a:custGeom>
                  <a:avLst/>
                  <a:gdLst/>
                  <a:ahLst/>
                  <a:cxnLst>
                    <a:cxn ang="0">
                      <a:pos x="23" y="34"/>
                    </a:cxn>
                    <a:cxn ang="0">
                      <a:pos x="31" y="33"/>
                    </a:cxn>
                    <a:cxn ang="0">
                      <a:pos x="38" y="29"/>
                    </a:cxn>
                    <a:cxn ang="0">
                      <a:pos x="42" y="24"/>
                    </a:cxn>
                    <a:cxn ang="0">
                      <a:pos x="44" y="17"/>
                    </a:cxn>
                    <a:cxn ang="0">
                      <a:pos x="42" y="11"/>
                    </a:cxn>
                    <a:cxn ang="0">
                      <a:pos x="38" y="5"/>
                    </a:cxn>
                    <a:cxn ang="0">
                      <a:pos x="31" y="1"/>
                    </a:cxn>
                    <a:cxn ang="0">
                      <a:pos x="23" y="0"/>
                    </a:cxn>
                    <a:cxn ang="0">
                      <a:pos x="18" y="1"/>
                    </a:cxn>
                    <a:cxn ang="0">
                      <a:pos x="14" y="1"/>
                    </a:cxn>
                    <a:cxn ang="0">
                      <a:pos x="10" y="3"/>
                    </a:cxn>
                    <a:cxn ang="0">
                      <a:pos x="7" y="5"/>
                    </a:cxn>
                    <a:cxn ang="0">
                      <a:pos x="4" y="8"/>
                    </a:cxn>
                    <a:cxn ang="0">
                      <a:pos x="2" y="11"/>
                    </a:cxn>
                    <a:cxn ang="0">
                      <a:pos x="1" y="14"/>
                    </a:cxn>
                    <a:cxn ang="0">
                      <a:pos x="0" y="17"/>
                    </a:cxn>
                    <a:cxn ang="0">
                      <a:pos x="1" y="21"/>
                    </a:cxn>
                    <a:cxn ang="0">
                      <a:pos x="2" y="24"/>
                    </a:cxn>
                    <a:cxn ang="0">
                      <a:pos x="4" y="26"/>
                    </a:cxn>
                    <a:cxn ang="0">
                      <a:pos x="7" y="29"/>
                    </a:cxn>
                    <a:cxn ang="0">
                      <a:pos x="10" y="31"/>
                    </a:cxn>
                    <a:cxn ang="0">
                      <a:pos x="14" y="33"/>
                    </a:cxn>
                    <a:cxn ang="0">
                      <a:pos x="18" y="33"/>
                    </a:cxn>
                    <a:cxn ang="0">
                      <a:pos x="23" y="34"/>
                    </a:cxn>
                  </a:cxnLst>
                  <a:rect l="0" t="0" r="r" b="b"/>
                  <a:pathLst>
                    <a:path w="44" h="34">
                      <a:moveTo>
                        <a:pt x="23" y="34"/>
                      </a:moveTo>
                      <a:lnTo>
                        <a:pt x="31" y="33"/>
                      </a:lnTo>
                      <a:lnTo>
                        <a:pt x="38" y="29"/>
                      </a:lnTo>
                      <a:lnTo>
                        <a:pt x="42" y="24"/>
                      </a:lnTo>
                      <a:lnTo>
                        <a:pt x="44" y="17"/>
                      </a:lnTo>
                      <a:lnTo>
                        <a:pt x="42" y="11"/>
                      </a:lnTo>
                      <a:lnTo>
                        <a:pt x="38" y="5"/>
                      </a:lnTo>
                      <a:lnTo>
                        <a:pt x="31" y="1"/>
                      </a:lnTo>
                      <a:lnTo>
                        <a:pt x="23" y="0"/>
                      </a:lnTo>
                      <a:lnTo>
                        <a:pt x="18" y="1"/>
                      </a:lnTo>
                      <a:lnTo>
                        <a:pt x="14" y="1"/>
                      </a:lnTo>
                      <a:lnTo>
                        <a:pt x="10" y="3"/>
                      </a:lnTo>
                      <a:lnTo>
                        <a:pt x="7" y="5"/>
                      </a:lnTo>
                      <a:lnTo>
                        <a:pt x="4" y="8"/>
                      </a:lnTo>
                      <a:lnTo>
                        <a:pt x="2" y="11"/>
                      </a:lnTo>
                      <a:lnTo>
                        <a:pt x="1" y="14"/>
                      </a:lnTo>
                      <a:lnTo>
                        <a:pt x="0" y="17"/>
                      </a:lnTo>
                      <a:lnTo>
                        <a:pt x="1" y="21"/>
                      </a:lnTo>
                      <a:lnTo>
                        <a:pt x="2" y="24"/>
                      </a:lnTo>
                      <a:lnTo>
                        <a:pt x="4" y="26"/>
                      </a:lnTo>
                      <a:lnTo>
                        <a:pt x="7" y="29"/>
                      </a:lnTo>
                      <a:lnTo>
                        <a:pt x="10" y="31"/>
                      </a:lnTo>
                      <a:lnTo>
                        <a:pt x="14" y="33"/>
                      </a:lnTo>
                      <a:lnTo>
                        <a:pt x="18" y="33"/>
                      </a:lnTo>
                      <a:lnTo>
                        <a:pt x="23" y="34"/>
                      </a:lnTo>
                      <a:close/>
                    </a:path>
                  </a:pathLst>
                </a:custGeom>
                <a:solidFill>
                  <a:srgbClr val="000000"/>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4" name="Freeform 193"/>
                <p:cNvSpPr>
                  <a:spLocks/>
                </p:cNvSpPr>
                <p:nvPr/>
              </p:nvSpPr>
              <p:spPr bwMode="auto">
                <a:xfrm>
                  <a:off x="4963034" y="5010474"/>
                  <a:ext cx="450851" cy="353618"/>
                </a:xfrm>
                <a:custGeom>
                  <a:avLst/>
                  <a:gdLst/>
                  <a:ahLst/>
                  <a:cxnLst>
                    <a:cxn ang="0">
                      <a:pos x="158" y="221"/>
                    </a:cxn>
                    <a:cxn ang="0">
                      <a:pos x="185" y="216"/>
                    </a:cxn>
                    <a:cxn ang="0">
                      <a:pos x="211" y="208"/>
                    </a:cxn>
                    <a:cxn ang="0">
                      <a:pos x="234" y="196"/>
                    </a:cxn>
                    <a:cxn ang="0">
                      <a:pos x="254" y="181"/>
                    </a:cxn>
                    <a:cxn ang="0">
                      <a:pos x="269" y="163"/>
                    </a:cxn>
                    <a:cxn ang="0">
                      <a:pos x="279" y="144"/>
                    </a:cxn>
                    <a:cxn ang="0">
                      <a:pos x="285" y="122"/>
                    </a:cxn>
                    <a:cxn ang="0">
                      <a:pos x="285" y="99"/>
                    </a:cxn>
                    <a:cxn ang="0">
                      <a:pos x="279" y="78"/>
                    </a:cxn>
                    <a:cxn ang="0">
                      <a:pos x="269" y="58"/>
                    </a:cxn>
                    <a:cxn ang="0">
                      <a:pos x="254" y="40"/>
                    </a:cxn>
                    <a:cxn ang="0">
                      <a:pos x="234" y="25"/>
                    </a:cxn>
                    <a:cxn ang="0">
                      <a:pos x="211" y="13"/>
                    </a:cxn>
                    <a:cxn ang="0">
                      <a:pos x="185" y="5"/>
                    </a:cxn>
                    <a:cxn ang="0">
                      <a:pos x="158" y="1"/>
                    </a:cxn>
                    <a:cxn ang="0">
                      <a:pos x="128" y="1"/>
                    </a:cxn>
                    <a:cxn ang="0">
                      <a:pos x="100" y="5"/>
                    </a:cxn>
                    <a:cxn ang="0">
                      <a:pos x="75" y="13"/>
                    </a:cxn>
                    <a:cxn ang="0">
                      <a:pos x="52" y="25"/>
                    </a:cxn>
                    <a:cxn ang="0">
                      <a:pos x="32" y="40"/>
                    </a:cxn>
                    <a:cxn ang="0">
                      <a:pos x="17" y="58"/>
                    </a:cxn>
                    <a:cxn ang="0">
                      <a:pos x="6" y="78"/>
                    </a:cxn>
                    <a:cxn ang="0">
                      <a:pos x="0" y="99"/>
                    </a:cxn>
                    <a:cxn ang="0">
                      <a:pos x="0" y="122"/>
                    </a:cxn>
                    <a:cxn ang="0">
                      <a:pos x="6" y="144"/>
                    </a:cxn>
                    <a:cxn ang="0">
                      <a:pos x="17" y="163"/>
                    </a:cxn>
                    <a:cxn ang="0">
                      <a:pos x="32" y="181"/>
                    </a:cxn>
                    <a:cxn ang="0">
                      <a:pos x="52" y="196"/>
                    </a:cxn>
                    <a:cxn ang="0">
                      <a:pos x="75" y="208"/>
                    </a:cxn>
                    <a:cxn ang="0">
                      <a:pos x="100" y="216"/>
                    </a:cxn>
                    <a:cxn ang="0">
                      <a:pos x="128" y="221"/>
                    </a:cxn>
                  </a:cxnLst>
                  <a:rect l="0" t="0" r="r" b="b"/>
                  <a:pathLst>
                    <a:path w="286" h="222">
                      <a:moveTo>
                        <a:pt x="143" y="222"/>
                      </a:moveTo>
                      <a:lnTo>
                        <a:pt x="158" y="221"/>
                      </a:lnTo>
                      <a:lnTo>
                        <a:pt x="171" y="219"/>
                      </a:lnTo>
                      <a:lnTo>
                        <a:pt x="185" y="216"/>
                      </a:lnTo>
                      <a:lnTo>
                        <a:pt x="199" y="213"/>
                      </a:lnTo>
                      <a:lnTo>
                        <a:pt x="211" y="208"/>
                      </a:lnTo>
                      <a:lnTo>
                        <a:pt x="223" y="203"/>
                      </a:lnTo>
                      <a:lnTo>
                        <a:pt x="234" y="196"/>
                      </a:lnTo>
                      <a:lnTo>
                        <a:pt x="244" y="189"/>
                      </a:lnTo>
                      <a:lnTo>
                        <a:pt x="254" y="181"/>
                      </a:lnTo>
                      <a:lnTo>
                        <a:pt x="262" y="173"/>
                      </a:lnTo>
                      <a:lnTo>
                        <a:pt x="269" y="163"/>
                      </a:lnTo>
                      <a:lnTo>
                        <a:pt x="275" y="154"/>
                      </a:lnTo>
                      <a:lnTo>
                        <a:pt x="279" y="144"/>
                      </a:lnTo>
                      <a:lnTo>
                        <a:pt x="283" y="133"/>
                      </a:lnTo>
                      <a:lnTo>
                        <a:pt x="285" y="122"/>
                      </a:lnTo>
                      <a:lnTo>
                        <a:pt x="286" y="111"/>
                      </a:lnTo>
                      <a:lnTo>
                        <a:pt x="285" y="99"/>
                      </a:lnTo>
                      <a:lnTo>
                        <a:pt x="283" y="88"/>
                      </a:lnTo>
                      <a:lnTo>
                        <a:pt x="279" y="78"/>
                      </a:lnTo>
                      <a:lnTo>
                        <a:pt x="275" y="67"/>
                      </a:lnTo>
                      <a:lnTo>
                        <a:pt x="269" y="58"/>
                      </a:lnTo>
                      <a:lnTo>
                        <a:pt x="262" y="48"/>
                      </a:lnTo>
                      <a:lnTo>
                        <a:pt x="254" y="40"/>
                      </a:lnTo>
                      <a:lnTo>
                        <a:pt x="244" y="32"/>
                      </a:lnTo>
                      <a:lnTo>
                        <a:pt x="234" y="25"/>
                      </a:lnTo>
                      <a:lnTo>
                        <a:pt x="223" y="19"/>
                      </a:lnTo>
                      <a:lnTo>
                        <a:pt x="211" y="13"/>
                      </a:lnTo>
                      <a:lnTo>
                        <a:pt x="199" y="9"/>
                      </a:lnTo>
                      <a:lnTo>
                        <a:pt x="185" y="5"/>
                      </a:lnTo>
                      <a:lnTo>
                        <a:pt x="171" y="2"/>
                      </a:lnTo>
                      <a:lnTo>
                        <a:pt x="158" y="1"/>
                      </a:lnTo>
                      <a:lnTo>
                        <a:pt x="143" y="0"/>
                      </a:lnTo>
                      <a:lnTo>
                        <a:pt x="128" y="1"/>
                      </a:lnTo>
                      <a:lnTo>
                        <a:pt x="114" y="2"/>
                      </a:lnTo>
                      <a:lnTo>
                        <a:pt x="100" y="5"/>
                      </a:lnTo>
                      <a:lnTo>
                        <a:pt x="87" y="9"/>
                      </a:lnTo>
                      <a:lnTo>
                        <a:pt x="75" y="13"/>
                      </a:lnTo>
                      <a:lnTo>
                        <a:pt x="63" y="19"/>
                      </a:lnTo>
                      <a:lnTo>
                        <a:pt x="52" y="25"/>
                      </a:lnTo>
                      <a:lnTo>
                        <a:pt x="41" y="32"/>
                      </a:lnTo>
                      <a:lnTo>
                        <a:pt x="32" y="40"/>
                      </a:lnTo>
                      <a:lnTo>
                        <a:pt x="24" y="48"/>
                      </a:lnTo>
                      <a:lnTo>
                        <a:pt x="17" y="58"/>
                      </a:lnTo>
                      <a:lnTo>
                        <a:pt x="11" y="67"/>
                      </a:lnTo>
                      <a:lnTo>
                        <a:pt x="6" y="78"/>
                      </a:lnTo>
                      <a:lnTo>
                        <a:pt x="3" y="88"/>
                      </a:lnTo>
                      <a:lnTo>
                        <a:pt x="0" y="99"/>
                      </a:lnTo>
                      <a:lnTo>
                        <a:pt x="0" y="111"/>
                      </a:lnTo>
                      <a:lnTo>
                        <a:pt x="0" y="122"/>
                      </a:lnTo>
                      <a:lnTo>
                        <a:pt x="3" y="133"/>
                      </a:lnTo>
                      <a:lnTo>
                        <a:pt x="6" y="144"/>
                      </a:lnTo>
                      <a:lnTo>
                        <a:pt x="11" y="154"/>
                      </a:lnTo>
                      <a:lnTo>
                        <a:pt x="17" y="163"/>
                      </a:lnTo>
                      <a:lnTo>
                        <a:pt x="24" y="173"/>
                      </a:lnTo>
                      <a:lnTo>
                        <a:pt x="32" y="181"/>
                      </a:lnTo>
                      <a:lnTo>
                        <a:pt x="41" y="189"/>
                      </a:lnTo>
                      <a:lnTo>
                        <a:pt x="52" y="196"/>
                      </a:lnTo>
                      <a:lnTo>
                        <a:pt x="63" y="203"/>
                      </a:lnTo>
                      <a:lnTo>
                        <a:pt x="75" y="208"/>
                      </a:lnTo>
                      <a:lnTo>
                        <a:pt x="87" y="213"/>
                      </a:lnTo>
                      <a:lnTo>
                        <a:pt x="100" y="216"/>
                      </a:lnTo>
                      <a:lnTo>
                        <a:pt x="114" y="219"/>
                      </a:lnTo>
                      <a:lnTo>
                        <a:pt x="128" y="221"/>
                      </a:lnTo>
                      <a:lnTo>
                        <a:pt x="143" y="222"/>
                      </a:lnTo>
                      <a:close/>
                    </a:path>
                  </a:pathLst>
                </a:custGeom>
                <a:solidFill>
                  <a:srgbClr val="7FBF7F"/>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sp>
              <p:nvSpPr>
                <p:cNvPr id="155" name="Freeform 195"/>
                <p:cNvSpPr>
                  <a:spLocks/>
                </p:cNvSpPr>
                <p:nvPr/>
              </p:nvSpPr>
              <p:spPr bwMode="auto">
                <a:xfrm>
                  <a:off x="5069114" y="5069411"/>
                  <a:ext cx="265202" cy="206268"/>
                </a:xfrm>
                <a:custGeom>
                  <a:avLst/>
                  <a:gdLst/>
                  <a:ahLst/>
                  <a:cxnLst>
                    <a:cxn ang="0">
                      <a:pos x="80" y="125"/>
                    </a:cxn>
                    <a:cxn ang="0">
                      <a:pos x="96" y="124"/>
                    </a:cxn>
                    <a:cxn ang="0">
                      <a:pos x="111" y="120"/>
                    </a:cxn>
                    <a:cxn ang="0">
                      <a:pos x="125" y="115"/>
                    </a:cxn>
                    <a:cxn ang="0">
                      <a:pos x="137" y="107"/>
                    </a:cxn>
                    <a:cxn ang="0">
                      <a:pos x="146" y="98"/>
                    </a:cxn>
                    <a:cxn ang="0">
                      <a:pos x="154" y="87"/>
                    </a:cxn>
                    <a:cxn ang="0">
                      <a:pos x="159" y="75"/>
                    </a:cxn>
                    <a:cxn ang="0">
                      <a:pos x="160" y="63"/>
                    </a:cxn>
                    <a:cxn ang="0">
                      <a:pos x="159" y="50"/>
                    </a:cxn>
                    <a:cxn ang="0">
                      <a:pos x="154" y="38"/>
                    </a:cxn>
                    <a:cxn ang="0">
                      <a:pos x="146" y="28"/>
                    </a:cxn>
                    <a:cxn ang="0">
                      <a:pos x="137" y="18"/>
                    </a:cxn>
                    <a:cxn ang="0">
                      <a:pos x="125" y="11"/>
                    </a:cxn>
                    <a:cxn ang="0">
                      <a:pos x="111" y="5"/>
                    </a:cxn>
                    <a:cxn ang="0">
                      <a:pos x="96" y="1"/>
                    </a:cxn>
                    <a:cxn ang="0">
                      <a:pos x="80" y="0"/>
                    </a:cxn>
                    <a:cxn ang="0">
                      <a:pos x="63" y="1"/>
                    </a:cxn>
                    <a:cxn ang="0">
                      <a:pos x="49" y="5"/>
                    </a:cxn>
                    <a:cxn ang="0">
                      <a:pos x="35" y="11"/>
                    </a:cxn>
                    <a:cxn ang="0">
                      <a:pos x="23" y="18"/>
                    </a:cxn>
                    <a:cxn ang="0">
                      <a:pos x="14" y="28"/>
                    </a:cxn>
                    <a:cxn ang="0">
                      <a:pos x="6" y="38"/>
                    </a:cxn>
                    <a:cxn ang="0">
                      <a:pos x="1" y="50"/>
                    </a:cxn>
                    <a:cxn ang="0">
                      <a:pos x="0" y="63"/>
                    </a:cxn>
                    <a:cxn ang="0">
                      <a:pos x="1" y="75"/>
                    </a:cxn>
                    <a:cxn ang="0">
                      <a:pos x="6" y="87"/>
                    </a:cxn>
                    <a:cxn ang="0">
                      <a:pos x="14" y="98"/>
                    </a:cxn>
                    <a:cxn ang="0">
                      <a:pos x="23" y="107"/>
                    </a:cxn>
                    <a:cxn ang="0">
                      <a:pos x="35" y="115"/>
                    </a:cxn>
                    <a:cxn ang="0">
                      <a:pos x="49" y="120"/>
                    </a:cxn>
                    <a:cxn ang="0">
                      <a:pos x="63" y="124"/>
                    </a:cxn>
                    <a:cxn ang="0">
                      <a:pos x="80" y="125"/>
                    </a:cxn>
                  </a:cxnLst>
                  <a:rect l="0" t="0" r="r" b="b"/>
                  <a:pathLst>
                    <a:path w="160" h="125">
                      <a:moveTo>
                        <a:pt x="80" y="125"/>
                      </a:moveTo>
                      <a:lnTo>
                        <a:pt x="96" y="124"/>
                      </a:lnTo>
                      <a:lnTo>
                        <a:pt x="111" y="120"/>
                      </a:lnTo>
                      <a:lnTo>
                        <a:pt x="125" y="115"/>
                      </a:lnTo>
                      <a:lnTo>
                        <a:pt x="137" y="107"/>
                      </a:lnTo>
                      <a:lnTo>
                        <a:pt x="146" y="98"/>
                      </a:lnTo>
                      <a:lnTo>
                        <a:pt x="154" y="87"/>
                      </a:lnTo>
                      <a:lnTo>
                        <a:pt x="159" y="75"/>
                      </a:lnTo>
                      <a:lnTo>
                        <a:pt x="160" y="63"/>
                      </a:lnTo>
                      <a:lnTo>
                        <a:pt x="159" y="50"/>
                      </a:lnTo>
                      <a:lnTo>
                        <a:pt x="154" y="38"/>
                      </a:lnTo>
                      <a:lnTo>
                        <a:pt x="146" y="28"/>
                      </a:lnTo>
                      <a:lnTo>
                        <a:pt x="137" y="18"/>
                      </a:lnTo>
                      <a:lnTo>
                        <a:pt x="125" y="11"/>
                      </a:lnTo>
                      <a:lnTo>
                        <a:pt x="111" y="5"/>
                      </a:lnTo>
                      <a:lnTo>
                        <a:pt x="96" y="1"/>
                      </a:lnTo>
                      <a:lnTo>
                        <a:pt x="80" y="0"/>
                      </a:lnTo>
                      <a:lnTo>
                        <a:pt x="63" y="1"/>
                      </a:lnTo>
                      <a:lnTo>
                        <a:pt x="49" y="5"/>
                      </a:lnTo>
                      <a:lnTo>
                        <a:pt x="35" y="11"/>
                      </a:lnTo>
                      <a:lnTo>
                        <a:pt x="23" y="18"/>
                      </a:lnTo>
                      <a:lnTo>
                        <a:pt x="14" y="28"/>
                      </a:lnTo>
                      <a:lnTo>
                        <a:pt x="6" y="38"/>
                      </a:lnTo>
                      <a:lnTo>
                        <a:pt x="1" y="50"/>
                      </a:lnTo>
                      <a:lnTo>
                        <a:pt x="0" y="63"/>
                      </a:lnTo>
                      <a:lnTo>
                        <a:pt x="1" y="75"/>
                      </a:lnTo>
                      <a:lnTo>
                        <a:pt x="6" y="87"/>
                      </a:lnTo>
                      <a:lnTo>
                        <a:pt x="14" y="98"/>
                      </a:lnTo>
                      <a:lnTo>
                        <a:pt x="23" y="107"/>
                      </a:lnTo>
                      <a:lnTo>
                        <a:pt x="35" y="115"/>
                      </a:lnTo>
                      <a:lnTo>
                        <a:pt x="49" y="120"/>
                      </a:lnTo>
                      <a:lnTo>
                        <a:pt x="63" y="124"/>
                      </a:lnTo>
                      <a:lnTo>
                        <a:pt x="80" y="125"/>
                      </a:lnTo>
                      <a:close/>
                    </a:path>
                  </a:pathLst>
                </a:custGeom>
                <a:solidFill>
                  <a:srgbClr val="7FBF7F"/>
                </a:solidFill>
                <a:ln w="9525">
                  <a:noFill/>
                  <a:round/>
                  <a:headEnd/>
                  <a:tailEnd/>
                </a:ln>
              </p:spPr>
              <p:txBody>
                <a:bodyPr/>
                <a:lstStyle/>
                <a:p>
                  <a:pPr algn="ctr">
                    <a:spcBef>
                      <a:spcPct val="20000"/>
                    </a:spcBef>
                    <a:defRPr/>
                  </a:pPr>
                  <a:endParaRPr lang="en-US" sz="1100" kern="0" dirty="0">
                    <a:solidFill>
                      <a:srgbClr val="002776"/>
                    </a:solidFill>
                    <a:cs typeface="Arial" pitchFamily="34" charset="0"/>
                  </a:endParaRPr>
                </a:p>
              </p:txBody>
            </p:sp>
          </p:grpSp>
        </p:grpSp>
        <p:sp>
          <p:nvSpPr>
            <p:cNvPr id="143" name="TextBox 142"/>
            <p:cNvSpPr txBox="1"/>
            <p:nvPr/>
          </p:nvSpPr>
          <p:spPr>
            <a:xfrm>
              <a:off x="2052309" y="4476439"/>
              <a:ext cx="995256" cy="400014"/>
            </a:xfrm>
            <a:prstGeom prst="rect">
              <a:avLst/>
            </a:prstGeom>
            <a:noFill/>
          </p:spPr>
          <p:txBody>
            <a:bodyPr>
              <a:spAutoFit/>
            </a:bodyPr>
            <a:lstStyle/>
            <a:p>
              <a:pPr algn="ctr">
                <a:spcBef>
                  <a:spcPct val="20000"/>
                </a:spcBef>
                <a:defRPr/>
              </a:pPr>
              <a:r>
                <a:rPr lang="en-US" kern="0" dirty="0">
                  <a:solidFill>
                    <a:srgbClr val="FFFFFF">
                      <a:lumMod val="75000"/>
                    </a:srgbClr>
                  </a:solidFill>
                  <a:cs typeface="Arial" pitchFamily="34" charset="0"/>
                </a:rPr>
                <a:t>Renewables Generation</a:t>
              </a:r>
            </a:p>
          </p:txBody>
        </p:sp>
        <p:sp>
          <p:nvSpPr>
            <p:cNvPr id="144" name="TextBox 143"/>
            <p:cNvSpPr txBox="1"/>
            <p:nvPr/>
          </p:nvSpPr>
          <p:spPr>
            <a:xfrm>
              <a:off x="5339669" y="5014554"/>
              <a:ext cx="673028" cy="246040"/>
            </a:xfrm>
            <a:prstGeom prst="rect">
              <a:avLst/>
            </a:prstGeom>
            <a:noFill/>
          </p:spPr>
          <p:txBody>
            <a:bodyPr>
              <a:spAutoFit/>
            </a:bodyPr>
            <a:lstStyle/>
            <a:p>
              <a:pPr algn="ctr">
                <a:spcBef>
                  <a:spcPct val="20000"/>
                </a:spcBef>
                <a:defRPr/>
              </a:pPr>
              <a:r>
                <a:rPr lang="en-US" kern="0" dirty="0">
                  <a:solidFill>
                    <a:srgbClr val="FFFFFF">
                      <a:lumMod val="75000"/>
                    </a:srgbClr>
                  </a:solidFill>
                  <a:cs typeface="Arial" pitchFamily="34" charset="0"/>
                </a:rPr>
                <a:t>Internet</a:t>
              </a:r>
            </a:p>
          </p:txBody>
        </p:sp>
        <p:sp>
          <p:nvSpPr>
            <p:cNvPr id="145" name="TextBox 144"/>
            <p:cNvSpPr txBox="1"/>
            <p:nvPr/>
          </p:nvSpPr>
          <p:spPr>
            <a:xfrm>
              <a:off x="590379" y="5087572"/>
              <a:ext cx="673028" cy="246040"/>
            </a:xfrm>
            <a:prstGeom prst="rect">
              <a:avLst/>
            </a:prstGeom>
            <a:noFill/>
          </p:spPr>
          <p:txBody>
            <a:bodyPr>
              <a:spAutoFit/>
            </a:bodyPr>
            <a:lstStyle/>
            <a:p>
              <a:pPr algn="ctr">
                <a:spcBef>
                  <a:spcPct val="20000"/>
                </a:spcBef>
                <a:defRPr/>
              </a:pPr>
              <a:r>
                <a:rPr lang="en-US" kern="0" dirty="0">
                  <a:solidFill>
                    <a:srgbClr val="FFFFFF">
                      <a:lumMod val="75000"/>
                    </a:srgbClr>
                  </a:solidFill>
                  <a:cs typeface="Arial" pitchFamily="34" charset="0"/>
                </a:rPr>
                <a:t>EV</a:t>
              </a:r>
              <a:endParaRPr lang="en-US" kern="0" dirty="0">
                <a:solidFill>
                  <a:srgbClr val="FFFFFF">
                    <a:lumMod val="75000"/>
                  </a:srgbClr>
                </a:solidFill>
                <a:cs typeface="Arial" pitchFamily="34" charset="0"/>
              </a:endParaRPr>
            </a:p>
          </p:txBody>
        </p:sp>
        <p:sp>
          <p:nvSpPr>
            <p:cNvPr id="146" name="Rectangle 95"/>
            <p:cNvSpPr>
              <a:spLocks noChangeArrowheads="1"/>
            </p:cNvSpPr>
            <p:nvPr/>
          </p:nvSpPr>
          <p:spPr bwMode="auto">
            <a:xfrm>
              <a:off x="3428524" y="1716025"/>
              <a:ext cx="804776" cy="257152"/>
            </a:xfrm>
            <a:prstGeom prst="rect">
              <a:avLst/>
            </a:prstGeom>
            <a:noFill/>
            <a:ln w="9525">
              <a:noFill/>
              <a:miter lim="800000"/>
              <a:headEnd/>
              <a:tailEnd/>
            </a:ln>
          </p:spPr>
          <p:txBody>
            <a:bodyPr lIns="0" tIns="0" rIns="0" bIns="0" anchor="ctr"/>
            <a:lstStyle/>
            <a:p>
              <a:pPr fontAlgn="auto">
                <a:spcBef>
                  <a:spcPts val="0"/>
                </a:spcBef>
                <a:spcAft>
                  <a:spcPts val="0"/>
                </a:spcAft>
                <a:defRPr/>
              </a:pPr>
              <a:r>
                <a:rPr lang="en-US" sz="900" b="0" kern="0" dirty="0">
                  <a:solidFill>
                    <a:srgbClr val="FFFFFF">
                      <a:lumMod val="65000"/>
                    </a:srgbClr>
                  </a:solidFill>
                </a:rPr>
                <a:t>Wireless Carriers</a:t>
              </a:r>
              <a:endParaRPr lang="en-US" sz="900" b="0" kern="0" dirty="0">
                <a:solidFill>
                  <a:srgbClr val="FFFFFF">
                    <a:lumMod val="65000"/>
                  </a:srgbClr>
                </a:solidFill>
              </a:endParaRPr>
            </a:p>
          </p:txBody>
        </p:sp>
      </p:grpSp>
      <p:sp>
        <p:nvSpPr>
          <p:cNvPr id="170" name="Up-Down Arrow 169"/>
          <p:cNvSpPr/>
          <p:nvPr/>
        </p:nvSpPr>
        <p:spPr>
          <a:xfrm>
            <a:off x="381000" y="1524000"/>
            <a:ext cx="2855913" cy="3613150"/>
          </a:xfrm>
          <a:prstGeom prst="upDownArrow">
            <a:avLst>
              <a:gd name="adj1" fmla="val 50000"/>
              <a:gd name="adj2" fmla="val 50000"/>
            </a:avLst>
          </a:prstGeom>
          <a:solidFill>
            <a:srgbClr val="00A1DE">
              <a:alpha val="65098"/>
            </a:srgb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lgn="ctr"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Arial"/>
            </a:endParaRPr>
          </a:p>
        </p:txBody>
      </p:sp>
      <p:sp>
        <p:nvSpPr>
          <p:cNvPr id="171" name="Up-Down Arrow 170"/>
          <p:cNvSpPr/>
          <p:nvPr/>
        </p:nvSpPr>
        <p:spPr>
          <a:xfrm>
            <a:off x="3544888" y="1524000"/>
            <a:ext cx="2855912" cy="3613150"/>
          </a:xfrm>
          <a:prstGeom prst="upDownArrow">
            <a:avLst>
              <a:gd name="adj1" fmla="val 50000"/>
              <a:gd name="adj2" fmla="val 49438"/>
            </a:avLst>
          </a:prstGeom>
          <a:solidFill>
            <a:srgbClr val="92D400">
              <a:alpha val="65098"/>
            </a:srgb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lgn="ctr"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Arial"/>
            </a:endParaRPr>
          </a:p>
        </p:txBody>
      </p:sp>
      <p:sp>
        <p:nvSpPr>
          <p:cNvPr id="172" name="Rounded Rectangle 171"/>
          <p:cNvSpPr/>
          <p:nvPr/>
        </p:nvSpPr>
        <p:spPr>
          <a:xfrm>
            <a:off x="1143000" y="2819400"/>
            <a:ext cx="1349375" cy="255588"/>
          </a:xfrm>
          <a:prstGeom prst="roundRect">
            <a:avLst/>
          </a:prstGeom>
          <a:solidFill>
            <a:srgbClr val="92D4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Device Control Data</a:t>
            </a:r>
          </a:p>
        </p:txBody>
      </p:sp>
      <p:sp>
        <p:nvSpPr>
          <p:cNvPr id="173" name="Rounded Rectangle 172"/>
          <p:cNvSpPr/>
          <p:nvPr/>
        </p:nvSpPr>
        <p:spPr>
          <a:xfrm>
            <a:off x="1143000" y="3148013"/>
            <a:ext cx="1349375" cy="255587"/>
          </a:xfrm>
          <a:prstGeom prst="roundRect">
            <a:avLst/>
          </a:prstGeom>
          <a:solidFill>
            <a:srgbClr val="92D4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Account Transactions</a:t>
            </a:r>
          </a:p>
        </p:txBody>
      </p:sp>
      <p:sp>
        <p:nvSpPr>
          <p:cNvPr id="174" name="Rounded Rectangle 173"/>
          <p:cNvSpPr/>
          <p:nvPr/>
        </p:nvSpPr>
        <p:spPr>
          <a:xfrm>
            <a:off x="1143000" y="3476625"/>
            <a:ext cx="1349375" cy="255588"/>
          </a:xfrm>
          <a:prstGeom prst="roundRect">
            <a:avLst/>
          </a:prstGeom>
          <a:solidFill>
            <a:srgbClr val="92D4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Demand Response</a:t>
            </a:r>
          </a:p>
        </p:txBody>
      </p:sp>
      <p:sp>
        <p:nvSpPr>
          <p:cNvPr id="175" name="Rounded Rectangle 174"/>
          <p:cNvSpPr/>
          <p:nvPr/>
        </p:nvSpPr>
        <p:spPr>
          <a:xfrm>
            <a:off x="1143000" y="3805238"/>
            <a:ext cx="1349375" cy="255587"/>
          </a:xfrm>
          <a:prstGeom prst="roundRect">
            <a:avLst/>
          </a:prstGeom>
          <a:solidFill>
            <a:srgbClr val="92D4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Customer Usage</a:t>
            </a:r>
          </a:p>
        </p:txBody>
      </p:sp>
      <p:sp>
        <p:nvSpPr>
          <p:cNvPr id="176" name="Rounded Rectangle 175"/>
          <p:cNvSpPr/>
          <p:nvPr/>
        </p:nvSpPr>
        <p:spPr>
          <a:xfrm>
            <a:off x="1143000" y="4133850"/>
            <a:ext cx="1349375" cy="255588"/>
          </a:xfrm>
          <a:prstGeom prst="roundRect">
            <a:avLst/>
          </a:prstGeom>
          <a:solidFill>
            <a:srgbClr val="92D4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Compliance  Data</a:t>
            </a:r>
          </a:p>
        </p:txBody>
      </p:sp>
      <p:sp>
        <p:nvSpPr>
          <p:cNvPr id="177" name="Rounded Rectangle 176"/>
          <p:cNvSpPr/>
          <p:nvPr/>
        </p:nvSpPr>
        <p:spPr>
          <a:xfrm>
            <a:off x="4289425" y="2819400"/>
            <a:ext cx="1349375" cy="255588"/>
          </a:xfrm>
          <a:prstGeom prst="roundRect">
            <a:avLst/>
          </a:prstGeom>
          <a:solidFill>
            <a:srgbClr val="00A1DE"/>
          </a:solidFill>
          <a:ln w="25400" cap="flat" cmpd="sng" algn="ctr">
            <a:solidFill>
              <a:schemeClr val="bg1"/>
            </a:solidFill>
            <a:prstDash val="solid"/>
          </a:ln>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Electric  Distribution</a:t>
            </a:r>
          </a:p>
        </p:txBody>
      </p:sp>
      <p:sp>
        <p:nvSpPr>
          <p:cNvPr id="178" name="Rounded Rectangle 177"/>
          <p:cNvSpPr/>
          <p:nvPr/>
        </p:nvSpPr>
        <p:spPr>
          <a:xfrm>
            <a:off x="4289425" y="3124200"/>
            <a:ext cx="1349375" cy="255588"/>
          </a:xfrm>
          <a:prstGeom prst="roundRect">
            <a:avLst/>
          </a:prstGeom>
          <a:solidFill>
            <a:srgbClr val="00A1DE"/>
          </a:solidFill>
          <a:ln w="25400" cap="flat" cmpd="sng" algn="ctr">
            <a:solidFill>
              <a:schemeClr val="bg1"/>
            </a:solidFill>
            <a:prstDash val="solid"/>
          </a:ln>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Gas Distribution</a:t>
            </a:r>
          </a:p>
        </p:txBody>
      </p:sp>
      <p:sp>
        <p:nvSpPr>
          <p:cNvPr id="179" name="Rounded Rectangle 178"/>
          <p:cNvSpPr/>
          <p:nvPr/>
        </p:nvSpPr>
        <p:spPr>
          <a:xfrm>
            <a:off x="4289425" y="3429000"/>
            <a:ext cx="1349375" cy="255588"/>
          </a:xfrm>
          <a:prstGeom prst="roundRect">
            <a:avLst/>
          </a:prstGeom>
          <a:solidFill>
            <a:srgbClr val="00A1DE"/>
          </a:solidFill>
          <a:ln w="25400" cap="flat" cmpd="sng" algn="ctr">
            <a:solidFill>
              <a:schemeClr val="bg1"/>
            </a:solidFill>
            <a:prstDash val="solid"/>
          </a:ln>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Water</a:t>
            </a:r>
          </a:p>
        </p:txBody>
      </p:sp>
      <p:sp>
        <p:nvSpPr>
          <p:cNvPr id="180" name="Rounded Rectangle 179"/>
          <p:cNvSpPr/>
          <p:nvPr/>
        </p:nvSpPr>
        <p:spPr>
          <a:xfrm>
            <a:off x="4289425" y="4191000"/>
            <a:ext cx="1349375" cy="255588"/>
          </a:xfrm>
          <a:prstGeom prst="roundRect">
            <a:avLst/>
          </a:prstGeom>
          <a:solidFill>
            <a:srgbClr val="00A1DE"/>
          </a:solidFill>
          <a:ln w="25400" cap="flat" cmpd="sng" algn="ctr">
            <a:solidFill>
              <a:schemeClr val="bg1"/>
            </a:solidFill>
            <a:prstDash val="solid"/>
          </a:ln>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Internet Service</a:t>
            </a:r>
          </a:p>
        </p:txBody>
      </p:sp>
      <p:sp>
        <p:nvSpPr>
          <p:cNvPr id="181" name="Rounded Rectangle 180"/>
          <p:cNvSpPr/>
          <p:nvPr/>
        </p:nvSpPr>
        <p:spPr>
          <a:xfrm>
            <a:off x="4289425" y="4495800"/>
            <a:ext cx="1349375" cy="255588"/>
          </a:xfrm>
          <a:prstGeom prst="roundRect">
            <a:avLst/>
          </a:prstGeom>
          <a:solidFill>
            <a:srgbClr val="00A1DE"/>
          </a:solidFill>
          <a:ln w="25400" cap="flat" cmpd="sng" algn="ctr">
            <a:solidFill>
              <a:schemeClr val="bg1"/>
            </a:solidFill>
            <a:prstDash val="solid"/>
          </a:ln>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Wireless Network</a:t>
            </a:r>
          </a:p>
        </p:txBody>
      </p:sp>
      <p:sp>
        <p:nvSpPr>
          <p:cNvPr id="182" name="TextBox 181"/>
          <p:cNvSpPr txBox="1"/>
          <p:nvPr/>
        </p:nvSpPr>
        <p:spPr>
          <a:xfrm>
            <a:off x="1066800" y="2476500"/>
            <a:ext cx="1468438" cy="338138"/>
          </a:xfrm>
          <a:prstGeom prst="rect">
            <a:avLst/>
          </a:prstGeom>
          <a:noFill/>
        </p:spPr>
        <p:txBody>
          <a:bodyPr>
            <a:spAutoFit/>
          </a:bodyPr>
          <a:lstStyle/>
          <a:p>
            <a:pPr algn="ctr" fontAlgn="auto">
              <a:spcBef>
                <a:spcPts val="0"/>
              </a:spcBef>
              <a:spcAft>
                <a:spcPts val="0"/>
              </a:spcAft>
              <a:defRPr/>
            </a:pPr>
            <a:r>
              <a:rPr lang="en-US" sz="1600" b="0" kern="0" dirty="0">
                <a:solidFill>
                  <a:srgbClr val="002776">
                    <a:lumMod val="50000"/>
                  </a:srgbClr>
                </a:solidFill>
                <a:effectLst>
                  <a:outerShdw blurRad="38100" dist="38100" dir="2700000" algn="tl">
                    <a:srgbClr val="000000">
                      <a:alpha val="43137"/>
                    </a:srgbClr>
                  </a:outerShdw>
                </a:effectLst>
              </a:rPr>
              <a:t>DATA</a:t>
            </a:r>
          </a:p>
        </p:txBody>
      </p:sp>
      <p:sp>
        <p:nvSpPr>
          <p:cNvPr id="183" name="TextBox 182"/>
          <p:cNvSpPr txBox="1"/>
          <p:nvPr/>
        </p:nvSpPr>
        <p:spPr>
          <a:xfrm>
            <a:off x="3943350" y="2230438"/>
            <a:ext cx="2101850" cy="584200"/>
          </a:xfrm>
          <a:prstGeom prst="rect">
            <a:avLst/>
          </a:prstGeom>
          <a:noFill/>
        </p:spPr>
        <p:txBody>
          <a:bodyPr>
            <a:spAutoFit/>
          </a:bodyPr>
          <a:lstStyle/>
          <a:p>
            <a:pPr algn="ctr" fontAlgn="auto">
              <a:spcBef>
                <a:spcPts val="0"/>
              </a:spcBef>
              <a:spcAft>
                <a:spcPts val="0"/>
              </a:spcAft>
              <a:defRPr/>
            </a:pPr>
            <a:r>
              <a:rPr lang="en-US" sz="1600" b="0" kern="0" dirty="0">
                <a:solidFill>
                  <a:srgbClr val="002776">
                    <a:lumMod val="50000"/>
                  </a:srgbClr>
                </a:solidFill>
                <a:effectLst>
                  <a:outerShdw blurRad="38100" dist="38100" dir="2700000" algn="tl">
                    <a:srgbClr val="000000">
                      <a:alpha val="43137"/>
                    </a:srgbClr>
                  </a:outerShdw>
                </a:effectLst>
              </a:rPr>
              <a:t>CRITICAL </a:t>
            </a:r>
            <a:br>
              <a:rPr lang="en-US" sz="1600" b="0" kern="0" dirty="0">
                <a:solidFill>
                  <a:srgbClr val="002776">
                    <a:lumMod val="50000"/>
                  </a:srgbClr>
                </a:solidFill>
                <a:effectLst>
                  <a:outerShdw blurRad="38100" dist="38100" dir="2700000" algn="tl">
                    <a:srgbClr val="000000">
                      <a:alpha val="43137"/>
                    </a:srgbClr>
                  </a:outerShdw>
                </a:effectLst>
              </a:rPr>
            </a:br>
            <a:r>
              <a:rPr lang="en-US" sz="1600" b="0" kern="0" dirty="0">
                <a:solidFill>
                  <a:srgbClr val="002776">
                    <a:lumMod val="50000"/>
                  </a:srgbClr>
                </a:solidFill>
                <a:effectLst>
                  <a:outerShdw blurRad="38100" dist="38100" dir="2700000" algn="tl">
                    <a:srgbClr val="000000">
                      <a:alpha val="43137"/>
                    </a:srgbClr>
                  </a:outerShdw>
                </a:effectLst>
              </a:rPr>
              <a:t>INFRASTRUCTURE</a:t>
            </a:r>
          </a:p>
        </p:txBody>
      </p:sp>
      <p:sp>
        <p:nvSpPr>
          <p:cNvPr id="184" name="Rounded Rectangle 183"/>
          <p:cNvSpPr/>
          <p:nvPr/>
        </p:nvSpPr>
        <p:spPr>
          <a:xfrm>
            <a:off x="4289425" y="3733800"/>
            <a:ext cx="1349375" cy="407988"/>
          </a:xfrm>
          <a:prstGeom prst="roundRect">
            <a:avLst/>
          </a:prstGeom>
          <a:solidFill>
            <a:srgbClr val="00A1DE"/>
          </a:solidFill>
          <a:ln w="25400" cap="flat" cmpd="sng" algn="ctr">
            <a:solidFill>
              <a:schemeClr val="bg1"/>
            </a:solidFill>
            <a:prstDash val="solid"/>
          </a:ln>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Distributed Generation</a:t>
            </a:r>
          </a:p>
        </p:txBody>
      </p:sp>
      <p:sp>
        <p:nvSpPr>
          <p:cNvPr id="185" name="Rounded Rectangle 184"/>
          <p:cNvSpPr/>
          <p:nvPr/>
        </p:nvSpPr>
        <p:spPr>
          <a:xfrm>
            <a:off x="1143000" y="4468813"/>
            <a:ext cx="1349375" cy="255587"/>
          </a:xfrm>
          <a:prstGeom prst="roundRect">
            <a:avLst/>
          </a:prstGeom>
          <a:solidFill>
            <a:srgbClr val="92D40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spAutoFit/>
          </a:bodyPr>
          <a:lstStyle/>
          <a:p>
            <a:pPr algn="ctr" fontAlgn="auto">
              <a:spcBef>
                <a:spcPts val="0"/>
              </a:spcBef>
              <a:spcAft>
                <a:spcPts val="0"/>
              </a:spcAft>
              <a:defRPr/>
            </a:pPr>
            <a:r>
              <a:rPr lang="en-US" sz="900" b="0" kern="0" dirty="0">
                <a:solidFill>
                  <a:srgbClr val="000000"/>
                </a:solidFill>
                <a:latin typeface="Arial"/>
              </a:rPr>
              <a:t>Marketing Data</a:t>
            </a:r>
          </a:p>
        </p:txBody>
      </p:sp>
      <p:sp>
        <p:nvSpPr>
          <p:cNvPr id="95254" name="Oval 185"/>
          <p:cNvSpPr>
            <a:spLocks noChangeArrowheads="1"/>
          </p:cNvSpPr>
          <p:nvPr/>
        </p:nvSpPr>
        <p:spPr bwMode="auto">
          <a:xfrm>
            <a:off x="3411538" y="1036638"/>
            <a:ext cx="4435475" cy="4532312"/>
          </a:xfrm>
          <a:prstGeom prst="ellipse">
            <a:avLst/>
          </a:prstGeom>
          <a:noFill/>
          <a:ln w="9525" algn="ctr">
            <a:noFill/>
            <a:round/>
            <a:headEnd/>
            <a:tailEnd/>
          </a:ln>
        </p:spPr>
        <p:txBody>
          <a:bodyPr/>
          <a:lstStyle/>
          <a:p>
            <a:pPr algn="ctr" eaLnBrk="0" hangingPunct="0">
              <a:lnSpc>
                <a:spcPct val="110000"/>
              </a:lnSpc>
            </a:pPr>
            <a:endParaRPr lang="en-US"/>
          </a:p>
        </p:txBody>
      </p:sp>
      <p:sp>
        <p:nvSpPr>
          <p:cNvPr id="95255" name="Oval 186"/>
          <p:cNvSpPr>
            <a:spLocks noChangeArrowheads="1"/>
          </p:cNvSpPr>
          <p:nvPr/>
        </p:nvSpPr>
        <p:spPr bwMode="auto">
          <a:xfrm>
            <a:off x="368300" y="382588"/>
            <a:ext cx="4435475" cy="1609725"/>
          </a:xfrm>
          <a:prstGeom prst="ellipse">
            <a:avLst/>
          </a:prstGeom>
          <a:noFill/>
          <a:ln w="9525" algn="ctr">
            <a:noFill/>
            <a:round/>
            <a:headEnd/>
            <a:tailEnd/>
          </a:ln>
        </p:spPr>
        <p:txBody>
          <a:bodyPr/>
          <a:lstStyle/>
          <a:p>
            <a:pPr algn="ctr" eaLnBrk="0" hangingPunct="0">
              <a:lnSpc>
                <a:spcPct val="110000"/>
              </a:lnSpc>
            </a:pPr>
            <a:endParaRPr lang="en-US"/>
          </a:p>
        </p:txBody>
      </p:sp>
      <p:sp>
        <p:nvSpPr>
          <p:cNvPr id="95256" name="Oval 187"/>
          <p:cNvSpPr>
            <a:spLocks noChangeArrowheads="1"/>
          </p:cNvSpPr>
          <p:nvPr/>
        </p:nvSpPr>
        <p:spPr bwMode="auto">
          <a:xfrm>
            <a:off x="955675" y="1309688"/>
            <a:ext cx="5076825" cy="4422775"/>
          </a:xfrm>
          <a:prstGeom prst="ellipse">
            <a:avLst/>
          </a:prstGeom>
          <a:noFill/>
          <a:ln w="19050" algn="ctr">
            <a:solidFill>
              <a:srgbClr val="FF0000"/>
            </a:solidFill>
            <a:round/>
            <a:headEnd/>
            <a:tailEnd/>
          </a:ln>
        </p:spPr>
        <p:txBody>
          <a:bodyPr/>
          <a:lstStyle/>
          <a:p>
            <a:pPr algn="ctr" eaLnBrk="0" hangingPunct="0">
              <a:lnSpc>
                <a:spcPct val="110000"/>
              </a:lnSpc>
            </a:pPr>
            <a:endParaRPr lang="en-US"/>
          </a:p>
        </p:txBody>
      </p:sp>
      <p:sp>
        <p:nvSpPr>
          <p:cNvPr id="95257" name="Oval 188"/>
          <p:cNvSpPr>
            <a:spLocks noChangeArrowheads="1"/>
          </p:cNvSpPr>
          <p:nvPr/>
        </p:nvSpPr>
        <p:spPr bwMode="auto">
          <a:xfrm>
            <a:off x="944563" y="2170113"/>
            <a:ext cx="2044700" cy="2797175"/>
          </a:xfrm>
          <a:prstGeom prst="ellipse">
            <a:avLst/>
          </a:prstGeom>
          <a:noFill/>
          <a:ln w="19050" algn="ctr">
            <a:solidFill>
              <a:srgbClr val="FF0000"/>
            </a:solidFill>
            <a:round/>
            <a:headEnd/>
            <a:tailEnd/>
          </a:ln>
        </p:spPr>
        <p:txBody>
          <a:bodyPr/>
          <a:lstStyle/>
          <a:p>
            <a:pPr algn="ctr" eaLnBrk="0" hangingPunct="0">
              <a:lnSpc>
                <a:spcPct val="110000"/>
              </a:lnSpc>
            </a:pPr>
            <a:endParaRPr lang="en-US"/>
          </a:p>
        </p:txBody>
      </p:sp>
      <p:sp>
        <p:nvSpPr>
          <p:cNvPr id="95258" name="TextBox 74"/>
          <p:cNvSpPr txBox="1">
            <a:spLocks noChangeArrowheads="1"/>
          </p:cNvSpPr>
          <p:nvPr/>
        </p:nvSpPr>
        <p:spPr bwMode="auto">
          <a:xfrm>
            <a:off x="1995488" y="4903788"/>
            <a:ext cx="822325" cy="265112"/>
          </a:xfrm>
          <a:prstGeom prst="rect">
            <a:avLst/>
          </a:prstGeom>
          <a:noFill/>
          <a:ln w="9525">
            <a:noFill/>
            <a:miter lim="800000"/>
            <a:headEnd/>
            <a:tailEnd/>
          </a:ln>
        </p:spPr>
        <p:txBody>
          <a:bodyPr>
            <a:spAutoFit/>
          </a:bodyPr>
          <a:lstStyle/>
          <a:p>
            <a:pPr algn="ctr" eaLnBrk="0" hangingPunct="0">
              <a:lnSpc>
                <a:spcPct val="110000"/>
              </a:lnSpc>
            </a:pPr>
            <a:r>
              <a:rPr lang="en-US" sz="1100"/>
              <a:t>Privacy</a:t>
            </a:r>
          </a:p>
        </p:txBody>
      </p:sp>
      <p:sp>
        <p:nvSpPr>
          <p:cNvPr id="95259" name="TextBox 75"/>
          <p:cNvSpPr txBox="1">
            <a:spLocks noChangeArrowheads="1"/>
          </p:cNvSpPr>
          <p:nvPr/>
        </p:nvSpPr>
        <p:spPr bwMode="auto">
          <a:xfrm>
            <a:off x="5365750" y="4903788"/>
            <a:ext cx="822325" cy="265112"/>
          </a:xfrm>
          <a:prstGeom prst="rect">
            <a:avLst/>
          </a:prstGeom>
          <a:noFill/>
          <a:ln w="9525">
            <a:noFill/>
            <a:miter lim="800000"/>
            <a:headEnd/>
            <a:tailEnd/>
          </a:ln>
        </p:spPr>
        <p:txBody>
          <a:bodyPr>
            <a:spAutoFit/>
          </a:bodyPr>
          <a:lstStyle/>
          <a:p>
            <a:pPr algn="ctr" eaLnBrk="0" hangingPunct="0">
              <a:lnSpc>
                <a:spcPct val="110000"/>
              </a:lnSpc>
            </a:pPr>
            <a:r>
              <a:rPr lang="en-US" sz="1100"/>
              <a:t>Security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2"/>
          <p:cNvSpPr>
            <a:spLocks noGrp="1"/>
          </p:cNvSpPr>
          <p:nvPr>
            <p:ph type="title"/>
          </p:nvPr>
        </p:nvSpPr>
        <p:spPr>
          <a:xfrm>
            <a:off x="396875" y="250825"/>
            <a:ext cx="8378825" cy="522288"/>
          </a:xfrm>
        </p:spPr>
        <p:txBody>
          <a:bodyPr/>
          <a:lstStyle/>
          <a:p>
            <a:r>
              <a:rPr lang="en-US" smtClean="0"/>
              <a:t>Smart Grid enables increased digital information, 2-way communication, and controls technology use to serve consumers, utilities, regulators, shareholders, and 3rd parties</a:t>
            </a:r>
          </a:p>
        </p:txBody>
      </p:sp>
      <p:pic>
        <p:nvPicPr>
          <p:cNvPr id="97282" name="Picture 31"/>
          <p:cNvPicPr>
            <a:picLocks noChangeAspect="1" noChangeArrowheads="1"/>
          </p:cNvPicPr>
          <p:nvPr/>
        </p:nvPicPr>
        <p:blipFill>
          <a:blip r:embed="rId3"/>
          <a:srcRect l="-1045" t="-1790" r="-1401"/>
          <a:stretch>
            <a:fillRect/>
          </a:stretch>
        </p:blipFill>
        <p:spPr bwMode="gray">
          <a:xfrm>
            <a:off x="414338" y="1558925"/>
            <a:ext cx="8335962" cy="5019675"/>
          </a:xfrm>
          <a:prstGeom prst="rect">
            <a:avLst/>
          </a:prstGeom>
          <a:noFill/>
          <a:ln w="19050" algn="ctr">
            <a:solidFill>
              <a:srgbClr val="002776"/>
            </a:solidFill>
            <a:miter lim="800000"/>
            <a:headEnd/>
            <a:tailEnd/>
          </a:ln>
        </p:spPr>
      </p:pic>
      <p:sp>
        <p:nvSpPr>
          <p:cNvPr id="97283" name="TextBox 7"/>
          <p:cNvSpPr txBox="1">
            <a:spLocks noChangeArrowheads="1"/>
          </p:cNvSpPr>
          <p:nvPr/>
        </p:nvSpPr>
        <p:spPr bwMode="auto">
          <a:xfrm>
            <a:off x="3201988" y="2714625"/>
            <a:ext cx="811212" cy="247650"/>
          </a:xfrm>
          <a:prstGeom prst="rect">
            <a:avLst/>
          </a:prstGeom>
          <a:noFill/>
          <a:ln w="9525">
            <a:noFill/>
            <a:miter lim="800000"/>
            <a:headEnd/>
            <a:tailEnd/>
          </a:ln>
        </p:spPr>
        <p:txBody>
          <a:bodyPr>
            <a:spAutoFit/>
          </a:bodyPr>
          <a:lstStyle/>
          <a:p>
            <a:pPr algn="ctr" eaLnBrk="0" hangingPunct="0">
              <a:lnSpc>
                <a:spcPct val="110000"/>
              </a:lnSpc>
            </a:pPr>
            <a:r>
              <a:rPr lang="en-US">
                <a:solidFill>
                  <a:schemeClr val="bg1"/>
                </a:solidFill>
              </a:rPr>
              <a:t>Backhaul</a:t>
            </a:r>
          </a:p>
        </p:txBody>
      </p:sp>
      <p:cxnSp>
        <p:nvCxnSpPr>
          <p:cNvPr id="97284" name="Straight Arrow Connector 9"/>
          <p:cNvCxnSpPr>
            <a:cxnSpLocks noChangeShapeType="1"/>
          </p:cNvCxnSpPr>
          <p:nvPr/>
        </p:nvCxnSpPr>
        <p:spPr bwMode="auto">
          <a:xfrm>
            <a:off x="395288" y="1373188"/>
            <a:ext cx="2867025" cy="0"/>
          </a:xfrm>
          <a:prstGeom prst="straightConnector1">
            <a:avLst/>
          </a:prstGeom>
          <a:noFill/>
          <a:ln w="76200" algn="ctr">
            <a:solidFill>
              <a:srgbClr val="000066"/>
            </a:solidFill>
            <a:round/>
            <a:headEnd type="triangle" w="med" len="med"/>
            <a:tailEnd type="triangle" w="med" len="med"/>
          </a:ln>
        </p:spPr>
      </p:cxnSp>
      <p:cxnSp>
        <p:nvCxnSpPr>
          <p:cNvPr id="97285" name="Straight Arrow Connector 10"/>
          <p:cNvCxnSpPr>
            <a:cxnSpLocks noChangeShapeType="1"/>
          </p:cNvCxnSpPr>
          <p:nvPr/>
        </p:nvCxnSpPr>
        <p:spPr bwMode="auto">
          <a:xfrm>
            <a:off x="3238500" y="1371600"/>
            <a:ext cx="723900" cy="1588"/>
          </a:xfrm>
          <a:prstGeom prst="straightConnector1">
            <a:avLst/>
          </a:prstGeom>
          <a:noFill/>
          <a:ln w="76200" algn="ctr">
            <a:solidFill>
              <a:srgbClr val="000066"/>
            </a:solidFill>
            <a:round/>
            <a:headEnd type="triangle" w="med" len="med"/>
            <a:tailEnd type="triangle" w="med" len="med"/>
          </a:ln>
        </p:spPr>
      </p:cxnSp>
      <p:cxnSp>
        <p:nvCxnSpPr>
          <p:cNvPr id="97286" name="Straight Arrow Connector 13"/>
          <p:cNvCxnSpPr>
            <a:cxnSpLocks noChangeShapeType="1"/>
          </p:cNvCxnSpPr>
          <p:nvPr/>
        </p:nvCxnSpPr>
        <p:spPr bwMode="auto">
          <a:xfrm>
            <a:off x="3962400" y="1371600"/>
            <a:ext cx="4800600" cy="1588"/>
          </a:xfrm>
          <a:prstGeom prst="straightConnector1">
            <a:avLst/>
          </a:prstGeom>
          <a:noFill/>
          <a:ln w="76200" algn="ctr">
            <a:solidFill>
              <a:srgbClr val="000066"/>
            </a:solidFill>
            <a:round/>
            <a:headEnd type="triangle" w="med" len="med"/>
            <a:tailEnd type="triangle" w="med" len="med"/>
          </a:ln>
        </p:spPr>
      </p:cxnSp>
      <p:sp>
        <p:nvSpPr>
          <p:cNvPr id="16" name="Rectangle 15"/>
          <p:cNvSpPr/>
          <p:nvPr/>
        </p:nvSpPr>
        <p:spPr>
          <a:xfrm>
            <a:off x="485775" y="885825"/>
            <a:ext cx="2600325" cy="461963"/>
          </a:xfrm>
          <a:prstGeom prst="rect">
            <a:avLst/>
          </a:prstGeom>
        </p:spPr>
        <p:txBody>
          <a:bodyPr>
            <a:spAutoFit/>
          </a:bodyPr>
          <a:lstStyle/>
          <a:p>
            <a:pPr algn="ctr" fontAlgn="auto">
              <a:spcBef>
                <a:spcPts val="0"/>
              </a:spcBef>
              <a:spcAft>
                <a:spcPts val="0"/>
              </a:spcAft>
              <a:defRPr/>
            </a:pPr>
            <a:r>
              <a:rPr lang="en-US" sz="1200" kern="0" dirty="0"/>
              <a:t>Back Office – Billing, Control, </a:t>
            </a:r>
          </a:p>
          <a:p>
            <a:pPr algn="ctr" fontAlgn="auto">
              <a:spcBef>
                <a:spcPts val="0"/>
              </a:spcBef>
              <a:spcAft>
                <a:spcPts val="0"/>
              </a:spcAft>
              <a:defRPr/>
            </a:pPr>
            <a:r>
              <a:rPr lang="en-US" sz="1200" kern="0" dirty="0"/>
              <a:t>Data/Info Mgmt, Forecasting</a:t>
            </a:r>
          </a:p>
        </p:txBody>
      </p:sp>
      <p:sp>
        <p:nvSpPr>
          <p:cNvPr id="17" name="Rectangle 16"/>
          <p:cNvSpPr/>
          <p:nvPr/>
        </p:nvSpPr>
        <p:spPr>
          <a:xfrm>
            <a:off x="3135313" y="996950"/>
            <a:ext cx="952500" cy="277813"/>
          </a:xfrm>
          <a:prstGeom prst="rect">
            <a:avLst/>
          </a:prstGeom>
        </p:spPr>
        <p:txBody>
          <a:bodyPr>
            <a:spAutoFit/>
          </a:bodyPr>
          <a:lstStyle/>
          <a:p>
            <a:pPr algn="ctr" fontAlgn="auto">
              <a:spcBef>
                <a:spcPts val="0"/>
              </a:spcBef>
              <a:spcAft>
                <a:spcPts val="0"/>
              </a:spcAft>
              <a:defRPr/>
            </a:pPr>
            <a:r>
              <a:rPr lang="en-US" sz="1200" kern="0" dirty="0"/>
              <a:t>Back Haul</a:t>
            </a:r>
          </a:p>
        </p:txBody>
      </p:sp>
      <p:sp>
        <p:nvSpPr>
          <p:cNvPr id="18" name="Rectangle 17"/>
          <p:cNvSpPr/>
          <p:nvPr/>
        </p:nvSpPr>
        <p:spPr>
          <a:xfrm>
            <a:off x="4900613" y="1069975"/>
            <a:ext cx="2924175" cy="277813"/>
          </a:xfrm>
          <a:prstGeom prst="rect">
            <a:avLst/>
          </a:prstGeom>
        </p:spPr>
        <p:txBody>
          <a:bodyPr>
            <a:spAutoFit/>
          </a:bodyPr>
          <a:lstStyle/>
          <a:p>
            <a:pPr algn="ctr" fontAlgn="auto">
              <a:spcBef>
                <a:spcPts val="0"/>
              </a:spcBef>
              <a:spcAft>
                <a:spcPts val="0"/>
              </a:spcAft>
              <a:defRPr/>
            </a:pPr>
            <a:r>
              <a:rPr lang="en-US" sz="1200" kern="0" dirty="0"/>
              <a:t>Advanced Metering Infrastructure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7"/>
          <p:cNvSpPr>
            <a:spLocks noGrp="1"/>
          </p:cNvSpPr>
          <p:nvPr>
            <p:ph type="title"/>
          </p:nvPr>
        </p:nvSpPr>
        <p:spPr>
          <a:xfrm>
            <a:off x="396875" y="530225"/>
            <a:ext cx="8345488" cy="242888"/>
          </a:xfrm>
        </p:spPr>
        <p:txBody>
          <a:bodyPr/>
          <a:lstStyle/>
          <a:p>
            <a:r>
              <a:rPr lang="en-US" smtClean="0"/>
              <a:t>The Smart Grid Threat Landscape</a:t>
            </a:r>
          </a:p>
        </p:txBody>
      </p:sp>
      <p:pic>
        <p:nvPicPr>
          <p:cNvPr id="99330" name="Picture 3" descr="Energy Smart Grid Threat Landscape.tiff"/>
          <p:cNvPicPr>
            <a:picLocks noChangeAspect="1"/>
          </p:cNvPicPr>
          <p:nvPr/>
        </p:nvPicPr>
        <p:blipFill>
          <a:blip r:embed="rId3"/>
          <a:srcRect/>
          <a:stretch>
            <a:fillRect/>
          </a:stretch>
        </p:blipFill>
        <p:spPr bwMode="auto">
          <a:xfrm>
            <a:off x="457200" y="781050"/>
            <a:ext cx="8229600" cy="586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loitte Consulting Report Template_091806">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Deloitte Consulting Report Template_0918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loitte Consulting Report Template_0918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0918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loitte Consulting Report Template_0918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loitte Consulting Report Template_0918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loitte Consulting Report Template_0918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loitte Consulting Report Template_0918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loitte Consulting Report Template_0918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091806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Deloitte Consulting Report Template_091806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Deloitte Consulting Report Template_091806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091806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091806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091806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091806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Deloitte Consulting Report Template_091806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Deloitte Consulting Report Template_091806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C Master">
  <a:themeElements>
    <a:clrScheme name="TOC Master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TOC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OC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OC Master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TOC Master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TOC Master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TOC Master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TOC Master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TOC Master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TOC Master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TOC Master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TOC Master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loitte onscreen white background_0906">
  <a:themeElements>
    <a:clrScheme name="Deloitte">
      <a:dk1>
        <a:srgbClr val="000000"/>
      </a:dk1>
      <a:lt1>
        <a:srgbClr val="FFFFFF"/>
      </a:lt1>
      <a:dk2>
        <a:srgbClr val="002776"/>
      </a:dk2>
      <a:lt2>
        <a:srgbClr val="92D400"/>
      </a:lt2>
      <a:accent1>
        <a:srgbClr val="00A1DE"/>
      </a:accent1>
      <a:accent2>
        <a:srgbClr val="72C7E7"/>
      </a:accent2>
      <a:accent3>
        <a:srgbClr val="3C8A2E"/>
      </a:accent3>
      <a:accent4>
        <a:srgbClr val="C9DD03"/>
      </a:accent4>
      <a:accent5>
        <a:srgbClr val="AAADCA"/>
      </a:accent5>
      <a:accent6>
        <a:srgbClr val="2D8AE7"/>
      </a:accent6>
      <a:hlink>
        <a:srgbClr val="92D400"/>
      </a:hlink>
      <a:folHlink>
        <a:srgbClr val="72C7E7"/>
      </a:folHlink>
    </a:clrScheme>
    <a:fontScheme name="Deloitte onscreen white background_09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Deloitte onscreen white background_0906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Deloitte onscreen white background_0906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Deloitte onscreen white background_0906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Deloitte onscreen white background_0906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Deloitte onscreen white background_0906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Deloitte onscreen white background_0906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Deloitte onscreen white background_0906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Deloitte onscreen white background_0906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Deloitte onscreen white background_0906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Deloitte onscreen white background_0906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loitte onscreen white background_0906">
  <a:themeElements>
    <a:clrScheme name="Deloitte">
      <a:dk1>
        <a:srgbClr val="000000"/>
      </a:dk1>
      <a:lt1>
        <a:srgbClr val="FFFFFF"/>
      </a:lt1>
      <a:dk2>
        <a:srgbClr val="002776"/>
      </a:dk2>
      <a:lt2>
        <a:srgbClr val="92D400"/>
      </a:lt2>
      <a:accent1>
        <a:srgbClr val="00A1DE"/>
      </a:accent1>
      <a:accent2>
        <a:srgbClr val="72C7E7"/>
      </a:accent2>
      <a:accent3>
        <a:srgbClr val="3C8A2E"/>
      </a:accent3>
      <a:accent4>
        <a:srgbClr val="C9DD03"/>
      </a:accent4>
      <a:accent5>
        <a:srgbClr val="AAADCA"/>
      </a:accent5>
      <a:accent6>
        <a:srgbClr val="2D8AE7"/>
      </a:accent6>
      <a:hlink>
        <a:srgbClr val="92D400"/>
      </a:hlink>
      <a:folHlink>
        <a:srgbClr val="72C7E7"/>
      </a:folHlink>
    </a:clrScheme>
    <a:fontScheme name="Deloitte onscreen white background_09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Deloitte onscreen white background_0906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Deloitte onscreen white background_0906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Deloitte onscreen white background_0906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Deloitte onscreen white background_0906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Deloitte onscreen white background_0906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Deloitte onscreen white background_0906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Deloitte onscreen white background_0906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Deloitte onscreen white background_0906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Deloitte onscreen white background_0906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Deloitte onscreen white background_0906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loitte Consulting Report Template_091806">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Deloitte Consulting Report Template_0918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1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loitte Consulting Report Template_0918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0918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loitte Consulting Report Template_0918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loitte Consulting Report Template_0918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loitte Consulting Report Template_0918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loitte Consulting Report Template_0918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loitte Consulting Report Template_0918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091806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Deloitte Consulting Report Template_091806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Deloitte Consulting Report Template_091806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091806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091806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091806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091806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Deloitte Consulting Report Template_091806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Deloitte Consulting Report Template_091806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 Consulting Report Template_091806</Template>
  <TotalTime>1979</TotalTime>
  <Words>1643</Words>
  <Application>Microsoft Office PowerPoint</Application>
  <PresentationFormat>Letter Paper (8.5x11 in)</PresentationFormat>
  <Paragraphs>348</Paragraphs>
  <Slides>18</Slides>
  <Notes>14</Notes>
  <HiddenSlides>0</HiddenSlides>
  <MMClips>0</MMClips>
  <ScaleCrop>false</ScaleCrop>
  <HeadingPairs>
    <vt:vector size="6" baseType="variant">
      <vt:variant>
        <vt:lpstr>Fonts Used</vt:lpstr>
      </vt:variant>
      <vt:variant>
        <vt:i4>6</vt:i4>
      </vt:variant>
      <vt:variant>
        <vt:lpstr>Design Template</vt:lpstr>
      </vt:variant>
      <vt:variant>
        <vt:i4>28</vt:i4>
      </vt:variant>
      <vt:variant>
        <vt:lpstr>Slide Titles</vt:lpstr>
      </vt:variant>
      <vt:variant>
        <vt:i4>18</vt:i4>
      </vt:variant>
    </vt:vector>
  </HeadingPairs>
  <TitlesOfParts>
    <vt:vector size="52" baseType="lpstr">
      <vt:lpstr>Arial</vt:lpstr>
      <vt:lpstr>Wingdings</vt:lpstr>
      <vt:lpstr>Wingdings 2</vt:lpstr>
      <vt:lpstr>Times New Roman</vt:lpstr>
      <vt:lpstr>Calibri</vt:lpstr>
      <vt:lpstr>Marlett</vt:lpstr>
      <vt:lpstr>Deloitte Consulting Report Template_091806</vt:lpstr>
      <vt:lpstr>TOC Master</vt:lpstr>
      <vt:lpstr>Deloitte onscreen white background_0906</vt:lpstr>
      <vt:lpstr>1_Deloitte onscreen white background_0906</vt:lpstr>
      <vt:lpstr>1_Deloitte Consulting Report Template_091806</vt:lpstr>
      <vt:lpstr>Custom Design</vt:lpstr>
      <vt:lpstr>Deloitte Consulting Report Template_091806</vt:lpstr>
      <vt:lpstr>Deloitte Consulting Report Template_091806</vt:lpstr>
      <vt:lpstr>Deloitte Consulting Report Template_091806</vt:lpstr>
      <vt:lpstr>Deloitte Consulting Report Template_091806</vt:lpstr>
      <vt:lpstr>Deloitte Consulting Report Template_091806</vt:lpstr>
      <vt:lpstr>Deloitte onscreen white background_0906</vt:lpstr>
      <vt:lpstr>Deloitte onscreen white background_0906</vt:lpstr>
      <vt:lpstr>Deloitte onscreen white background_0906</vt:lpstr>
      <vt:lpstr>Deloitte onscreen white background_0906</vt:lpstr>
      <vt:lpstr>Deloitte onscreen white background_0906</vt:lpstr>
      <vt:lpstr>Deloitte onscreen white background_0906</vt:lpstr>
      <vt:lpstr>Deloitte onscreen white background_0906</vt:lpstr>
      <vt:lpstr>Deloitte onscreen white background_0906</vt:lpstr>
      <vt:lpstr>1_Deloitte onscreen white background_0906</vt:lpstr>
      <vt:lpstr>1_Deloitte onscreen white background_0906</vt:lpstr>
      <vt:lpstr>1_Deloitte onscreen white background_0906</vt:lpstr>
      <vt:lpstr>1_Deloitte onscreen white background_0906</vt:lpstr>
      <vt:lpstr>1_Deloitte onscreen white background_0906</vt:lpstr>
      <vt:lpstr>1_Deloitte onscreen white background_0906</vt:lpstr>
      <vt:lpstr>1_Deloitte onscreen white background_0906</vt:lpstr>
      <vt:lpstr>1_Deloitte onscreen white background_0906</vt:lpstr>
      <vt:lpstr>1_Deloitte Consulting Report Template_091806</vt:lpstr>
      <vt:lpstr>Smart Grid Security/Privacy Overview</vt:lpstr>
      <vt:lpstr>Slide 2</vt:lpstr>
      <vt:lpstr>General Characteristics of a Future Smart Grid</vt:lpstr>
      <vt:lpstr>Getting Smart About the Grid</vt:lpstr>
      <vt:lpstr>Value Proposition: Improved reliability + security            greener and more efficient energy markets</vt:lpstr>
      <vt:lpstr>Secure Smart Grid Security Issues and Opportunities</vt:lpstr>
      <vt:lpstr>Security and Privacy are not the same thing</vt:lpstr>
      <vt:lpstr>Smart Grid enables increased digital information, 2-way communication, and controls technology use to serve consumers, utilities, regulators, shareholders, and 3rd parties</vt:lpstr>
      <vt:lpstr>The Smart Grid Threat Landscape</vt:lpstr>
      <vt:lpstr>Slide 10</vt:lpstr>
      <vt:lpstr>Top Ten Smart Grid Considerations</vt:lpstr>
      <vt:lpstr>Top Ten Smart Grid Considerations</vt:lpstr>
      <vt:lpstr>Top Ten Smart Grid Considerations</vt:lpstr>
      <vt:lpstr>Slide 14</vt:lpstr>
      <vt:lpstr>Implications – Specifications, Standards, and Policy Drive Investment Costs</vt:lpstr>
      <vt:lpstr>A Smart Grid Risk Assessment uses a zoned-based approach that extends the security perimeter to envelope customers, utilities and third parties.</vt:lpstr>
      <vt:lpstr>Risk Assessment Framework - identify, assess, and mitigate threats / vulnerabilities</vt:lpstr>
      <vt:lpstr>Slide 18</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J. Messick</dc:creator>
  <cp:lastModifiedBy>houldiru</cp:lastModifiedBy>
  <cp:revision>126</cp:revision>
  <cp:lastPrinted>2000-05-15T09:48:35Z</cp:lastPrinted>
  <dcterms:created xsi:type="dcterms:W3CDTF">2006-09-19T23:21:39Z</dcterms:created>
  <dcterms:modified xsi:type="dcterms:W3CDTF">2011-03-14T18:07:42Z</dcterms:modified>
</cp:coreProperties>
</file>