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8" r:id="rId4"/>
    <p:sldId id="263" r:id="rId5"/>
    <p:sldId id="315" r:id="rId6"/>
    <p:sldId id="339" r:id="rId7"/>
    <p:sldId id="340" r:id="rId8"/>
    <p:sldId id="338" r:id="rId9"/>
    <p:sldId id="268" r:id="rId10"/>
    <p:sldId id="264" r:id="rId11"/>
    <p:sldId id="316" r:id="rId12"/>
    <p:sldId id="329" r:id="rId13"/>
    <p:sldId id="336" r:id="rId1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7019"/>
    <a:srgbClr val="A8B6BE"/>
    <a:srgbClr val="2C4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9" autoAdjust="0"/>
    <p:restoredTop sz="92544" autoAdjust="0"/>
  </p:normalViewPr>
  <p:slideViewPr>
    <p:cSldViewPr>
      <p:cViewPr varScale="1">
        <p:scale>
          <a:sx n="120" d="100"/>
          <a:sy n="120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62" y="-102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0CBC1-D38F-4B9F-9EFC-EA83C8E65261}" type="datetimeFigureOut">
              <a:rPr lang="en-CA" smtClean="0"/>
              <a:t>10/04/2015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A0492-9B68-4878-98ED-203D6B78F7E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2988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B719CB-256C-437F-A8F1-18E24F89A4C1}" type="datetimeFigureOut">
              <a:rPr lang="en-CA" smtClean="0"/>
              <a:t>10/04/2015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6CDE96-69D5-4821-8072-64667F3F0E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37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witter.com/OntEnergyBoard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witter.com/OntEnergyBoard" TargetMode="Externa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59632" y="4149080"/>
            <a:ext cx="7484368" cy="603498"/>
          </a:xfrm>
        </p:spPr>
        <p:txBody>
          <a:bodyPr/>
          <a:lstStyle>
            <a:lvl1pPr algn="l">
              <a:defRPr sz="3600">
                <a:solidFill>
                  <a:srgbClr val="2C4D63"/>
                </a:solidFill>
              </a:defRPr>
            </a:lvl1pPr>
          </a:lstStyle>
          <a:p>
            <a:r>
              <a:rPr lang="en-US" dirty="0" smtClean="0"/>
              <a:t>OEB PowerPoint Template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64576" y="4869160"/>
            <a:ext cx="7479424" cy="720080"/>
          </a:xfrm>
        </p:spPr>
        <p:txBody>
          <a:bodyPr>
            <a:noAutofit/>
          </a:bodyPr>
          <a:lstStyle>
            <a:lvl1pPr marL="0" indent="0" algn="l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OEB PowerPoint Template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7" name="Oval 6">
            <a:hlinkClick r:id="" action="ppaction://hlinkshowjump?jump=nextslide" highlightClick="1"/>
          </p:cNvPr>
          <p:cNvSpPr/>
          <p:nvPr userDrawn="1"/>
        </p:nvSpPr>
        <p:spPr>
          <a:xfrm>
            <a:off x="1115616" y="4229714"/>
            <a:ext cx="45720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Chevron 7"/>
          <p:cNvSpPr/>
          <p:nvPr userDrawn="1"/>
        </p:nvSpPr>
        <p:spPr>
          <a:xfrm>
            <a:off x="1290241" y="4375764"/>
            <a:ext cx="107950" cy="165100"/>
          </a:xfrm>
          <a:prstGeom prst="chevron">
            <a:avLst>
              <a:gd name="adj" fmla="val 79255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>
              <a:solidFill>
                <a:schemeClr val="tx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692275" y="5661025"/>
            <a:ext cx="5616575" cy="431800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2C4D63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CA" dirty="0" smtClean="0"/>
              <a:t>Name of Presenter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0752"/>
            <a:ext cx="9144000" cy="2432304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2555875" y="609282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75520" cy="293117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3" name="Media Placeholder 12"/>
          <p:cNvSpPr>
            <a:spLocks noGrp="1"/>
          </p:cNvSpPr>
          <p:nvPr>
            <p:ph type="media" sz="quarter" idx="13" hasCustomPrompt="1"/>
          </p:nvPr>
        </p:nvSpPr>
        <p:spPr>
          <a:xfrm>
            <a:off x="107504" y="1124744"/>
            <a:ext cx="8893175" cy="46069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Add Videos and Images</a:t>
            </a:r>
            <a:endParaRPr lang="en-CA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0" y="7497"/>
            <a:ext cx="8604448" cy="90122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4256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 rot="16200000">
            <a:off x="3857225" y="-3838505"/>
            <a:ext cx="908718" cy="8585728"/>
          </a:xfrm>
        </p:spPr>
        <p:txBody>
          <a:bodyPr vert="eaVert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Another sample page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-339277" y="1715541"/>
            <a:ext cx="5256584" cy="3930973"/>
          </a:xfrm>
        </p:spPr>
        <p:txBody>
          <a:bodyPr vert="eaVert"/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75520" cy="293117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4355976" y="1052736"/>
            <a:ext cx="4536380" cy="396021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1579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76256" y="6093296"/>
            <a:ext cx="2175520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6256" y="6453337"/>
            <a:ext cx="2160240" cy="288031"/>
          </a:xfrm>
        </p:spPr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2708920"/>
            <a:ext cx="9144000" cy="792089"/>
          </a:xfrm>
          <a:prstGeom prst="rect">
            <a:avLst/>
          </a:prstGeom>
          <a:solidFill>
            <a:srgbClr val="2C4D63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6" y="2708921"/>
            <a:ext cx="6912768" cy="764704"/>
          </a:xfrm>
        </p:spPr>
        <p:txBody>
          <a:bodyPr>
            <a:normAutofit/>
          </a:bodyPr>
          <a:lstStyle>
            <a:lvl1pPr algn="ctr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</a:t>
            </a:r>
            <a:endParaRPr lang="en-CA" dirty="0"/>
          </a:p>
        </p:txBody>
      </p:sp>
      <p:sp>
        <p:nvSpPr>
          <p:cNvPr id="16" name="Rectangle 15"/>
          <p:cNvSpPr/>
          <p:nvPr userDrawn="1"/>
        </p:nvSpPr>
        <p:spPr>
          <a:xfrm rot="5400000" flipH="1">
            <a:off x="-187709" y="2877367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 rot="5400000" flipH="1">
            <a:off x="8520358" y="2885994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116012" y="3573017"/>
            <a:ext cx="6911975" cy="1368151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CA" i="1" dirty="0" smtClean="0"/>
              <a:t>Visit us at - http://www.ontarioenergyboard.ca </a:t>
            </a:r>
          </a:p>
          <a:p>
            <a:pPr lvl="0"/>
            <a:endParaRPr lang="en-US" i="1" dirty="0" smtClean="0"/>
          </a:p>
        </p:txBody>
      </p:sp>
      <p:pic>
        <p:nvPicPr>
          <p:cNvPr id="14" name="Picture 9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4168686"/>
            <a:ext cx="2971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97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59632" y="4149080"/>
            <a:ext cx="7484368" cy="603498"/>
          </a:xfrm>
        </p:spPr>
        <p:txBody>
          <a:bodyPr/>
          <a:lstStyle>
            <a:lvl1pPr algn="l">
              <a:defRPr sz="3600">
                <a:solidFill>
                  <a:srgbClr val="2C4D63"/>
                </a:solidFill>
              </a:defRPr>
            </a:lvl1pPr>
          </a:lstStyle>
          <a:p>
            <a:r>
              <a:rPr lang="en-US" dirty="0" smtClean="0"/>
              <a:t>OEB PowerPoint Template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64576" y="4869160"/>
            <a:ext cx="7479424" cy="720080"/>
          </a:xfrm>
        </p:spPr>
        <p:txBody>
          <a:bodyPr>
            <a:noAutofit/>
          </a:bodyPr>
          <a:lstStyle>
            <a:lvl1pPr marL="0" indent="0" algn="l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OEB PowerPoint Template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91680" y="6165304"/>
            <a:ext cx="2160240" cy="288032"/>
          </a:xfrm>
        </p:spPr>
        <p:txBody>
          <a:bodyPr/>
          <a:lstStyle>
            <a:lvl1pPr algn="l">
              <a:defRPr sz="1400">
                <a:latin typeface="Arial Narrow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>
            <a:hlinkClick r:id="" action="ppaction://hlinkshowjump?jump=nextslide" highlightClick="1"/>
          </p:cNvPr>
          <p:cNvSpPr/>
          <p:nvPr userDrawn="1"/>
        </p:nvSpPr>
        <p:spPr>
          <a:xfrm>
            <a:off x="1115616" y="4229714"/>
            <a:ext cx="45720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JM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8" name="Chevron 7"/>
          <p:cNvSpPr/>
          <p:nvPr userDrawn="1"/>
        </p:nvSpPr>
        <p:spPr>
          <a:xfrm>
            <a:off x="1290241" y="4375764"/>
            <a:ext cx="107950" cy="165100"/>
          </a:xfrm>
          <a:prstGeom prst="chevron">
            <a:avLst>
              <a:gd name="adj" fmla="val 79255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JM">
              <a:solidFill>
                <a:prstClr val="black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692275" y="5661025"/>
            <a:ext cx="5616575" cy="431800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2C4D63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CA" dirty="0" smtClean="0"/>
              <a:t>Name of Presenter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0752"/>
            <a:ext cx="9144000" cy="243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31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58742" cy="306421"/>
          </a:xfrm>
        </p:spPr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453336"/>
            <a:ext cx="2160240" cy="288033"/>
          </a:xfrm>
        </p:spPr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3590528" y="6453336"/>
            <a:ext cx="2133600" cy="31809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8791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90528" y="6453336"/>
            <a:ext cx="2133600" cy="31809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4385197" y="1702211"/>
            <a:ext cx="2193924" cy="1930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Stylish Gallery Page  </a:t>
            </a:r>
            <a:endParaRPr lang="en-CA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5"/>
          </p:nvPr>
        </p:nvSpPr>
        <p:spPr>
          <a:xfrm>
            <a:off x="1475656" y="3752850"/>
            <a:ext cx="7378501" cy="2268438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651843" y="1700808"/>
            <a:ext cx="2193924" cy="1930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475656" y="1700808"/>
            <a:ext cx="2845990" cy="1942335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6474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Minimalistic design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3669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Graph one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Graph two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Compare your charts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2672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Graphs and charts </a:t>
            </a:r>
            <a:endParaRPr lang="en-CA" dirty="0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3"/>
          </p:nvPr>
        </p:nvSpPr>
        <p:spPr>
          <a:xfrm>
            <a:off x="4989785" y="1412776"/>
            <a:ext cx="3455987" cy="381689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 dirty="0"/>
          </a:p>
        </p:txBody>
      </p:sp>
      <p:sp>
        <p:nvSpPr>
          <p:cNvPr id="15" name="SmartArt Placeholder 14"/>
          <p:cNvSpPr>
            <a:spLocks noGrp="1"/>
          </p:cNvSpPr>
          <p:nvPr>
            <p:ph type="dgm" sz="quarter" idx="14"/>
          </p:nvPr>
        </p:nvSpPr>
        <p:spPr>
          <a:xfrm>
            <a:off x="827088" y="1412875"/>
            <a:ext cx="3960812" cy="15843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CA" dirty="0"/>
          </a:p>
        </p:txBody>
      </p:sp>
      <p:sp>
        <p:nvSpPr>
          <p:cNvPr id="18" name="Table Placeholder 17"/>
          <p:cNvSpPr>
            <a:spLocks noGrp="1"/>
          </p:cNvSpPr>
          <p:nvPr>
            <p:ph type="tbl" sz="quarter" idx="15"/>
          </p:nvPr>
        </p:nvSpPr>
        <p:spPr>
          <a:xfrm>
            <a:off x="827088" y="3141663"/>
            <a:ext cx="3960812" cy="2087562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9617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8225" y="6021288"/>
            <a:ext cx="2128018" cy="365125"/>
          </a:xfrm>
        </p:spPr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23528" y="1052512"/>
            <a:ext cx="8136260" cy="48967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8913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58742" cy="306421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453336"/>
            <a:ext cx="2160240" cy="288033"/>
          </a:xfrm>
        </p:spPr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3590528" y="6453336"/>
            <a:ext cx="2133600" cy="31809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CONFIDENTIAL FOR DISCUSSION WITH GOVERNMENT</a:t>
            </a:r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2729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404664"/>
            <a:ext cx="8280920" cy="709537"/>
          </a:xfrm>
          <a:solidFill>
            <a:schemeClr val="bg1"/>
          </a:solidFill>
        </p:spPr>
        <p:txBody>
          <a:bodyPr anchor="b"/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6714" y="1188126"/>
            <a:ext cx="5111750" cy="5001419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63885"/>
            <a:ext cx="3008313" cy="507342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224" y="6165304"/>
            <a:ext cx="2160240" cy="254665"/>
          </a:xfrm>
        </p:spPr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" y="0"/>
            <a:ext cx="7037047" cy="260648"/>
          </a:xfrm>
          <a:prstGeom prst="rect">
            <a:avLst/>
          </a:prstGeom>
          <a:gradFill flip="none" rotWithShape="1">
            <a:gsLst>
              <a:gs pos="0">
                <a:srgbClr val="2C4D63">
                  <a:shade val="30000"/>
                  <a:satMod val="115000"/>
                </a:srgbClr>
              </a:gs>
              <a:gs pos="50000">
                <a:srgbClr val="2C4D63">
                  <a:shade val="67500"/>
                  <a:satMod val="115000"/>
                </a:srgbClr>
              </a:gs>
              <a:gs pos="100000">
                <a:srgbClr val="2C4D63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 rot="5400000">
            <a:off x="7894568" y="-862662"/>
            <a:ext cx="260649" cy="1985977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8019665" y="-863689"/>
            <a:ext cx="260646" cy="1988027"/>
          </a:xfrm>
          <a:prstGeom prst="rect">
            <a:avLst/>
          </a:prstGeom>
          <a:gradFill flip="none" rotWithShape="1">
            <a:gsLst>
              <a:gs pos="0">
                <a:srgbClr val="A8B6BE">
                  <a:shade val="30000"/>
                  <a:satMod val="115000"/>
                </a:srgbClr>
              </a:gs>
              <a:gs pos="50000">
                <a:srgbClr val="A8B6BE">
                  <a:shade val="67500"/>
                  <a:satMod val="115000"/>
                </a:srgbClr>
              </a:gs>
              <a:gs pos="100000">
                <a:srgbClr val="A8B6BE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74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4825811"/>
            <a:ext cx="50405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67744" y="980728"/>
            <a:ext cx="5006427" cy="37798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744" y="5445223"/>
            <a:ext cx="5040560" cy="5099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224" y="6046455"/>
            <a:ext cx="2160240" cy="365125"/>
          </a:xfrm>
        </p:spPr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8718" y="53752"/>
            <a:ext cx="6857538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CA" dirty="0">
              <a:solidFill>
                <a:prstClr val="white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5330" y="38033"/>
            <a:ext cx="8559118" cy="798679"/>
          </a:xfrm>
        </p:spPr>
        <p:txBody>
          <a:bodyPr>
            <a:normAutofit/>
          </a:bodyPr>
          <a:lstStyle>
            <a:lvl1pPr marL="0" indent="0">
              <a:buNone/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Single image/graph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2231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75520" cy="293117"/>
          </a:xfrm>
        </p:spPr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Media Placeholder 12"/>
          <p:cNvSpPr>
            <a:spLocks noGrp="1"/>
          </p:cNvSpPr>
          <p:nvPr>
            <p:ph type="media" sz="quarter" idx="13" hasCustomPrompt="1"/>
          </p:nvPr>
        </p:nvSpPr>
        <p:spPr>
          <a:xfrm>
            <a:off x="107504" y="1124744"/>
            <a:ext cx="8893175" cy="46069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Add Videos and Images</a:t>
            </a:r>
            <a:endParaRPr lang="en-CA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0" y="7497"/>
            <a:ext cx="8604448" cy="90122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91143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 rot="16200000">
            <a:off x="3857225" y="-3838505"/>
            <a:ext cx="908718" cy="8585728"/>
          </a:xfrm>
        </p:spPr>
        <p:txBody>
          <a:bodyPr vert="eaVert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Another sample page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-339277" y="1715541"/>
            <a:ext cx="5256584" cy="3930973"/>
          </a:xfrm>
        </p:spPr>
        <p:txBody>
          <a:bodyPr vert="eaVert"/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75520" cy="293117"/>
          </a:xfrm>
        </p:spPr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4355976" y="1052736"/>
            <a:ext cx="4536380" cy="396021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617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76256" y="6093296"/>
            <a:ext cx="2175520" cy="365125"/>
          </a:xfrm>
        </p:spPr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6256" y="6453337"/>
            <a:ext cx="2160240" cy="288031"/>
          </a:xfrm>
        </p:spPr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2708920"/>
            <a:ext cx="9144000" cy="792089"/>
          </a:xfrm>
          <a:prstGeom prst="rect">
            <a:avLst/>
          </a:prstGeom>
          <a:solidFill>
            <a:srgbClr val="2C4D63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6" y="2708921"/>
            <a:ext cx="6912768" cy="764704"/>
          </a:xfrm>
        </p:spPr>
        <p:txBody>
          <a:bodyPr>
            <a:normAutofit/>
          </a:bodyPr>
          <a:lstStyle>
            <a:lvl1pPr algn="ctr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</a:t>
            </a:r>
            <a:endParaRPr lang="en-CA" dirty="0"/>
          </a:p>
        </p:txBody>
      </p:sp>
      <p:sp>
        <p:nvSpPr>
          <p:cNvPr id="16" name="Rectangle 15"/>
          <p:cNvSpPr/>
          <p:nvPr userDrawn="1"/>
        </p:nvSpPr>
        <p:spPr>
          <a:xfrm rot="5400000" flipH="1">
            <a:off x="-187709" y="2877367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 rot="5400000" flipH="1">
            <a:off x="8520358" y="2885994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116012" y="3573017"/>
            <a:ext cx="6911975" cy="1368151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CA" i="1" dirty="0" smtClean="0"/>
              <a:t>Visit us at - http://www.ontarioenergyboard.ca </a:t>
            </a:r>
          </a:p>
          <a:p>
            <a:pPr lvl="0"/>
            <a:endParaRPr lang="en-US" i="1" dirty="0" smtClean="0"/>
          </a:p>
        </p:txBody>
      </p:sp>
      <p:pic>
        <p:nvPicPr>
          <p:cNvPr id="14" name="Picture 9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4168686"/>
            <a:ext cx="2971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115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90528" y="6453336"/>
            <a:ext cx="2133600" cy="31809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CONFIDENTIAL FOR DISCUSSION WITH GOVERNMENT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4385197" y="1702211"/>
            <a:ext cx="2193924" cy="1930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Stylish Gallery Page  </a:t>
            </a:r>
            <a:endParaRPr lang="en-CA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5"/>
          </p:nvPr>
        </p:nvSpPr>
        <p:spPr>
          <a:xfrm>
            <a:off x="1475656" y="3752850"/>
            <a:ext cx="7378501" cy="2268438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651843" y="1700808"/>
            <a:ext cx="2193924" cy="1930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475656" y="1700808"/>
            <a:ext cx="2845990" cy="1942335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603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Minimalistic design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01468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Graph one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Graph two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Compare your charts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0450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Graphs and charts </a:t>
            </a:r>
            <a:endParaRPr lang="en-CA" dirty="0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3"/>
          </p:nvPr>
        </p:nvSpPr>
        <p:spPr>
          <a:xfrm>
            <a:off x="4989785" y="1412776"/>
            <a:ext cx="3455987" cy="381689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 dirty="0"/>
          </a:p>
        </p:txBody>
      </p:sp>
      <p:sp>
        <p:nvSpPr>
          <p:cNvPr id="15" name="SmartArt Placeholder 14"/>
          <p:cNvSpPr>
            <a:spLocks noGrp="1"/>
          </p:cNvSpPr>
          <p:nvPr>
            <p:ph type="dgm" sz="quarter" idx="14"/>
          </p:nvPr>
        </p:nvSpPr>
        <p:spPr>
          <a:xfrm>
            <a:off x="827088" y="1412875"/>
            <a:ext cx="3960812" cy="15843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CA" dirty="0"/>
          </a:p>
        </p:txBody>
      </p:sp>
      <p:sp>
        <p:nvSpPr>
          <p:cNvPr id="18" name="Table Placeholder 17"/>
          <p:cNvSpPr>
            <a:spLocks noGrp="1"/>
          </p:cNvSpPr>
          <p:nvPr>
            <p:ph type="tbl" sz="quarter" idx="15"/>
          </p:nvPr>
        </p:nvSpPr>
        <p:spPr>
          <a:xfrm>
            <a:off x="827088" y="3141663"/>
            <a:ext cx="3960812" cy="2087562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5840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8225" y="6021288"/>
            <a:ext cx="2128018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23528" y="1052512"/>
            <a:ext cx="8136260" cy="48967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006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404664"/>
            <a:ext cx="8280920" cy="709537"/>
          </a:xfrm>
          <a:solidFill>
            <a:schemeClr val="bg1"/>
          </a:solidFill>
        </p:spPr>
        <p:txBody>
          <a:bodyPr anchor="b"/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6714" y="1188126"/>
            <a:ext cx="5111750" cy="5001419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63885"/>
            <a:ext cx="3008313" cy="507342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224" y="6165304"/>
            <a:ext cx="2160240" cy="25466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Rectangle 10"/>
          <p:cNvSpPr/>
          <p:nvPr userDrawn="1"/>
        </p:nvSpPr>
        <p:spPr>
          <a:xfrm>
            <a:off x="-1" y="0"/>
            <a:ext cx="7037047" cy="260648"/>
          </a:xfrm>
          <a:prstGeom prst="rect">
            <a:avLst/>
          </a:prstGeom>
          <a:gradFill flip="none" rotWithShape="1">
            <a:gsLst>
              <a:gs pos="0">
                <a:srgbClr val="2C4D63">
                  <a:shade val="30000"/>
                  <a:satMod val="115000"/>
                </a:srgbClr>
              </a:gs>
              <a:gs pos="50000">
                <a:srgbClr val="2C4D63">
                  <a:shade val="67500"/>
                  <a:satMod val="115000"/>
                </a:srgbClr>
              </a:gs>
              <a:gs pos="100000">
                <a:srgbClr val="2C4D63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rot="5400000">
            <a:off x="7894568" y="-862662"/>
            <a:ext cx="260649" cy="1985977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8019665" y="-863689"/>
            <a:ext cx="260646" cy="1988027"/>
          </a:xfrm>
          <a:prstGeom prst="rect">
            <a:avLst/>
          </a:prstGeom>
          <a:gradFill flip="none" rotWithShape="1">
            <a:gsLst>
              <a:gs pos="0">
                <a:srgbClr val="A8B6BE">
                  <a:shade val="30000"/>
                  <a:satMod val="115000"/>
                </a:srgbClr>
              </a:gs>
              <a:gs pos="50000">
                <a:srgbClr val="A8B6BE">
                  <a:shade val="67500"/>
                  <a:satMod val="115000"/>
                </a:srgbClr>
              </a:gs>
              <a:gs pos="100000">
                <a:srgbClr val="A8B6BE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69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4825811"/>
            <a:ext cx="50405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67744" y="980728"/>
            <a:ext cx="5006427" cy="37798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744" y="5445223"/>
            <a:ext cx="5040560" cy="5099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 FOR DISCUSSION WITH GOVERNMENT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224" y="6046455"/>
            <a:ext cx="2160240" cy="36512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8718" y="53752"/>
            <a:ext cx="6857538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5330" y="38033"/>
            <a:ext cx="8559118" cy="798679"/>
          </a:xfrm>
        </p:spPr>
        <p:txBody>
          <a:bodyPr>
            <a:normAutofit/>
          </a:bodyPr>
          <a:lstStyle>
            <a:lvl1pPr marL="0" indent="0">
              <a:buNone/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Single image/graph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843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9" y="980728"/>
            <a:ext cx="8867330" cy="5065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90528" y="6453336"/>
            <a:ext cx="2133600" cy="3180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r>
              <a:rPr lang="en-US" smtClean="0"/>
              <a:t>CONFIDENTIAL FOR DISCUSSION WITH GOVERNMENT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224" y="6093296"/>
            <a:ext cx="2155268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88224" y="6453336"/>
            <a:ext cx="216024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-1" y="0"/>
            <a:ext cx="8782075" cy="908720"/>
          </a:xfrm>
          <a:prstGeom prst="rect">
            <a:avLst/>
          </a:prstGeom>
          <a:gradFill flip="none" rotWithShape="1">
            <a:gsLst>
              <a:gs pos="0">
                <a:srgbClr val="2C4D63">
                  <a:shade val="30000"/>
                  <a:satMod val="115000"/>
                </a:srgbClr>
              </a:gs>
              <a:gs pos="50000">
                <a:srgbClr val="2C4D63">
                  <a:shade val="67500"/>
                  <a:satMod val="115000"/>
                </a:srgbClr>
              </a:gs>
              <a:gs pos="100000">
                <a:srgbClr val="2C4D63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5400000">
            <a:off x="8294102" y="310346"/>
            <a:ext cx="908721" cy="28803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 rot="5400000">
            <a:off x="8563877" y="328604"/>
            <a:ext cx="908721" cy="251517"/>
          </a:xfrm>
          <a:prstGeom prst="rect">
            <a:avLst/>
          </a:prstGeom>
          <a:gradFill flip="none" rotWithShape="1">
            <a:gsLst>
              <a:gs pos="0">
                <a:srgbClr val="A8B6BE">
                  <a:shade val="30000"/>
                  <a:satMod val="115000"/>
                </a:srgbClr>
              </a:gs>
              <a:gs pos="50000">
                <a:srgbClr val="A8B6BE">
                  <a:shade val="67500"/>
                  <a:satMod val="115000"/>
                </a:srgbClr>
              </a:gs>
              <a:gs pos="100000">
                <a:srgbClr val="A8B6BE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49" y="99503"/>
            <a:ext cx="8592095" cy="709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8472"/>
            <a:ext cx="9144000" cy="37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15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01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73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57350" indent="-285750" algn="l" defTabSz="914400" rtl="0" eaLnBrk="1" latinLnBrk="0" hangingPunct="1">
        <a:spcBef>
          <a:spcPct val="20000"/>
        </a:spcBef>
        <a:buClr>
          <a:srgbClr val="D47019"/>
        </a:buClr>
        <a:buFont typeface="Wingdings" pitchFamily="2" charset="2"/>
        <a:buChar char="Ø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14550" indent="-285750" algn="l" defTabSz="914400" rtl="0" eaLnBrk="1" latinLnBrk="0" hangingPunct="1">
        <a:spcBef>
          <a:spcPct val="20000"/>
        </a:spcBef>
        <a:buClr>
          <a:srgbClr val="D47019"/>
        </a:buClr>
        <a:buFont typeface="Wingdings" pitchFamily="2" charset="2"/>
        <a:buChar char="v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9" y="980728"/>
            <a:ext cx="8867330" cy="5065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90528" y="6453336"/>
            <a:ext cx="2133600" cy="3180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BOARD UPDATE – FEBRUARY 18, 2015</a:t>
            </a:r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224" y="6093296"/>
            <a:ext cx="2155268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88224" y="6453336"/>
            <a:ext cx="216024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" y="0"/>
            <a:ext cx="8782075" cy="908720"/>
          </a:xfrm>
          <a:prstGeom prst="rect">
            <a:avLst/>
          </a:prstGeom>
          <a:gradFill flip="none" rotWithShape="1">
            <a:gsLst>
              <a:gs pos="0">
                <a:srgbClr val="2C4D63">
                  <a:shade val="30000"/>
                  <a:satMod val="115000"/>
                </a:srgbClr>
              </a:gs>
              <a:gs pos="50000">
                <a:srgbClr val="2C4D63">
                  <a:shade val="67500"/>
                  <a:satMod val="115000"/>
                </a:srgbClr>
              </a:gs>
              <a:gs pos="100000">
                <a:srgbClr val="2C4D63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5400000">
            <a:off x="8294102" y="310346"/>
            <a:ext cx="908721" cy="28803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5400000">
            <a:off x="8563877" y="328604"/>
            <a:ext cx="908721" cy="251517"/>
          </a:xfrm>
          <a:prstGeom prst="rect">
            <a:avLst/>
          </a:prstGeom>
          <a:gradFill flip="none" rotWithShape="1">
            <a:gsLst>
              <a:gs pos="0">
                <a:srgbClr val="A8B6BE">
                  <a:shade val="30000"/>
                  <a:satMod val="115000"/>
                </a:srgbClr>
              </a:gs>
              <a:gs pos="50000">
                <a:srgbClr val="A8B6BE">
                  <a:shade val="67500"/>
                  <a:satMod val="115000"/>
                </a:srgbClr>
              </a:gs>
              <a:gs pos="100000">
                <a:srgbClr val="A8B6BE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49" y="99503"/>
            <a:ext cx="8592095" cy="709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8472"/>
            <a:ext cx="9144000" cy="37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12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01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73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57350" indent="-285750" algn="l" defTabSz="914400" rtl="0" eaLnBrk="1" latinLnBrk="0" hangingPunct="1">
        <a:spcBef>
          <a:spcPct val="20000"/>
        </a:spcBef>
        <a:buClr>
          <a:srgbClr val="D47019"/>
        </a:buClr>
        <a:buFont typeface="Wingdings" pitchFamily="2" charset="2"/>
        <a:buChar char="Ø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14550" indent="-285750" algn="l" defTabSz="914400" rtl="0" eaLnBrk="1" latinLnBrk="0" hangingPunct="1">
        <a:spcBef>
          <a:spcPct val="20000"/>
        </a:spcBef>
        <a:buClr>
          <a:srgbClr val="D47019"/>
        </a:buClr>
        <a:buFont typeface="Wingdings" pitchFamily="2" charset="2"/>
        <a:buChar char="v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Ontario Electricity Support Program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4576" y="4869160"/>
            <a:ext cx="7371920" cy="720080"/>
          </a:xfrm>
        </p:spPr>
        <p:txBody>
          <a:bodyPr/>
          <a:lstStyle/>
          <a:p>
            <a:r>
              <a:rPr lang="en-CA" dirty="0" smtClean="0"/>
              <a:t>Webinar – Social Agencies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1691680" y="6165304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 smtClean="0">
                <a:solidFill>
                  <a:schemeClr val="bg1">
                    <a:lumMod val="50000"/>
                  </a:schemeClr>
                </a:solidFill>
              </a:rPr>
              <a:t>March 30, 2015</a:t>
            </a:r>
            <a:endParaRPr lang="en-CA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75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10</a:t>
            </a:fld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Delivery </a:t>
            </a:r>
            <a:r>
              <a:rPr lang="en-CA" dirty="0"/>
              <a:t>/ Intake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54461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000" b="1" dirty="0" smtClean="0">
                <a:solidFill>
                  <a:srgbClr val="D47019"/>
                </a:solidFill>
              </a:rPr>
              <a:t>For greatest accessibility, applicants should have multiple ways </a:t>
            </a:r>
            <a:r>
              <a:rPr lang="en-CA" sz="2000" b="1" dirty="0">
                <a:solidFill>
                  <a:srgbClr val="D47019"/>
                </a:solidFill>
              </a:rPr>
              <a:t>to </a:t>
            </a:r>
            <a:r>
              <a:rPr lang="en-CA" sz="2000" b="1" dirty="0" smtClean="0">
                <a:solidFill>
                  <a:srgbClr val="D47019"/>
                </a:solidFill>
              </a:rPr>
              <a:t>apply </a:t>
            </a:r>
            <a:r>
              <a:rPr lang="en-CA" sz="2000" b="1" dirty="0">
                <a:solidFill>
                  <a:srgbClr val="D47019"/>
                </a:solidFill>
              </a:rPr>
              <a:t>for OESP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CA" sz="1600" b="1" dirty="0" smtClean="0"/>
              <a:t>Centralized </a:t>
            </a:r>
            <a:r>
              <a:rPr lang="en-CA" sz="1600" b="1" dirty="0"/>
              <a:t>Service</a:t>
            </a:r>
            <a:r>
              <a:rPr lang="en-CA" sz="1600" dirty="0"/>
              <a:t> (Online Application</a:t>
            </a:r>
            <a:r>
              <a:rPr lang="en-CA" sz="1600" dirty="0" smtClean="0"/>
              <a:t>) 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400" b="1" dirty="0" smtClean="0">
                <a:solidFill>
                  <a:srgbClr val="D47019"/>
                </a:solidFill>
              </a:rPr>
              <a:t>Primary intake source to facilitate greatest access in most efficient way</a:t>
            </a:r>
            <a:endParaRPr lang="en-CA" sz="1400" b="1" dirty="0">
              <a:solidFill>
                <a:srgbClr val="D47019"/>
              </a:solidFill>
            </a:endParaRP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600" dirty="0"/>
              <a:t>Facilitated by 3</a:t>
            </a:r>
            <a:r>
              <a:rPr lang="en-CA" sz="1600" baseline="30000" dirty="0"/>
              <a:t>rd</a:t>
            </a:r>
            <a:r>
              <a:rPr lang="en-CA" sz="1600" dirty="0"/>
              <a:t> party (CRA verification of income)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600" dirty="0"/>
              <a:t>Mirrors other provincial programs (i.e. ODSP)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600" dirty="0" smtClean="0"/>
              <a:t>Best approach to manage potential large influx of applications upon program launch </a:t>
            </a:r>
          </a:p>
          <a:p>
            <a:pPr lvl="1">
              <a:spcBef>
                <a:spcPts val="400"/>
              </a:spcBef>
              <a:spcAft>
                <a:spcPts val="600"/>
              </a:spcAft>
            </a:pPr>
            <a:r>
              <a:rPr lang="en-CA" sz="1600" dirty="0" smtClean="0"/>
              <a:t>Supported by all stakeholders</a:t>
            </a:r>
            <a:endParaRPr lang="en-CA" sz="16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CA" sz="1600" b="1" dirty="0" smtClean="0"/>
              <a:t>LEAP Social Agency Partners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600" dirty="0" smtClean="0"/>
              <a:t>Supplementary intake source for non-tax filers and those requiring more holistic assistance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600" dirty="0" smtClean="0"/>
              <a:t>Provides a walk-in option as opposed to the online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CA" sz="1600" dirty="0" smtClean="0"/>
              <a:t>Supported by all stakeholders</a:t>
            </a:r>
          </a:p>
          <a:p>
            <a:pPr marL="0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en-CA" sz="1400" b="1" dirty="0" smtClean="0"/>
              <a:t>First Nation &amp; Métis communities will perform their own intake through a separate but similar process</a:t>
            </a:r>
            <a:endParaRPr lang="en-CA" sz="1400" b="1" dirty="0"/>
          </a:p>
        </p:txBody>
      </p:sp>
    </p:spTree>
    <p:extLst>
      <p:ext uri="{BB962C8B-B14F-4D97-AF65-F5344CB8AC3E}">
        <p14:creationId xmlns:p14="http://schemas.microsoft.com/office/powerpoint/2010/main" val="117509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Evaluation Strategy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4006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As a ratepayer funded bill assistance program the OESP is expected to be evaluated against the following measureable objectives: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CA" sz="1600" b="1" dirty="0" smtClean="0"/>
              <a:t>Increased distributor efficiencies</a:t>
            </a:r>
            <a:r>
              <a:rPr lang="en-CA" sz="1600" dirty="0" smtClean="0"/>
              <a:t>, including:</a:t>
            </a:r>
            <a:r>
              <a:rPr lang="en-CA" sz="1600" b="1" dirty="0" smtClean="0"/>
              <a:t> </a:t>
            </a:r>
            <a:r>
              <a:rPr lang="en-CA" sz="1600" dirty="0" smtClean="0"/>
              <a:t>reducing disconnections and r</a:t>
            </a:r>
            <a:r>
              <a:rPr lang="en-US" sz="1600" dirty="0" smtClean="0"/>
              <a:t>educing bad debt expense and collection activities </a:t>
            </a:r>
            <a:endParaRPr lang="en-CA" sz="1600" dirty="0" smtClean="0"/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CA" sz="1600" b="1" dirty="0" smtClean="0"/>
              <a:t>Improving payment patterns, </a:t>
            </a:r>
            <a:r>
              <a:rPr lang="en-CA" sz="1600" dirty="0" smtClean="0"/>
              <a:t>i.e. fewer customers in arrears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CA" sz="1600" b="1" dirty="0" smtClean="0"/>
              <a:t>Reaching intended beneficiaries</a:t>
            </a:r>
            <a:r>
              <a:rPr lang="en-CA" sz="1600" dirty="0" smtClean="0"/>
              <a:t>, i.e. program uptake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Evaluation criteria similar to those relied on in other jurisdictions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Annual reporting of program results with a complete evaluation after 3 years of operating (similar to current LEAP review)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Reporting Requirements: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600" dirty="0" smtClean="0"/>
              <a:t>Many reporting requirements needed to evaluate against these objectives are already in place (i.e. RRR 2.1.8)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600" dirty="0" smtClean="0"/>
              <a:t>Some may be added e.g. to track </a:t>
            </a:r>
            <a:r>
              <a:rPr lang="en-CA" sz="1600" dirty="0" smtClean="0"/>
              <a:t>funds</a:t>
            </a:r>
            <a:endParaRPr lang="en-CA" sz="2200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737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12</a:t>
            </a:fld>
            <a:endParaRPr lang="en-C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High Level Implementation Plan</a:t>
            </a:r>
            <a:endParaRPr lang="en-C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29588180"/>
              </p:ext>
            </p:extLst>
          </p:nvPr>
        </p:nvGraphicFramePr>
        <p:xfrm>
          <a:off x="323528" y="988207"/>
          <a:ext cx="8280921" cy="5177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309"/>
                <a:gridCol w="293780"/>
                <a:gridCol w="691607"/>
                <a:gridCol w="544717"/>
                <a:gridCol w="544717"/>
                <a:gridCol w="544717"/>
                <a:gridCol w="544718"/>
                <a:gridCol w="544717"/>
                <a:gridCol w="544717"/>
                <a:gridCol w="544717"/>
                <a:gridCol w="331338"/>
                <a:gridCol w="213377"/>
                <a:gridCol w="248504"/>
                <a:gridCol w="296213"/>
                <a:gridCol w="544717"/>
                <a:gridCol w="544717"/>
                <a:gridCol w="881339"/>
              </a:tblGrid>
              <a:tr h="373568">
                <a:tc gridSpan="2"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en-C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en-C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C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0712">
                <a:tc gridSpan="2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Dec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Jan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Feb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Mar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Apr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Jul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Aug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Sep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Oct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Dec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Jan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</a:tr>
              <a:tr h="560352">
                <a:tc gridSpan="2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OEB Report to Minister 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404699"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Government Decision</a:t>
                      </a:r>
                      <a:r>
                        <a:rPr lang="en-CA" sz="1000" baseline="0" dirty="0" smtClean="0">
                          <a:latin typeface="Arial" pitchFamily="34" charset="0"/>
                          <a:cs typeface="Arial" pitchFamily="34" charset="0"/>
                        </a:rPr>
                        <a:t> on OESP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404699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CA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Legislation to implement OESP recovery</a:t>
                      </a:r>
                      <a:r>
                        <a:rPr lang="en-CA" sz="1000" baseline="0" dirty="0" smtClean="0">
                          <a:latin typeface="Arial" pitchFamily="34" charset="0"/>
                          <a:cs typeface="Arial" pitchFamily="34" charset="0"/>
                        </a:rPr>
                        <a:t> mechanism (if needed)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871659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Preliminary work</a:t>
                      </a:r>
                      <a:r>
                        <a:rPr lang="en-CA" sz="1000" baseline="0" dirty="0" smtClean="0"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establish OESP expert Working Group, </a:t>
                      </a:r>
                      <a:r>
                        <a:rPr lang="en-CA" sz="1000" baseline="0" dirty="0" smtClean="0">
                          <a:latin typeface="Arial" pitchFamily="34" charset="0"/>
                          <a:cs typeface="Arial" pitchFamily="34" charset="0"/>
                        </a:rPr>
                        <a:t>RFP for centralized service provider, develop </a:t>
                      </a:r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program details</a:t>
                      </a:r>
                      <a:r>
                        <a:rPr lang="en-CA" sz="1000" baseline="0" dirty="0" smtClean="0">
                          <a:latin typeface="Arial" pitchFamily="34" charset="0"/>
                          <a:cs typeface="Arial" pitchFamily="34" charset="0"/>
                        </a:rPr>
                        <a:t> &amp;</a:t>
                      </a:r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 communications strategy 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73568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CA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Develop system for centralized intake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73568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CA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LDC billing system/process changes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73568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CA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Program</a:t>
                      </a:r>
                      <a:r>
                        <a:rPr lang="en-US" sz="1000" baseline="0" dirty="0" smtClean="0">
                          <a:latin typeface="Arial" pitchFamily="34" charset="0"/>
                          <a:cs typeface="Arial" pitchFamily="34" charset="0"/>
                        </a:rPr>
                        <a:t> Communication &amp; </a:t>
                      </a:r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Consumer</a:t>
                      </a:r>
                      <a:r>
                        <a:rPr lang="en-US" sz="1000" baseline="0" dirty="0" smtClean="0">
                          <a:latin typeface="Arial" pitchFamily="34" charset="0"/>
                          <a:cs typeface="Arial" pitchFamily="34" charset="0"/>
                        </a:rPr>
                        <a:t> Outreach 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404699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CA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Program intake</a:t>
                      </a:r>
                      <a:r>
                        <a:rPr lang="en-CA" sz="1000" baseline="0" dirty="0" smtClean="0">
                          <a:latin typeface="Arial" pitchFamily="34" charset="0"/>
                          <a:cs typeface="Arial" pitchFamily="34" charset="0"/>
                        </a:rPr>
                        <a:t> begins</a:t>
                      </a:r>
                      <a:endParaRPr lang="en-CA" sz="1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16005"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CA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000" dirty="0" smtClean="0">
                          <a:latin typeface="Arial" pitchFamily="34" charset="0"/>
                          <a:cs typeface="Arial" pitchFamily="34" charset="0"/>
                        </a:rPr>
                        <a:t>OESP credit on consumers’ bills</a:t>
                      </a:r>
                      <a:endParaRPr lang="en-CA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15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2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Minister’s Objectives for OESP	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544616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CA" sz="2400" dirty="0" smtClean="0"/>
              <a:t>OESP must be in place for January 1, 2016 and:</a:t>
            </a:r>
          </a:p>
          <a:p>
            <a:pPr>
              <a:spcAft>
                <a:spcPts val="1200"/>
              </a:spcAft>
            </a:pPr>
            <a:r>
              <a:rPr lang="en-CA" sz="2200" dirty="0" smtClean="0"/>
              <a:t>Be funded through electricity rates (“</a:t>
            </a:r>
            <a:r>
              <a:rPr lang="en-CA" sz="2200" i="1" dirty="0" smtClean="0"/>
              <a:t>meets the needs of low-income electricity consumers while balancing need for just and reasonable rates</a:t>
            </a:r>
            <a:r>
              <a:rPr lang="en-CA" sz="2200" dirty="0" smtClean="0"/>
              <a:t>”)</a:t>
            </a:r>
          </a:p>
          <a:p>
            <a:pPr>
              <a:spcAft>
                <a:spcPts val="1200"/>
              </a:spcAft>
            </a:pPr>
            <a:r>
              <a:rPr lang="en-CA" sz="2200" dirty="0" smtClean="0"/>
              <a:t>Be delivered as a reduction on qualifying customers’ bills</a:t>
            </a:r>
          </a:p>
          <a:p>
            <a:pPr>
              <a:spcAft>
                <a:spcPts val="1200"/>
              </a:spcAft>
            </a:pPr>
            <a:r>
              <a:rPr lang="en-CA" sz="2200" dirty="0" smtClean="0"/>
              <a:t>Be accessible (in terms of program delivery / intake options)</a:t>
            </a:r>
          </a:p>
          <a:p>
            <a:pPr>
              <a:spcAft>
                <a:spcPts val="1200"/>
              </a:spcAft>
            </a:pPr>
            <a:r>
              <a:rPr lang="en-CA" sz="2200" dirty="0" smtClean="0"/>
              <a:t>Complement existing programs (i.e. Low-Income Energy Assistance Program (LEAP) and conservation programs)</a:t>
            </a:r>
          </a:p>
          <a:p>
            <a:pPr>
              <a:spcAft>
                <a:spcPts val="1200"/>
              </a:spcAft>
            </a:pPr>
            <a:r>
              <a:rPr lang="en-CA" sz="2200" dirty="0" smtClean="0"/>
              <a:t>Consider unique needs of all low-income electricity consumers (including those that do not pay electricity bills directly; those that depend on medical equipment requiring electricity; and those in First Nations and Métis communities) 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322049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Summary: Program Design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883" y="980405"/>
            <a:ext cx="8748589" cy="5544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b="1" dirty="0" smtClean="0"/>
              <a:t>Focus of the OESP</a:t>
            </a:r>
            <a:r>
              <a:rPr lang="en-CA" sz="2000" dirty="0" smtClean="0"/>
              <a:t>: 	OESP will provide </a:t>
            </a:r>
            <a:r>
              <a:rPr lang="en-CA" sz="2000" i="1" dirty="0" smtClean="0"/>
              <a:t>targeted support to those 				low-income customers with the greatest need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b="1" dirty="0" smtClean="0"/>
              <a:t>Level of Assistance</a:t>
            </a:r>
            <a:r>
              <a:rPr lang="en-CA" sz="2000" dirty="0" smtClean="0"/>
              <a:t>:	A </a:t>
            </a:r>
            <a:r>
              <a:rPr lang="en-CA" sz="2000" i="1" dirty="0" smtClean="0"/>
              <a:t>‘sliding scale’</a:t>
            </a:r>
            <a:r>
              <a:rPr lang="en-CA" sz="2000" dirty="0" smtClean="0"/>
              <a:t> benefit (link between income, 				household size and, for some, energy use) will best 			meet the OESP’s intended objective, while 				balancing the impact on other ratepayers</a:t>
            </a:r>
            <a:r>
              <a:rPr lang="en-CA" sz="2000" dirty="0"/>
              <a:t>	</a:t>
            </a:r>
            <a:r>
              <a:rPr lang="en-CA" sz="2000" dirty="0" smtClean="0"/>
              <a:t>		</a:t>
            </a:r>
          </a:p>
          <a:p>
            <a:pPr marL="0" indent="0">
              <a:buNone/>
            </a:pPr>
            <a:r>
              <a:rPr lang="en-CA" sz="2000" b="1" dirty="0" smtClean="0"/>
              <a:t>Funding</a:t>
            </a:r>
            <a:r>
              <a:rPr lang="en-CA" sz="2000" dirty="0" smtClean="0"/>
              <a:t>:		The OESP will be funded through a </a:t>
            </a:r>
            <a:r>
              <a:rPr lang="en-CA" sz="2000" i="1" dirty="0" smtClean="0"/>
              <a:t>provincial 				charge</a:t>
            </a:r>
            <a:r>
              <a:rPr lang="en-CA" sz="2000" dirty="0" smtClean="0"/>
              <a:t>, legislative changes will be made to 				facilitate this</a:t>
            </a:r>
            <a:endParaRPr lang="en-CA" sz="2000" i="1" dirty="0" smtClean="0"/>
          </a:p>
          <a:p>
            <a:pPr marL="0" indent="0">
              <a:buNone/>
            </a:pPr>
            <a:endParaRPr lang="en-CA" sz="2000" i="1" dirty="0"/>
          </a:p>
          <a:p>
            <a:pPr marL="0" indent="0">
              <a:buNone/>
            </a:pPr>
            <a:r>
              <a:rPr lang="en-CA" sz="2000" b="1" dirty="0" smtClean="0"/>
              <a:t>Administration:</a:t>
            </a:r>
            <a:r>
              <a:rPr lang="en-CA" sz="2000" dirty="0" smtClean="0"/>
              <a:t>	A </a:t>
            </a:r>
            <a:r>
              <a:rPr lang="en-CA" sz="2000" i="1" dirty="0" smtClean="0"/>
              <a:t>centralized online service</a:t>
            </a:r>
            <a:r>
              <a:rPr lang="en-CA" sz="2000" dirty="0" smtClean="0"/>
              <a:t> to process applications 			and verify eligibility of customers will be 					supplemented by intake through </a:t>
            </a:r>
            <a:r>
              <a:rPr lang="en-CA" sz="2000" i="1" dirty="0" smtClean="0"/>
              <a:t>social agencies </a:t>
            </a:r>
            <a:r>
              <a:rPr lang="en-CA" sz="2000" dirty="0" smtClean="0"/>
              <a:t>for 			customers with unique needs</a:t>
            </a:r>
            <a:endParaRPr lang="en-CA" sz="2000" i="1" dirty="0"/>
          </a:p>
        </p:txBody>
      </p:sp>
    </p:spTree>
    <p:extLst>
      <p:ext uri="{BB962C8B-B14F-4D97-AF65-F5344CB8AC3E}">
        <p14:creationId xmlns:p14="http://schemas.microsoft.com/office/powerpoint/2010/main" val="166701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Level </a:t>
            </a:r>
            <a:r>
              <a:rPr lang="en-CA" dirty="0"/>
              <a:t>of Assistance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79512" y="980728"/>
            <a:ext cx="8496944" cy="525658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CA" sz="2200" b="1" dirty="0" smtClean="0">
                <a:solidFill>
                  <a:srgbClr val="D47019"/>
                </a:solidFill>
              </a:rPr>
              <a:t>Implement a sliding scale benefit </a:t>
            </a:r>
          </a:p>
          <a:p>
            <a:pPr marL="342900" lvl="2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CA" sz="1800" dirty="0"/>
              <a:t>Predetermined credits are provided based on </a:t>
            </a:r>
            <a:r>
              <a:rPr lang="en-CA" sz="1800" dirty="0" smtClean="0"/>
              <a:t>income brackets and household size (e.g. </a:t>
            </a:r>
            <a:r>
              <a:rPr lang="en-CA" sz="1800" dirty="0"/>
              <a:t>customers in lowest bracket receive largest credit and customers in the highest bracket receive the smallest credit</a:t>
            </a:r>
            <a:r>
              <a:rPr lang="en-CA" sz="1800" dirty="0" smtClean="0"/>
              <a:t>)</a:t>
            </a:r>
          </a:p>
          <a:p>
            <a:pPr marL="342900" lvl="2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dirty="0" smtClean="0"/>
              <a:t>A separate, more generous </a:t>
            </a:r>
            <a:r>
              <a:rPr lang="en-US" sz="1800" dirty="0"/>
              <a:t>sliding </a:t>
            </a:r>
            <a:r>
              <a:rPr lang="en-US" sz="1800" dirty="0" smtClean="0"/>
              <a:t>scale available </a:t>
            </a:r>
            <a:r>
              <a:rPr lang="en-US" sz="1800" dirty="0"/>
              <a:t>for customers with </a:t>
            </a:r>
            <a:r>
              <a:rPr lang="en-US" sz="1800" dirty="0" smtClean="0"/>
              <a:t>unique electricity needs, </a:t>
            </a:r>
            <a:r>
              <a:rPr lang="en-US" sz="1800" dirty="0"/>
              <a:t>including: First Nations and M</a:t>
            </a:r>
            <a:r>
              <a:rPr lang="en-US" sz="1800" dirty="0">
                <a:latin typeface="Arial"/>
                <a:cs typeface="Arial"/>
              </a:rPr>
              <a:t>étis customers, customers with electric heat, and customers with medical equipment requiring electricity </a:t>
            </a:r>
            <a:endParaRPr lang="en-CA" sz="1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CA" sz="1800" dirty="0" smtClean="0"/>
              <a:t>Greatest </a:t>
            </a:r>
            <a:r>
              <a:rPr lang="en-CA" sz="1800" dirty="0"/>
              <a:t>level of assistance is given to those with the greatest need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CA" sz="1800" dirty="0" smtClean="0"/>
              <a:t>Encourages eligible consumer to conserve energy to reduce overall bill to maximize benefit of OESP fixed credit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CA" sz="1800" dirty="0" smtClean="0"/>
              <a:t>Consistent with </a:t>
            </a:r>
            <a:r>
              <a:rPr lang="en-CA" sz="1800" i="1" dirty="0" smtClean="0"/>
              <a:t>Conservation First</a:t>
            </a:r>
            <a:r>
              <a:rPr lang="en-CA" sz="1800" dirty="0" smtClean="0"/>
              <a:t> policy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CA" sz="1800" dirty="0" smtClean="0"/>
              <a:t>Balances the benefits of a targeted approach against the costs of administering the program</a:t>
            </a:r>
          </a:p>
        </p:txBody>
      </p:sp>
    </p:spTree>
    <p:extLst>
      <p:ext uri="{BB962C8B-B14F-4D97-AF65-F5344CB8AC3E}">
        <p14:creationId xmlns:p14="http://schemas.microsoft.com/office/powerpoint/2010/main" val="60857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5</a:t>
            </a:fld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Scale Fixed Credit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32859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amount of the credit would depend on the customer’s income bracket and household size</a:t>
            </a:r>
            <a:endParaRPr lang="en-CA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Maximum credit of </a:t>
            </a:r>
            <a:r>
              <a:rPr lang="en-US" sz="2000" b="1" dirty="0" smtClean="0"/>
              <a:t>$50 </a:t>
            </a:r>
            <a:r>
              <a:rPr lang="en-US" sz="2000" dirty="0" smtClean="0"/>
              <a:t>per month or </a:t>
            </a:r>
            <a:r>
              <a:rPr lang="en-US" sz="2000" b="1" dirty="0" smtClean="0"/>
              <a:t>$600 </a:t>
            </a:r>
            <a:r>
              <a:rPr lang="en-US" sz="2000" dirty="0" smtClean="0"/>
              <a:t>annually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Average credit of </a:t>
            </a:r>
            <a:r>
              <a:rPr lang="en-US" sz="2000" b="1" dirty="0" smtClean="0"/>
              <a:t>$27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0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24944"/>
            <a:ext cx="7278687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31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6</a:t>
            </a:fld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Energy Intensive Sliding Scale Fixed Credit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For </a:t>
            </a:r>
            <a:r>
              <a:rPr lang="en-US" sz="2000" dirty="0"/>
              <a:t>customers with special electricity requirements, such as those with electric heat, medical devices requiring electricity and First Nations and Métis customers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Maximum credit of </a:t>
            </a:r>
            <a:r>
              <a:rPr lang="en-US" sz="2000" b="1" dirty="0"/>
              <a:t>$75 </a:t>
            </a:r>
            <a:r>
              <a:rPr lang="en-US" sz="2000" dirty="0"/>
              <a:t>per </a:t>
            </a:r>
            <a:r>
              <a:rPr lang="en-US" sz="2000" dirty="0" smtClean="0"/>
              <a:t>month or </a:t>
            </a:r>
            <a:r>
              <a:rPr lang="en-US" sz="2000" b="1" dirty="0" smtClean="0"/>
              <a:t>$900</a:t>
            </a:r>
            <a:r>
              <a:rPr lang="en-US" sz="2000" dirty="0" smtClean="0"/>
              <a:t> annually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Average credit of </a:t>
            </a:r>
            <a:r>
              <a:rPr lang="en-US" sz="2000" b="1" dirty="0"/>
              <a:t>$</a:t>
            </a:r>
            <a:r>
              <a:rPr lang="en-US" sz="2000" b="1" dirty="0" smtClean="0"/>
              <a:t>41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CA" sz="2000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068960"/>
            <a:ext cx="7278687" cy="30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79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Estimated Bill Impact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25658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The recommended approach is expected to benefit more than </a:t>
            </a:r>
            <a:r>
              <a:rPr lang="en-US" sz="2400" b="1" dirty="0" smtClean="0"/>
              <a:t>500,000</a:t>
            </a:r>
            <a:r>
              <a:rPr lang="en-US" sz="2400" dirty="0" smtClean="0"/>
              <a:t> low-income households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Costs to be recovered through a volumetric charge estimated to be between </a:t>
            </a:r>
            <a:r>
              <a:rPr lang="en-US" sz="2400" b="1" dirty="0" smtClean="0"/>
              <a:t>$0.0013/kWh - $0.0016/kWh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Estimated </a:t>
            </a:r>
            <a:r>
              <a:rPr lang="en-US" sz="2400" dirty="0"/>
              <a:t>b</a:t>
            </a:r>
            <a:r>
              <a:rPr lang="en-US" sz="2400" dirty="0" smtClean="0"/>
              <a:t>ill increase of </a:t>
            </a:r>
            <a:r>
              <a:rPr lang="en-CA" sz="2400" dirty="0" smtClean="0"/>
              <a:t>&lt;2% / month for </a:t>
            </a:r>
            <a:r>
              <a:rPr lang="en-CA" sz="2400" dirty="0"/>
              <a:t>average residential </a:t>
            </a:r>
            <a:r>
              <a:rPr lang="en-CA" sz="2400" dirty="0" smtClean="0"/>
              <a:t>customer</a:t>
            </a: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b="1" dirty="0"/>
          </a:p>
        </p:txBody>
      </p:sp>
    </p:spTree>
    <p:extLst>
      <p:ext uri="{BB962C8B-B14F-4D97-AF65-F5344CB8AC3E}">
        <p14:creationId xmlns:p14="http://schemas.microsoft.com/office/powerpoint/2010/main" val="271598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8</a:t>
            </a:fld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Cost Recovery &amp; Settlement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61662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000" b="1" dirty="0" smtClean="0">
                <a:solidFill>
                  <a:srgbClr val="D47019"/>
                </a:solidFill>
              </a:rPr>
              <a:t>Costs will be recovered on a provincial basis from all rate-classes</a:t>
            </a:r>
            <a:endParaRPr lang="en-CA" sz="20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000" dirty="0"/>
              <a:t>All rate-classes contribute (consistent with LEAP)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800" dirty="0"/>
              <a:t>Lessens rate impact by sharing costs among more customers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000" dirty="0" smtClean="0"/>
              <a:t>Funds are pooled and disbursed to distributors according to the cost of delivering OESP in their service area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800" dirty="0"/>
              <a:t>Overcomes issues of disproportionate burden on </a:t>
            </a:r>
            <a:r>
              <a:rPr lang="en-CA" sz="1800" dirty="0" smtClean="0"/>
              <a:t>distributors</a:t>
            </a:r>
            <a:r>
              <a:rPr lang="en-CA" sz="1800" dirty="0"/>
              <a:t>’ ratepayers due to widely varying densities of low-income customers among different </a:t>
            </a:r>
            <a:r>
              <a:rPr lang="en-CA" sz="1800" dirty="0" smtClean="0"/>
              <a:t>distributors’ service areas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Legislation will be amended to give OEB authority to implement this type of charge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Similar approach to Rural and Remote Rate Protection charge (i.e. volumetric charge)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IESO will manage settlement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CA" sz="1600" dirty="0" smtClean="0"/>
              <a:t>Variance accounts will be used to record amounts collected and amounts disbursed and ‘true-up’ costs </a:t>
            </a:r>
            <a:r>
              <a:rPr lang="en-CA" sz="1600" dirty="0" smtClean="0"/>
              <a:t>recovered</a:t>
            </a:r>
            <a:endParaRPr lang="en-CA" sz="2000" dirty="0" smtClean="0"/>
          </a:p>
        </p:txBody>
      </p:sp>
    </p:spTree>
    <p:extLst>
      <p:ext uri="{BB962C8B-B14F-4D97-AF65-F5344CB8AC3E}">
        <p14:creationId xmlns:p14="http://schemas.microsoft.com/office/powerpoint/2010/main" val="274977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t>9</a:t>
            </a:fld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Eligibility Criteria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61662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The OESP will rely on </a:t>
            </a:r>
            <a:r>
              <a:rPr lang="en-CA" sz="1800" dirty="0"/>
              <a:t>Statistics Canada’s Low-Income Measure (“LIM”)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1600" dirty="0"/>
              <a:t>Consistent with Ontario’s Poverty Reduction Strategy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Customers </a:t>
            </a:r>
            <a:r>
              <a:rPr lang="en-CA" sz="1800" dirty="0"/>
              <a:t>of distributors, retailers and unit sub-meter providers will be eligible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Eligibility </a:t>
            </a:r>
            <a:r>
              <a:rPr lang="en-CA" sz="1800" dirty="0"/>
              <a:t>criteria to be consistent with all LEAP programs and, if possible, other provincial programs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Recipients of other low-income assistance programs (e.g. LEAP, Ontario Works, and Ontario Disability Support Program) will be eligible; however, these customers will still have to go through the application process in order to determine which credit they should receive based on their income bracket / household size</a:t>
            </a:r>
            <a:endParaRPr lang="en-CA" sz="1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/>
              <a:t>Applicants should be assessed one time for OESP &amp; LEAP, including low-income CDM programs (i.e. “one window access”)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/>
              <a:t>Eligible customers </a:t>
            </a:r>
            <a:r>
              <a:rPr lang="en-CA" sz="1800" dirty="0" smtClean="0"/>
              <a:t>will </a:t>
            </a:r>
            <a:r>
              <a:rPr lang="en-CA" sz="1800" dirty="0"/>
              <a:t>only have to re-qualify every 2 </a:t>
            </a:r>
            <a:r>
              <a:rPr lang="en-CA" sz="1800" dirty="0" smtClean="0"/>
              <a:t>years</a:t>
            </a:r>
          </a:p>
          <a:p>
            <a:pPr marL="800100" lvl="2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CA" sz="1600" dirty="0" smtClean="0"/>
              <a:t>Certain </a:t>
            </a:r>
            <a:r>
              <a:rPr lang="en-CA" sz="1600" dirty="0"/>
              <a:t>customers (e.g. seniors and those with permanent disabilities on fixed incomes, medical assistance program clients</a:t>
            </a:r>
            <a:r>
              <a:rPr lang="en-CA" sz="1600" dirty="0" smtClean="0"/>
              <a:t>) may re-qualify less frequently (e.g. every 5 years)</a:t>
            </a:r>
          </a:p>
          <a:p>
            <a:pPr marL="457200" lvl="1" indent="0">
              <a:spcBef>
                <a:spcPts val="600"/>
              </a:spcBef>
              <a:spcAft>
                <a:spcPts val="1200"/>
              </a:spcAft>
              <a:buNone/>
            </a:pPr>
            <a:endParaRPr lang="en-CA" sz="1600" dirty="0" smtClean="0"/>
          </a:p>
        </p:txBody>
      </p:sp>
    </p:spTree>
    <p:extLst>
      <p:ext uri="{BB962C8B-B14F-4D97-AF65-F5344CB8AC3E}">
        <p14:creationId xmlns:p14="http://schemas.microsoft.com/office/powerpoint/2010/main" val="32676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B PowerPoint Template - Long ban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yriad Pro Cond">
      <a:majorFont>
        <a:latin typeface="Myriad Pro Cond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EB PowerPoint Template - Long ban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yriad Pro Cond">
      <a:majorFont>
        <a:latin typeface="Myriad Pro Cond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2658</TotalTime>
  <Words>1001</Words>
  <Application>Microsoft Office PowerPoint</Application>
  <PresentationFormat>On-screen Show (4:3)</PresentationFormat>
  <Paragraphs>118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OEB PowerPoint Template - Long banner</vt:lpstr>
      <vt:lpstr>1_OEB PowerPoint Template - Long banner</vt:lpstr>
      <vt:lpstr>Ontario Electricity Support Program</vt:lpstr>
      <vt:lpstr>Minister’s Objectives for OESP </vt:lpstr>
      <vt:lpstr>Summary: Program Design</vt:lpstr>
      <vt:lpstr>Level of Assistance</vt:lpstr>
      <vt:lpstr>Sliding Scale Fixed Credit</vt:lpstr>
      <vt:lpstr>Energy Intensive Sliding Scale Fixed Credit</vt:lpstr>
      <vt:lpstr>Estimated Bill Impact</vt:lpstr>
      <vt:lpstr>Cost Recovery &amp; Settlement</vt:lpstr>
      <vt:lpstr>Eligibility Criteria</vt:lpstr>
      <vt:lpstr>Delivery / Intake</vt:lpstr>
      <vt:lpstr>Evaluation Strategy</vt:lpstr>
      <vt:lpstr>High Level Implementation Plan</vt:lpstr>
    </vt:vector>
  </TitlesOfParts>
  <Company>OEB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OEB Presentation</dc:subject>
  <dc:creator>Robert Stephen</dc:creator>
  <cp:keywords>OEB; presentation</cp:keywords>
  <cp:lastModifiedBy>Carol Steski</cp:lastModifiedBy>
  <cp:revision>305</cp:revision>
  <cp:lastPrinted>2014-11-24T21:08:14Z</cp:lastPrinted>
  <dcterms:created xsi:type="dcterms:W3CDTF">2013-11-21T20:43:32Z</dcterms:created>
  <dcterms:modified xsi:type="dcterms:W3CDTF">2015-04-10T18:00:04Z</dcterms:modified>
</cp:coreProperties>
</file>