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37" r:id="rId2"/>
    <p:sldId id="303" r:id="rId3"/>
    <p:sldId id="314" r:id="rId4"/>
    <p:sldId id="321" r:id="rId5"/>
    <p:sldId id="324" r:id="rId6"/>
    <p:sldId id="325" r:id="rId7"/>
    <p:sldId id="327" r:id="rId8"/>
    <p:sldId id="334" r:id="rId9"/>
    <p:sldId id="328" r:id="rId10"/>
    <p:sldId id="326" r:id="rId11"/>
    <p:sldId id="329" r:id="rId12"/>
    <p:sldId id="330" r:id="rId13"/>
    <p:sldId id="335" r:id="rId14"/>
    <p:sldId id="333" r:id="rId15"/>
    <p:sldId id="338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990000"/>
    <a:srgbClr val="2D8344"/>
    <a:srgbClr val="FF0000"/>
    <a:srgbClr val="99FFCC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4047" autoAdjust="0"/>
  </p:normalViewPr>
  <p:slideViewPr>
    <p:cSldViewPr>
      <p:cViewPr varScale="1">
        <p:scale>
          <a:sx n="52" d="100"/>
          <a:sy n="52" d="100"/>
        </p:scale>
        <p:origin x="-16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720" y="-58"/>
      </p:cViewPr>
      <p:guideLst>
        <p:guide orient="horz" pos="3023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12" tIns="48406" rIns="96812" bIns="48406" numCol="1" anchor="t" anchorCtr="0" compatLnSpc="1">
            <a:prstTxWarp prst="textNoShape">
              <a:avLst/>
            </a:prstTxWarp>
          </a:bodyPr>
          <a:lstStyle>
            <a:lvl1pPr defTabSz="968242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12" tIns="48406" rIns="96812" bIns="48406" numCol="1" anchor="t" anchorCtr="0" compatLnSpc="1">
            <a:prstTxWarp prst="textNoShape">
              <a:avLst/>
            </a:prstTxWarp>
          </a:bodyPr>
          <a:lstStyle>
            <a:lvl1pPr algn="r" defTabSz="968242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8763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12" tIns="48406" rIns="96812" bIns="48406" numCol="1" anchor="b" anchorCtr="0" compatLnSpc="1">
            <a:prstTxWarp prst="textNoShape">
              <a:avLst/>
            </a:prstTxWarp>
          </a:bodyPr>
          <a:lstStyle>
            <a:lvl1pPr defTabSz="968242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48763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12" tIns="48406" rIns="96812" bIns="48406" numCol="1" anchor="b" anchorCtr="0" compatLnSpc="1">
            <a:prstTxWarp prst="textNoShape">
              <a:avLst/>
            </a:prstTxWarp>
          </a:bodyPr>
          <a:lstStyle>
            <a:lvl1pPr algn="r" defTabSz="968242" eaLnBrk="0" hangingPunct="0">
              <a:defRPr sz="1300"/>
            </a:lvl1pPr>
          </a:lstStyle>
          <a:p>
            <a:pPr>
              <a:defRPr/>
            </a:pPr>
            <a:fld id="{0A2F29F5-B120-4988-9331-25512D92A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12" tIns="48406" rIns="96812" bIns="48406" numCol="1" anchor="t" anchorCtr="0" compatLnSpc="1">
            <a:prstTxWarp prst="textNoShape">
              <a:avLst/>
            </a:prstTxWarp>
          </a:bodyPr>
          <a:lstStyle>
            <a:lvl1pPr defTabSz="968242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12" tIns="48406" rIns="96812" bIns="48406" numCol="1" anchor="t" anchorCtr="0" compatLnSpc="1">
            <a:prstTxWarp prst="textNoShape">
              <a:avLst/>
            </a:prstTxWarp>
          </a:bodyPr>
          <a:lstStyle>
            <a:lvl1pPr algn="r" defTabSz="968242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0950" y="722313"/>
            <a:ext cx="4814888" cy="3611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73588"/>
            <a:ext cx="536575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12" tIns="48406" rIns="96812" bIns="484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8763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12" tIns="48406" rIns="96812" bIns="48406" numCol="1" anchor="b" anchorCtr="0" compatLnSpc="1">
            <a:prstTxWarp prst="textNoShape">
              <a:avLst/>
            </a:prstTxWarp>
          </a:bodyPr>
          <a:lstStyle>
            <a:lvl1pPr defTabSz="968242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48763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12" tIns="48406" rIns="96812" bIns="48406" numCol="1" anchor="b" anchorCtr="0" compatLnSpc="1">
            <a:prstTxWarp prst="textNoShape">
              <a:avLst/>
            </a:prstTxWarp>
          </a:bodyPr>
          <a:lstStyle>
            <a:lvl1pPr algn="r" defTabSz="968242" eaLnBrk="0" hangingPunct="0">
              <a:defRPr sz="1300"/>
            </a:lvl1pPr>
          </a:lstStyle>
          <a:p>
            <a:pPr>
              <a:defRPr/>
            </a:pPr>
            <a:fld id="{B94A3B07-CF5A-44D0-92B7-733CB50A1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9C486E93-21B4-4FD0-938E-C84BB22FE270}" type="slidenum">
              <a:rPr lang="en-US" smtClean="0"/>
              <a:pPr defTabSz="966788"/>
              <a:t>1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5650A514-7721-4F2A-8121-75C1056EA82E}" type="slidenum">
              <a:rPr lang="en-US" smtClean="0"/>
              <a:pPr defTabSz="966788"/>
              <a:t>10</a:t>
            </a:fld>
            <a:endParaRPr lang="en-US" smtClean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5E15E2B9-085D-4FEC-A745-57BA7D923D87}" type="slidenum">
              <a:rPr lang="en-US" smtClean="0"/>
              <a:pPr defTabSz="966788"/>
              <a:t>11</a:t>
            </a:fld>
            <a:endParaRPr lang="en-US" smtClean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0A404A53-46F4-496C-B98E-8DE3EDB40BB6}" type="slidenum">
              <a:rPr lang="en-US" smtClean="0"/>
              <a:pPr defTabSz="966788"/>
              <a:t>12</a:t>
            </a:fld>
            <a:endParaRPr lang="en-US" smtClean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7B26E483-B648-4EF2-A64A-1F43E0532E52}" type="slidenum">
              <a:rPr lang="en-US" smtClean="0"/>
              <a:pPr defTabSz="966788"/>
              <a:t>13</a:t>
            </a:fld>
            <a:endParaRPr lang="en-US" smtClean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454FE1AD-A81B-4A9D-8792-5040D2644B75}" type="slidenum">
              <a:rPr lang="en-US" smtClean="0"/>
              <a:pPr defTabSz="966788"/>
              <a:t>14</a:t>
            </a:fld>
            <a:endParaRPr lang="en-US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11F6DFE2-9B13-4CB5-BBB2-AEF5B523E26B}" type="slidenum">
              <a:rPr lang="en-US" smtClean="0"/>
              <a:pPr defTabSz="966788"/>
              <a:t>15</a:t>
            </a:fld>
            <a:endParaRPr lang="en-US" smtClean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78E46143-7955-4090-B49C-A64362A86E69}" type="slidenum">
              <a:rPr lang="en-US" smtClean="0"/>
              <a:pPr defTabSz="966788"/>
              <a:t>2</a:t>
            </a:fld>
            <a:endParaRPr lang="en-US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ACFB4609-38C3-44EB-8710-925FBF29B2B1}" type="slidenum">
              <a:rPr lang="en-US" smtClean="0"/>
              <a:pPr defTabSz="966788"/>
              <a:t>3</a:t>
            </a:fld>
            <a:endParaRPr lang="en-US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12A86769-0794-403F-ABBF-4D143DD40AA8}" type="slidenum">
              <a:rPr lang="en-US" smtClean="0"/>
              <a:pPr defTabSz="966788"/>
              <a:t>4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F9927817-41FD-4EF8-A6C2-D4EC9065FD26}" type="slidenum">
              <a:rPr lang="en-US" smtClean="0"/>
              <a:pPr defTabSz="966788"/>
              <a:t>5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F32B33B7-7C41-4698-B528-47678BE070B1}" type="slidenum">
              <a:rPr lang="en-US" smtClean="0"/>
              <a:pPr defTabSz="966788"/>
              <a:t>6</a:t>
            </a:fld>
            <a:endParaRPr lang="en-US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A17D3754-D989-462B-9251-3595763AC50E}" type="slidenum">
              <a:rPr lang="en-US" smtClean="0"/>
              <a:pPr defTabSz="966788"/>
              <a:t>7</a:t>
            </a:fld>
            <a:endParaRPr lang="en-US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8D7A64AD-F917-4C0D-971A-75FAA37D8BBB}" type="slidenum">
              <a:rPr lang="en-US" smtClean="0"/>
              <a:pPr defTabSz="966788"/>
              <a:t>8</a:t>
            </a:fld>
            <a:endParaRPr lang="en-US" smtClean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23EFCD0A-792F-4C4B-B1AF-E19F2AEB6A3F}" type="slidenum">
              <a:rPr lang="en-US" smtClean="0"/>
              <a:pPr defTabSz="966788"/>
              <a:t>9</a:t>
            </a:fld>
            <a:endParaRPr lang="en-US" smtClean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terstttsetaserar     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1B51B-1A3E-4A7A-8885-58A0A9F6F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terstttsetaserar     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CD4B2-859B-44F9-947C-5A50BF532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terstttsetaserar     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34A36-EF89-4B1A-8F08-374A813C6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terstttsetaserar     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736E9-6DBB-4C83-83EE-3D46B7C19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terstttsetaserar     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6F663-31A3-4592-863E-E5DBC1B7F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terstttsetaserar      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74555-BA30-4BF0-B29E-C13E93DDA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terstttsetaserar       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E258E-7715-49ED-A417-CDD2A74A4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terstttsetaserar       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FB369-808E-4B96-818F-3C3E1A85F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terstttsetaserar       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4AC8D-BB9D-48B1-A0C2-958ADD0AD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terstttsetaserar      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3796F-A09A-45DC-B1C0-21BA1C64B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terstttsetaserar      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32286-0871-4F5C-8716-D92F1B1F3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r>
              <a:rPr lang="en-US"/>
              <a:t>terstttsetaserar      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DC7641A6-ED4C-4CC4-88F7-9542CBD6C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3113" y="1752600"/>
            <a:ext cx="7772400" cy="20574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Intervenor Review of Electricity Distributor </a:t>
            </a:r>
            <a:br>
              <a:rPr 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Rate Applications</a:t>
            </a:r>
            <a:endParaRPr lang="en-US" b="1" dirty="0">
              <a:solidFill>
                <a:schemeClr val="accent4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4191000" y="58674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CA" sz="2800" b="1" i="1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687513" y="5267325"/>
            <a:ext cx="5943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i="1" dirty="0">
                <a:solidFill>
                  <a:srgbClr val="FFFF99"/>
                </a:solidFill>
              </a:rPr>
              <a:t>July 9, 2012</a:t>
            </a:r>
          </a:p>
          <a:p>
            <a:pPr algn="ctr" eaLnBrk="0" hangingPunct="0">
              <a:defRPr/>
            </a:pPr>
            <a:r>
              <a:rPr lang="en-US" b="1" i="1" dirty="0">
                <a:solidFill>
                  <a:srgbClr val="FFFF99"/>
                </a:solidFill>
              </a:rPr>
              <a:t>Jay Shepherd</a:t>
            </a:r>
          </a:p>
          <a:p>
            <a:pPr algn="ctr" eaLnBrk="0" hangingPunct="0">
              <a:defRPr/>
            </a:pPr>
            <a:r>
              <a:rPr lang="en-US" b="1" i="1" dirty="0">
                <a:solidFill>
                  <a:srgbClr val="FFFF99"/>
                </a:solidFill>
              </a:rPr>
              <a:t>for School Energy Coalition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1143000"/>
          </a:xfrm>
        </p:spPr>
        <p:txBody>
          <a:bodyPr/>
          <a:lstStyle/>
          <a:p>
            <a:r>
              <a:rPr lang="en-US" b="1" smtClean="0">
                <a:solidFill>
                  <a:srgbClr val="511A0F"/>
                </a:solidFill>
              </a:rPr>
              <a:t>Interrogatories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7162800" cy="4953000"/>
          </a:xfrm>
        </p:spPr>
        <p:txBody>
          <a:bodyPr/>
          <a:lstStyle/>
          <a:p>
            <a:r>
              <a:rPr lang="en-US" b="1" smtClean="0"/>
              <a:t>What are we looking for?</a:t>
            </a:r>
          </a:p>
          <a:p>
            <a:pPr lvl="1"/>
            <a:r>
              <a:rPr lang="en-US" b="1" smtClean="0"/>
              <a:t>Documents referred to (or omitted)</a:t>
            </a:r>
          </a:p>
          <a:p>
            <a:pPr lvl="1"/>
            <a:r>
              <a:rPr lang="en-US" b="1" smtClean="0"/>
              <a:t>Explanations</a:t>
            </a:r>
          </a:p>
          <a:p>
            <a:pPr lvl="2"/>
            <a:r>
              <a:rPr lang="en-US" b="1" smtClean="0"/>
              <a:t>Missing data, steps, or confusion</a:t>
            </a:r>
          </a:p>
          <a:p>
            <a:pPr lvl="2"/>
            <a:r>
              <a:rPr lang="en-US" b="1" smtClean="0"/>
              <a:t>Comparative data</a:t>
            </a:r>
          </a:p>
          <a:p>
            <a:r>
              <a:rPr lang="en-US" b="1" smtClean="0"/>
              <a:t>Clear answers simplify the TC (call)</a:t>
            </a:r>
          </a:p>
          <a:p>
            <a:r>
              <a:rPr lang="en-US" b="1" smtClean="0"/>
              <a:t>Challenges facing this LDC</a:t>
            </a:r>
          </a:p>
          <a:p>
            <a:pPr lvl="1"/>
            <a:r>
              <a:rPr lang="en-US" b="1" smtClean="0"/>
              <a:t>Show investigation and analysis</a:t>
            </a:r>
          </a:p>
          <a:p>
            <a:pPr lvl="1"/>
            <a:r>
              <a:rPr lang="en-US" b="1" smtClean="0"/>
              <a:t>Thoughtful plan to deal with them</a:t>
            </a:r>
          </a:p>
          <a:p>
            <a:endParaRPr lang="en-US" b="1" smtClean="0"/>
          </a:p>
          <a:p>
            <a:pPr>
              <a:buFontTx/>
              <a:buNone/>
            </a:pP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8686800" cy="1143000"/>
          </a:xfrm>
        </p:spPr>
        <p:txBody>
          <a:bodyPr/>
          <a:lstStyle/>
          <a:p>
            <a:r>
              <a:rPr lang="en-US" b="1" smtClean="0">
                <a:solidFill>
                  <a:srgbClr val="511A0F"/>
                </a:solidFill>
              </a:rPr>
              <a:t>Technical Conference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362200"/>
            <a:ext cx="7239000" cy="3657600"/>
          </a:xfrm>
        </p:spPr>
        <p:txBody>
          <a:bodyPr/>
          <a:lstStyle/>
          <a:p>
            <a:r>
              <a:rPr lang="en-US" b="1" smtClean="0"/>
              <a:t>Usually first contact with intervenors</a:t>
            </a:r>
          </a:p>
          <a:p>
            <a:r>
              <a:rPr lang="en-US" b="1" smtClean="0"/>
              <a:t>Not cross-examination, but tougher than IRs </a:t>
            </a:r>
          </a:p>
          <a:p>
            <a:r>
              <a:rPr lang="en-US" b="1" smtClean="0"/>
              <a:t>Model TC is a dialogue</a:t>
            </a:r>
          </a:p>
          <a:p>
            <a:r>
              <a:rPr lang="en-US" b="1" smtClean="0"/>
              <a:t>Point is to save the Board panel from wasting their time</a:t>
            </a:r>
          </a:p>
          <a:p>
            <a:pPr>
              <a:buFontTx/>
              <a:buNone/>
            </a:pP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686800" cy="1143000"/>
          </a:xfrm>
        </p:spPr>
        <p:txBody>
          <a:bodyPr/>
          <a:lstStyle/>
          <a:p>
            <a:r>
              <a:rPr lang="en-US" b="1" smtClean="0">
                <a:solidFill>
                  <a:srgbClr val="511A0F"/>
                </a:solidFill>
              </a:rPr>
              <a:t>ADR –The Process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905000"/>
            <a:ext cx="5715000" cy="4191000"/>
          </a:xfrm>
        </p:spPr>
        <p:txBody>
          <a:bodyPr/>
          <a:lstStyle/>
          <a:p>
            <a:r>
              <a:rPr lang="en-US" b="1" smtClean="0"/>
              <a:t>What is actually going on?</a:t>
            </a:r>
          </a:p>
          <a:p>
            <a:pPr lvl="1"/>
            <a:r>
              <a:rPr lang="en-US" sz="2000" b="1" smtClean="0"/>
              <a:t>Negotiation between utility and ratepayers</a:t>
            </a:r>
          </a:p>
          <a:p>
            <a:pPr lvl="1"/>
            <a:r>
              <a:rPr lang="en-US" sz="2000" b="1" smtClean="0"/>
              <a:t>Most COS applications can be settled</a:t>
            </a:r>
          </a:p>
          <a:p>
            <a:pPr lvl="1"/>
            <a:r>
              <a:rPr lang="en-US" sz="2000" b="1" smtClean="0"/>
              <a:t>Opportunity vs. challenge</a:t>
            </a:r>
          </a:p>
          <a:p>
            <a:r>
              <a:rPr lang="en-US" b="1" smtClean="0"/>
              <a:t>Steps</a:t>
            </a:r>
          </a:p>
          <a:p>
            <a:pPr lvl="1"/>
            <a:r>
              <a:rPr lang="en-US" sz="2000" b="1" smtClean="0"/>
              <a:t>Exchange of information/dialogue</a:t>
            </a:r>
          </a:p>
          <a:p>
            <a:pPr lvl="1"/>
            <a:r>
              <a:rPr lang="en-US" sz="2000" b="1" smtClean="0"/>
              <a:t>Intervenor caucus</a:t>
            </a:r>
          </a:p>
          <a:p>
            <a:pPr lvl="1"/>
            <a:r>
              <a:rPr lang="en-US" sz="2000" b="1" smtClean="0"/>
              <a:t>Offers back and forth</a:t>
            </a:r>
          </a:p>
          <a:p>
            <a:pPr lvl="1"/>
            <a:r>
              <a:rPr lang="en-US" sz="2000" b="1" smtClean="0"/>
              <a:t>Reaching agreement</a:t>
            </a:r>
          </a:p>
          <a:p>
            <a:pPr lvl="1"/>
            <a:r>
              <a:rPr lang="en-US" sz="2000" b="1" smtClean="0"/>
              <a:t>Documenting the agreement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86800" cy="1143000"/>
          </a:xfrm>
        </p:spPr>
        <p:txBody>
          <a:bodyPr/>
          <a:lstStyle/>
          <a:p>
            <a:r>
              <a:rPr lang="en-US" b="1" smtClean="0">
                <a:solidFill>
                  <a:srgbClr val="511A0F"/>
                </a:solidFill>
              </a:rPr>
              <a:t>ADR – Negotiations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6858000" cy="4876800"/>
          </a:xfrm>
        </p:spPr>
        <p:txBody>
          <a:bodyPr/>
          <a:lstStyle/>
          <a:p>
            <a:r>
              <a:rPr lang="en-US" b="1" smtClean="0"/>
              <a:t>Offers</a:t>
            </a:r>
          </a:p>
          <a:p>
            <a:pPr lvl="1"/>
            <a:r>
              <a:rPr lang="en-US" sz="2000" b="1" smtClean="0"/>
              <a:t>Issue by issue – revenue requirement usually first</a:t>
            </a:r>
          </a:p>
          <a:p>
            <a:pPr lvl="1"/>
            <a:r>
              <a:rPr lang="en-US" sz="2000" b="1" smtClean="0"/>
              <a:t>Deficiency based packages (looking for savings)</a:t>
            </a:r>
          </a:p>
          <a:p>
            <a:r>
              <a:rPr lang="en-US" b="1" smtClean="0"/>
              <a:t>Settlement of other issues</a:t>
            </a:r>
          </a:p>
          <a:p>
            <a:pPr lvl="1"/>
            <a:r>
              <a:rPr lang="en-US" sz="2000" b="1" smtClean="0"/>
              <a:t>Cost allocation and rate design</a:t>
            </a:r>
          </a:p>
          <a:p>
            <a:pPr lvl="1"/>
            <a:r>
              <a:rPr lang="en-US" sz="2000" b="1" smtClean="0"/>
              <a:t>Deferral and variance accounts</a:t>
            </a:r>
          </a:p>
          <a:p>
            <a:pPr lvl="1"/>
            <a:r>
              <a:rPr lang="en-US" sz="2000" b="1" smtClean="0"/>
              <a:t>Severability</a:t>
            </a:r>
          </a:p>
          <a:p>
            <a:r>
              <a:rPr lang="en-US" b="1" smtClean="0"/>
              <a:t>Intervenor point of view</a:t>
            </a:r>
          </a:p>
          <a:p>
            <a:pPr lvl="1"/>
            <a:r>
              <a:rPr lang="en-US" sz="2000" b="1" smtClean="0"/>
              <a:t>Result by agreement vs. result by decision</a:t>
            </a:r>
          </a:p>
          <a:p>
            <a:pPr lvl="1"/>
            <a:r>
              <a:rPr lang="en-US" sz="2000" b="1" smtClean="0"/>
              <a:t>ADR positions vs. Hearing/Argument positions</a:t>
            </a:r>
          </a:p>
          <a:p>
            <a:pPr lvl="1"/>
            <a:r>
              <a:rPr lang="en-US" sz="2000" b="1" smtClean="0"/>
              <a:t>Comparative data increasingly influential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86800" cy="1143000"/>
          </a:xfrm>
        </p:spPr>
        <p:txBody>
          <a:bodyPr/>
          <a:lstStyle/>
          <a:p>
            <a:r>
              <a:rPr lang="en-US" b="1" smtClean="0">
                <a:solidFill>
                  <a:srgbClr val="511A0F"/>
                </a:solidFill>
              </a:rPr>
              <a:t>Oral Hearings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6934200" cy="4648200"/>
          </a:xfrm>
        </p:spPr>
        <p:txBody>
          <a:bodyPr/>
          <a:lstStyle/>
          <a:p>
            <a:r>
              <a:rPr lang="en-US" b="1" smtClean="0"/>
              <a:t>General comments</a:t>
            </a:r>
          </a:p>
          <a:p>
            <a:pPr lvl="1"/>
            <a:r>
              <a:rPr lang="en-US" sz="2000" b="1" smtClean="0"/>
              <a:t>Short time frame</a:t>
            </a:r>
          </a:p>
          <a:p>
            <a:pPr lvl="1"/>
            <a:r>
              <a:rPr lang="en-US" sz="2000" b="1" smtClean="0"/>
              <a:t>Board members busy but very experienced</a:t>
            </a:r>
          </a:p>
          <a:p>
            <a:pPr lvl="1"/>
            <a:r>
              <a:rPr lang="en-US" sz="2000" b="1" smtClean="0"/>
              <a:t>Creates an impression but also a record</a:t>
            </a:r>
          </a:p>
          <a:p>
            <a:r>
              <a:rPr lang="en-US" b="1" smtClean="0"/>
              <a:t>Cross-examination</a:t>
            </a:r>
          </a:p>
          <a:p>
            <a:pPr lvl="1"/>
            <a:r>
              <a:rPr lang="en-US" sz="2000" b="1" smtClean="0"/>
              <a:t>Bias in favour of the cross-examiner</a:t>
            </a:r>
          </a:p>
          <a:p>
            <a:pPr lvl="1"/>
            <a:r>
              <a:rPr lang="en-US" sz="2000" b="1" smtClean="0"/>
              <a:t>Utility counsel has limited freedom to protect you</a:t>
            </a:r>
          </a:p>
          <a:p>
            <a:pPr lvl="1"/>
            <a:r>
              <a:rPr lang="en-US" sz="2000" b="1" smtClean="0"/>
              <a:t>Good questioners are well prepared</a:t>
            </a:r>
          </a:p>
          <a:p>
            <a:pPr lvl="1"/>
            <a:r>
              <a:rPr lang="en-US" sz="2000" b="1" smtClean="0"/>
              <a:t>Don’t “play the game” - use your natural advantage</a:t>
            </a:r>
          </a:p>
          <a:p>
            <a:pPr lvl="1"/>
            <a:r>
              <a:rPr lang="en-US" sz="2000" b="1" smtClean="0"/>
              <a:t>Credibility not easily lost, but also not easily regained</a:t>
            </a:r>
          </a:p>
          <a:p>
            <a:pPr lvl="1"/>
            <a:r>
              <a:rPr lang="en-US" sz="2000" b="1" smtClean="0"/>
              <a:t>Pay close attention to questions from Board members </a:t>
            </a:r>
          </a:p>
          <a:p>
            <a:pPr>
              <a:buFontTx/>
              <a:buNone/>
            </a:pP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3113" y="1752600"/>
            <a:ext cx="7772400" cy="20574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Intervenor Review of Electricity Distributor </a:t>
            </a:r>
            <a:br>
              <a:rPr 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Rate Applications</a:t>
            </a:r>
            <a:endParaRPr lang="en-US" b="1" dirty="0">
              <a:solidFill>
                <a:schemeClr val="accent4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4191000" y="58674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CA" sz="2800" b="1" i="1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687513" y="5267325"/>
            <a:ext cx="5943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i="1" dirty="0">
                <a:solidFill>
                  <a:srgbClr val="FFFF99"/>
                </a:solidFill>
              </a:rPr>
              <a:t>July 9, 2012</a:t>
            </a:r>
          </a:p>
          <a:p>
            <a:pPr algn="ctr" eaLnBrk="0" hangingPunct="0">
              <a:defRPr/>
            </a:pPr>
            <a:r>
              <a:rPr lang="en-US" b="1" i="1" dirty="0">
                <a:solidFill>
                  <a:srgbClr val="FFFF99"/>
                </a:solidFill>
              </a:rPr>
              <a:t>Jay Shepherd</a:t>
            </a:r>
          </a:p>
          <a:p>
            <a:pPr algn="ctr" eaLnBrk="0" hangingPunct="0">
              <a:defRPr/>
            </a:pPr>
            <a:r>
              <a:rPr lang="en-US" b="1" i="1" dirty="0">
                <a:solidFill>
                  <a:srgbClr val="FFFF99"/>
                </a:solidFill>
              </a:rPr>
              <a:t>for School Energy Coalition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b="1" smtClean="0">
                <a:solidFill>
                  <a:srgbClr val="511A0F"/>
                </a:solidFill>
              </a:rPr>
              <a:t>School Energy Coalition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772400" cy="4419600"/>
          </a:xfrm>
        </p:spPr>
        <p:txBody>
          <a:bodyPr/>
          <a:lstStyle/>
          <a:p>
            <a:r>
              <a:rPr lang="en-US" b="1" smtClean="0"/>
              <a:t>Who We Are</a:t>
            </a:r>
          </a:p>
          <a:p>
            <a:pPr lvl="2"/>
            <a:r>
              <a:rPr lang="en-US" b="1" smtClean="0"/>
              <a:t>Coalition of seven school board/management organizations</a:t>
            </a:r>
          </a:p>
          <a:p>
            <a:pPr lvl="2"/>
            <a:r>
              <a:rPr lang="en-US" b="1" smtClean="0"/>
              <a:t>5000 schools with 2 million students</a:t>
            </a:r>
          </a:p>
          <a:p>
            <a:pPr lvl="2"/>
            <a:r>
              <a:rPr lang="en-US" b="1" smtClean="0"/>
              <a:t>Spend $550 million per year on energy</a:t>
            </a:r>
          </a:p>
          <a:p>
            <a:r>
              <a:rPr lang="en-US" b="1" smtClean="0"/>
              <a:t>Intervention Principles</a:t>
            </a:r>
          </a:p>
          <a:p>
            <a:pPr lvl="2"/>
            <a:r>
              <a:rPr lang="en-US" b="1" smtClean="0"/>
              <a:t>Always look for the win-win solution</a:t>
            </a:r>
          </a:p>
          <a:p>
            <a:pPr lvl="2"/>
            <a:r>
              <a:rPr lang="en-US" b="1" smtClean="0"/>
              <a:t>“Walk softly but carry a big stick”</a:t>
            </a:r>
          </a:p>
          <a:p>
            <a:pPr lvl="2"/>
            <a:r>
              <a:rPr lang="en-US" b="1" smtClean="0"/>
              <a:t>Think long term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686800" cy="1143000"/>
          </a:xfrm>
        </p:spPr>
        <p:txBody>
          <a:bodyPr/>
          <a:lstStyle/>
          <a:p>
            <a:r>
              <a:rPr lang="en-US" b="1" smtClean="0">
                <a:solidFill>
                  <a:srgbClr val="511A0F"/>
                </a:solidFill>
              </a:rPr>
              <a:t>Role of Intervenors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2590800"/>
            <a:ext cx="5029200" cy="2667000"/>
          </a:xfrm>
        </p:spPr>
        <p:txBody>
          <a:bodyPr/>
          <a:lstStyle/>
          <a:p>
            <a:r>
              <a:rPr lang="en-US" sz="3600" b="1" smtClean="0"/>
              <a:t>Voice of the customers</a:t>
            </a:r>
          </a:p>
          <a:p>
            <a:r>
              <a:rPr lang="en-US" sz="3600" b="1" smtClean="0"/>
              <a:t>Assist the Board</a:t>
            </a:r>
          </a:p>
          <a:p>
            <a:r>
              <a:rPr lang="en-US" sz="3600" b="1" smtClean="0"/>
              <a:t>Attitude of the client organizations</a:t>
            </a:r>
          </a:p>
          <a:p>
            <a:endParaRPr lang="en-US" sz="4000" b="1" smtClean="0"/>
          </a:p>
          <a:p>
            <a:pPr>
              <a:buFontTx/>
              <a:buNone/>
            </a:pP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686800" cy="1143000"/>
          </a:xfrm>
        </p:spPr>
        <p:txBody>
          <a:bodyPr/>
          <a:lstStyle/>
          <a:p>
            <a:r>
              <a:rPr lang="en-US" b="1" smtClean="0">
                <a:solidFill>
                  <a:srgbClr val="511A0F"/>
                </a:solidFill>
              </a:rPr>
              <a:t>But Who Are They?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133600"/>
            <a:ext cx="6781800" cy="4038600"/>
          </a:xfrm>
        </p:spPr>
        <p:txBody>
          <a:bodyPr/>
          <a:lstStyle/>
          <a:p>
            <a:r>
              <a:rPr lang="en-US" b="1" smtClean="0"/>
              <a:t>Organizations:</a:t>
            </a:r>
          </a:p>
          <a:p>
            <a:pPr lvl="1"/>
            <a:r>
              <a:rPr lang="en-US" b="1" smtClean="0"/>
              <a:t>Five active ratepayer groups in LDC applications</a:t>
            </a:r>
          </a:p>
          <a:p>
            <a:pPr lvl="1"/>
            <a:r>
              <a:rPr lang="en-US" b="1" smtClean="0"/>
              <a:t>Other ratepayer, environmental and  industry groups in other matters</a:t>
            </a:r>
          </a:p>
          <a:p>
            <a:r>
              <a:rPr lang="en-US" b="1" smtClean="0"/>
              <a:t>People:</a:t>
            </a:r>
          </a:p>
          <a:p>
            <a:pPr lvl="1"/>
            <a:r>
              <a:rPr lang="en-US" b="1" smtClean="0"/>
              <a:t>Experienced consultants specializing in energy</a:t>
            </a:r>
          </a:p>
          <a:p>
            <a:pPr>
              <a:buFontTx/>
              <a:buNone/>
            </a:pP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86800" cy="1143000"/>
          </a:xfrm>
        </p:spPr>
        <p:txBody>
          <a:bodyPr/>
          <a:lstStyle/>
          <a:p>
            <a:r>
              <a:rPr lang="en-US" b="1" smtClean="0">
                <a:solidFill>
                  <a:srgbClr val="511A0F"/>
                </a:solidFill>
              </a:rPr>
              <a:t>Steps in the Review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467600" cy="4876800"/>
          </a:xfrm>
        </p:spPr>
        <p:txBody>
          <a:bodyPr/>
          <a:lstStyle/>
          <a:p>
            <a:r>
              <a:rPr lang="en-US" b="1" smtClean="0"/>
              <a:t>Revenue Requirement</a:t>
            </a:r>
          </a:p>
          <a:p>
            <a:pPr lvl="1"/>
            <a:r>
              <a:rPr lang="en-US" b="1" smtClean="0"/>
              <a:t>OM&amp;A issues (pattern, FTEs, affiliates)</a:t>
            </a:r>
          </a:p>
          <a:p>
            <a:pPr lvl="1"/>
            <a:r>
              <a:rPr lang="en-US" b="1" smtClean="0"/>
              <a:t>Rate Base issues (opening, capex, dep’n)</a:t>
            </a:r>
          </a:p>
          <a:p>
            <a:pPr lvl="1"/>
            <a:r>
              <a:rPr lang="en-US" b="1" smtClean="0"/>
              <a:t>Cost of Capital issues (debt rate, taxes)</a:t>
            </a:r>
          </a:p>
          <a:p>
            <a:r>
              <a:rPr lang="en-US" b="1" smtClean="0"/>
              <a:t>Revenue Forecast </a:t>
            </a:r>
            <a:r>
              <a:rPr lang="en-US" sz="2800" b="1" smtClean="0"/>
              <a:t>(load, customers)</a:t>
            </a:r>
          </a:p>
          <a:p>
            <a:r>
              <a:rPr lang="en-US" b="1" smtClean="0"/>
              <a:t>Deficiency/Sufficiency</a:t>
            </a:r>
          </a:p>
          <a:p>
            <a:r>
              <a:rPr lang="en-US" b="1" smtClean="0"/>
              <a:t>Who Pays</a:t>
            </a:r>
          </a:p>
          <a:p>
            <a:pPr lvl="1"/>
            <a:r>
              <a:rPr lang="en-US" b="1" smtClean="0"/>
              <a:t>Cost Allocation (RTC, anomalies)</a:t>
            </a:r>
          </a:p>
          <a:p>
            <a:pPr lvl="1"/>
            <a:r>
              <a:rPr lang="en-US" b="1" smtClean="0"/>
              <a:t>Rate design (fixed charges)</a:t>
            </a:r>
          </a:p>
          <a:p>
            <a:pPr>
              <a:buFontTx/>
              <a:buNone/>
            </a:pP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1143000"/>
          </a:xfrm>
        </p:spPr>
        <p:txBody>
          <a:bodyPr/>
          <a:lstStyle/>
          <a:p>
            <a:r>
              <a:rPr lang="en-US" b="1" smtClean="0">
                <a:solidFill>
                  <a:srgbClr val="511A0F"/>
                </a:solidFill>
              </a:rPr>
              <a:t>Sources of Information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543800" cy="4953000"/>
          </a:xfrm>
        </p:spPr>
        <p:txBody>
          <a:bodyPr/>
          <a:lstStyle/>
          <a:p>
            <a:r>
              <a:rPr lang="en-US" b="1" smtClean="0"/>
              <a:t>Financial Statements</a:t>
            </a:r>
          </a:p>
          <a:p>
            <a:r>
              <a:rPr lang="en-US" b="1" smtClean="0"/>
              <a:t>Rating agency reports</a:t>
            </a:r>
          </a:p>
          <a:p>
            <a:r>
              <a:rPr lang="en-US" b="1" smtClean="0"/>
              <a:t>Website, Newspaper stories, etc.</a:t>
            </a:r>
          </a:p>
          <a:p>
            <a:r>
              <a:rPr lang="en-US" b="1" smtClean="0"/>
              <a:t>Yearbook data</a:t>
            </a:r>
          </a:p>
          <a:p>
            <a:r>
              <a:rPr lang="en-US" b="1" smtClean="0"/>
              <a:t>Asset Condition Assessment and AMP</a:t>
            </a:r>
          </a:p>
          <a:p>
            <a:r>
              <a:rPr lang="en-US" b="1" smtClean="0"/>
              <a:t>Strategic/Business Plan</a:t>
            </a:r>
          </a:p>
          <a:p>
            <a:r>
              <a:rPr lang="en-US" b="1" smtClean="0"/>
              <a:t>Tax returns or tax calculations</a:t>
            </a:r>
          </a:p>
          <a:p>
            <a:r>
              <a:rPr lang="en-US" b="1" smtClean="0"/>
              <a:t>Previous applications, results, rates</a:t>
            </a:r>
          </a:p>
          <a:p>
            <a:pPr>
              <a:buFontTx/>
              <a:buNone/>
            </a:pP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86800" cy="1143000"/>
          </a:xfrm>
        </p:spPr>
        <p:txBody>
          <a:bodyPr/>
          <a:lstStyle/>
          <a:p>
            <a:r>
              <a:rPr lang="en-US" b="1" smtClean="0">
                <a:solidFill>
                  <a:srgbClr val="511A0F"/>
                </a:solidFill>
              </a:rPr>
              <a:t>Comparative Data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696200" cy="4953000"/>
          </a:xfrm>
        </p:spPr>
        <p:txBody>
          <a:bodyPr/>
          <a:lstStyle/>
          <a:p>
            <a:r>
              <a:rPr lang="en-US" b="1" smtClean="0"/>
              <a:t>Valuable diagnostic tools</a:t>
            </a:r>
          </a:p>
          <a:p>
            <a:pPr lvl="1"/>
            <a:r>
              <a:rPr lang="en-US" b="1" smtClean="0"/>
              <a:t>Identify potential problem areas</a:t>
            </a:r>
          </a:p>
          <a:p>
            <a:pPr lvl="1"/>
            <a:r>
              <a:rPr lang="en-US" b="1" smtClean="0"/>
              <a:t>Test against evidence for consistency</a:t>
            </a:r>
          </a:p>
          <a:p>
            <a:r>
              <a:rPr lang="en-US" b="1" smtClean="0"/>
              <a:t>Comparative Rates the most important</a:t>
            </a:r>
          </a:p>
          <a:p>
            <a:pPr lvl="1"/>
            <a:r>
              <a:rPr lang="en-US" b="1" smtClean="0"/>
              <a:t>Captures all aspects of costs, but rough</a:t>
            </a:r>
          </a:p>
          <a:p>
            <a:r>
              <a:rPr lang="en-US" b="1" smtClean="0"/>
              <a:t>Rate Base and Capital Spending</a:t>
            </a:r>
          </a:p>
          <a:p>
            <a:pPr lvl="1"/>
            <a:r>
              <a:rPr lang="en-US" b="1" smtClean="0"/>
              <a:t>PP&amp;E per customer (level and trend)</a:t>
            </a:r>
          </a:p>
          <a:p>
            <a:pPr lvl="1"/>
            <a:r>
              <a:rPr lang="en-US" b="1" smtClean="0"/>
              <a:t>Capex/depreciation ratio each year</a:t>
            </a:r>
          </a:p>
          <a:p>
            <a:pPr lvl="1"/>
            <a:r>
              <a:rPr lang="en-US" b="1" smtClean="0"/>
              <a:t>Average depreciation rate</a:t>
            </a:r>
          </a:p>
          <a:p>
            <a:pPr lvl="1"/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86800" cy="1143000"/>
          </a:xfrm>
        </p:spPr>
        <p:txBody>
          <a:bodyPr/>
          <a:lstStyle/>
          <a:p>
            <a:r>
              <a:rPr lang="en-US" b="1" smtClean="0">
                <a:solidFill>
                  <a:srgbClr val="511A0F"/>
                </a:solidFill>
              </a:rPr>
              <a:t>Comparative Data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696200" cy="4953000"/>
          </a:xfrm>
        </p:spPr>
        <p:txBody>
          <a:bodyPr/>
          <a:lstStyle/>
          <a:p>
            <a:r>
              <a:rPr lang="en-US" b="1" smtClean="0"/>
              <a:t>OM&amp;A Metrics</a:t>
            </a:r>
          </a:p>
          <a:p>
            <a:pPr lvl="1"/>
            <a:r>
              <a:rPr lang="en-US" b="1" smtClean="0"/>
              <a:t>OM&amp;A per customer</a:t>
            </a:r>
          </a:p>
          <a:p>
            <a:pPr lvl="1"/>
            <a:r>
              <a:rPr lang="en-US" b="1" smtClean="0"/>
              <a:t>FTE per customer</a:t>
            </a:r>
          </a:p>
          <a:p>
            <a:pPr lvl="1"/>
            <a:r>
              <a:rPr lang="en-US" b="1" smtClean="0"/>
              <a:t>Spending ratios (e.g. maint. vs. G&amp;A)</a:t>
            </a:r>
          </a:p>
          <a:p>
            <a:pPr lvl="1"/>
            <a:r>
              <a:rPr lang="en-US" b="1" smtClean="0"/>
              <a:t>Individual line item trends</a:t>
            </a:r>
          </a:p>
          <a:p>
            <a:r>
              <a:rPr lang="en-US" b="1" smtClean="0"/>
              <a:t>Other Metrics</a:t>
            </a:r>
          </a:p>
          <a:p>
            <a:pPr lvl="1"/>
            <a:r>
              <a:rPr lang="en-US" b="1" smtClean="0"/>
              <a:t>Components of revenue (e.g. by class)</a:t>
            </a:r>
          </a:p>
          <a:p>
            <a:pPr lvl="1"/>
            <a:r>
              <a:rPr lang="en-US" b="1" smtClean="0"/>
              <a:t>Debt/equity ratio (leveraging)</a:t>
            </a:r>
          </a:p>
          <a:p>
            <a:pPr lvl="1"/>
            <a:r>
              <a:rPr lang="en-US" b="1" smtClean="0"/>
              <a:t>Actual returns</a:t>
            </a:r>
          </a:p>
          <a:p>
            <a:pPr lvl="1"/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0"/>
            <a:ext cx="8686800" cy="1143000"/>
          </a:xfrm>
        </p:spPr>
        <p:txBody>
          <a:bodyPr/>
          <a:lstStyle/>
          <a:p>
            <a:r>
              <a:rPr lang="en-US" sz="6600" b="1" smtClean="0">
                <a:solidFill>
                  <a:srgbClr val="511A0F"/>
                </a:solidFill>
              </a:rPr>
              <a:t>Examples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4191000"/>
            <a:ext cx="2895600" cy="685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/>
              <a:t>(see handouts)</a:t>
            </a:r>
          </a:p>
          <a:p>
            <a:pPr>
              <a:buFontTx/>
              <a:buNone/>
              <a:defRPr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7993</TotalTime>
  <Words>501</Words>
  <Application>Microsoft Office PowerPoint</Application>
  <PresentationFormat>On-screen Show (4:3)</PresentationFormat>
  <Paragraphs>133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Times New Roman</vt:lpstr>
      <vt:lpstr>Arial</vt:lpstr>
      <vt:lpstr>Tahoma</vt:lpstr>
      <vt:lpstr>Default Design</vt:lpstr>
      <vt:lpstr>Intervenor Review of Electricity Distributor  Rate Applications</vt:lpstr>
      <vt:lpstr>School Energy Coalition</vt:lpstr>
      <vt:lpstr>Role of Intervenors</vt:lpstr>
      <vt:lpstr>But Who Are They?</vt:lpstr>
      <vt:lpstr>Steps in the Review</vt:lpstr>
      <vt:lpstr>Sources of Information</vt:lpstr>
      <vt:lpstr>Comparative Data</vt:lpstr>
      <vt:lpstr>Comparative Data</vt:lpstr>
      <vt:lpstr>Examples</vt:lpstr>
      <vt:lpstr>Interrogatories</vt:lpstr>
      <vt:lpstr>Technical Conference</vt:lpstr>
      <vt:lpstr>ADR –The Process</vt:lpstr>
      <vt:lpstr>ADR – Negotiations</vt:lpstr>
      <vt:lpstr>Oral Hearings</vt:lpstr>
      <vt:lpstr>Intervenor Review of Electricity Distributor  Rate Applications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Update</dc:title>
  <dc:creator>Jay Shepherd</dc:creator>
  <cp:lastModifiedBy>antonoth</cp:lastModifiedBy>
  <cp:revision>263</cp:revision>
  <cp:lastPrinted>2012-03-26T10:06:59Z</cp:lastPrinted>
  <dcterms:created xsi:type="dcterms:W3CDTF">2004-06-03T16:03:34Z</dcterms:created>
  <dcterms:modified xsi:type="dcterms:W3CDTF">2012-07-09T20:57:55Z</dcterms:modified>
</cp:coreProperties>
</file>