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Lst>
  <p:notesMasterIdLst>
    <p:notesMasterId r:id="rId60"/>
  </p:notesMasterIdLst>
  <p:sldIdLst>
    <p:sldId id="270" r:id="rId5"/>
    <p:sldId id="271" r:id="rId6"/>
    <p:sldId id="279" r:id="rId7"/>
    <p:sldId id="280" r:id="rId8"/>
    <p:sldId id="281" r:id="rId9"/>
    <p:sldId id="282" r:id="rId10"/>
    <p:sldId id="283" r:id="rId11"/>
    <p:sldId id="295" r:id="rId12"/>
    <p:sldId id="293" r:id="rId13"/>
    <p:sldId id="292" r:id="rId14"/>
    <p:sldId id="294" r:id="rId15"/>
    <p:sldId id="296" r:id="rId16"/>
    <p:sldId id="273" r:id="rId17"/>
    <p:sldId id="274" r:id="rId18"/>
    <p:sldId id="275" r:id="rId19"/>
    <p:sldId id="297" r:id="rId20"/>
    <p:sldId id="284" r:id="rId21"/>
    <p:sldId id="285" r:id="rId22"/>
    <p:sldId id="286" r:id="rId23"/>
    <p:sldId id="287" r:id="rId24"/>
    <p:sldId id="288" r:id="rId25"/>
    <p:sldId id="289" r:id="rId26"/>
    <p:sldId id="290" r:id="rId27"/>
    <p:sldId id="298" r:id="rId28"/>
    <p:sldId id="264" r:id="rId29"/>
    <p:sldId id="256" r:id="rId30"/>
    <p:sldId id="265" r:id="rId31"/>
    <p:sldId id="266" r:id="rId32"/>
    <p:sldId id="267" r:id="rId33"/>
    <p:sldId id="268" r:id="rId34"/>
    <p:sldId id="269" r:id="rId35"/>
    <p:sldId id="257" r:id="rId36"/>
    <p:sldId id="25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276" r:id="rId5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6-01T10:41:04.377" idx="3">
    <p:pos x="5456" y="3096"/>
    <p:text>this </p:text>
  </p:cm>
  <p:cm authorId="0" dt="2015-06-01T10:42:02.458" idx="4">
    <p:pos x="10" y="10"/>
    <p:text>changed this as the highlighted box said we were 4 steps back from where we actually are </p:text>
  </p:cm>
</p:cmLst>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2F7BF-96B9-440F-877D-93CFB341CEFE}" type="doc">
      <dgm:prSet loTypeId="urn:microsoft.com/office/officeart/2005/8/layout/bProcess4" loCatId="process" qsTypeId="urn:microsoft.com/office/officeart/2005/8/quickstyle/simple1" qsCatId="simple" csTypeId="urn:microsoft.com/office/officeart/2005/8/colors/accent5_1" csCatId="accent5" phldr="1"/>
      <dgm:spPr/>
      <dgm:t>
        <a:bodyPr/>
        <a:lstStyle/>
        <a:p>
          <a:endParaRPr lang="en-CA"/>
        </a:p>
      </dgm:t>
    </dgm:pt>
    <dgm:pt modelId="{7D7B5AFB-39F2-4B1C-8FEB-09BA9591DD63}">
      <dgm:prSet phldrT="[Text]"/>
      <dgm:spPr/>
      <dgm:t>
        <a:bodyPr/>
        <a:lstStyle/>
        <a:p>
          <a:r>
            <a:rPr lang="en-US" dirty="0" smtClean="0"/>
            <a:t>Selection of Working Group</a:t>
          </a:r>
          <a:endParaRPr lang="en-CA" dirty="0"/>
        </a:p>
      </dgm:t>
    </dgm:pt>
    <dgm:pt modelId="{0EC651F3-4FA1-47F2-9017-10F55C699A53}" type="parTrans" cxnId="{EB57A414-CDB7-45C8-9E77-285C375F9ADA}">
      <dgm:prSet/>
      <dgm:spPr/>
      <dgm:t>
        <a:bodyPr/>
        <a:lstStyle/>
        <a:p>
          <a:endParaRPr lang="en-CA"/>
        </a:p>
      </dgm:t>
    </dgm:pt>
    <dgm:pt modelId="{A21E33AB-123E-4E54-A456-6EBF6E104977}" type="sibTrans" cxnId="{EB57A414-CDB7-45C8-9E77-285C375F9ADA}">
      <dgm:prSet/>
      <dgm:spPr/>
      <dgm:t>
        <a:bodyPr/>
        <a:lstStyle/>
        <a:p>
          <a:endParaRPr lang="en-CA" dirty="0"/>
        </a:p>
      </dgm:t>
    </dgm:pt>
    <dgm:pt modelId="{2CF1C316-B409-42C3-B40A-40242437C37A}">
      <dgm:prSet phldrT="[Text]"/>
      <dgm:spPr/>
      <dgm:t>
        <a:bodyPr/>
        <a:lstStyle/>
        <a:p>
          <a:r>
            <a:rPr lang="en-US" dirty="0" smtClean="0"/>
            <a:t>Working Group Meetings </a:t>
          </a:r>
        </a:p>
        <a:p>
          <a:r>
            <a:rPr lang="en-US" dirty="0" smtClean="0"/>
            <a:t>Oct 21 – Nov 18</a:t>
          </a:r>
          <a:endParaRPr lang="en-CA" dirty="0"/>
        </a:p>
      </dgm:t>
    </dgm:pt>
    <dgm:pt modelId="{C795A320-1154-4FB5-9D3E-EA1DDEB97E71}" type="parTrans" cxnId="{79AA5B16-C78C-4E6B-BED3-5AE051CE3631}">
      <dgm:prSet/>
      <dgm:spPr/>
      <dgm:t>
        <a:bodyPr/>
        <a:lstStyle/>
        <a:p>
          <a:endParaRPr lang="en-CA"/>
        </a:p>
      </dgm:t>
    </dgm:pt>
    <dgm:pt modelId="{A494A18C-8EA3-4B68-BD9B-329159C1A5FD}" type="sibTrans" cxnId="{79AA5B16-C78C-4E6B-BED3-5AE051CE3631}">
      <dgm:prSet/>
      <dgm:spPr/>
      <dgm:t>
        <a:bodyPr/>
        <a:lstStyle/>
        <a:p>
          <a:endParaRPr lang="en-CA" dirty="0"/>
        </a:p>
      </dgm:t>
    </dgm:pt>
    <dgm:pt modelId="{C6B1A3A0-DA7D-466A-9BA4-DD010A354CA5}">
      <dgm:prSet phldrT="[Text]"/>
      <dgm:spPr/>
      <dgm:t>
        <a:bodyPr/>
        <a:lstStyle/>
        <a:p>
          <a:r>
            <a:rPr lang="en-US" dirty="0" smtClean="0"/>
            <a:t>ESA Executive Management Team  (Nov)</a:t>
          </a:r>
          <a:endParaRPr lang="en-CA" dirty="0"/>
        </a:p>
      </dgm:t>
    </dgm:pt>
    <dgm:pt modelId="{C194827E-B8BF-4949-BEE0-B1643533E959}" type="parTrans" cxnId="{5A4FA65F-D927-4853-AD4F-BE1EB092FA6E}">
      <dgm:prSet/>
      <dgm:spPr/>
      <dgm:t>
        <a:bodyPr/>
        <a:lstStyle/>
        <a:p>
          <a:endParaRPr lang="en-CA"/>
        </a:p>
      </dgm:t>
    </dgm:pt>
    <dgm:pt modelId="{FF3B3E37-3270-40D5-8915-70165B8CCDA4}" type="sibTrans" cxnId="{5A4FA65F-D927-4853-AD4F-BE1EB092FA6E}">
      <dgm:prSet/>
      <dgm:spPr/>
      <dgm:t>
        <a:bodyPr/>
        <a:lstStyle/>
        <a:p>
          <a:endParaRPr lang="en-CA" dirty="0"/>
        </a:p>
      </dgm:t>
    </dgm:pt>
    <dgm:pt modelId="{43106FC9-9AD8-42DF-9606-845BE5B289A6}">
      <dgm:prSet phldrT="[Text]"/>
      <dgm:spPr/>
      <dgm:t>
        <a:bodyPr/>
        <a:lstStyle/>
        <a:p>
          <a:r>
            <a:rPr lang="en-US" dirty="0" smtClean="0"/>
            <a:t>ESA Board of Directors</a:t>
          </a:r>
        </a:p>
        <a:p>
          <a:r>
            <a:rPr lang="en-US" dirty="0" smtClean="0"/>
            <a:t>(Dec)</a:t>
          </a:r>
          <a:endParaRPr lang="en-CA" dirty="0"/>
        </a:p>
      </dgm:t>
    </dgm:pt>
    <dgm:pt modelId="{C95A7141-D98C-4984-B44D-EDDDBF3DA7FA}" type="parTrans" cxnId="{DAD73B39-56D5-4EA1-BD70-BF137F44E250}">
      <dgm:prSet/>
      <dgm:spPr/>
      <dgm:t>
        <a:bodyPr/>
        <a:lstStyle/>
        <a:p>
          <a:endParaRPr lang="en-CA"/>
        </a:p>
      </dgm:t>
    </dgm:pt>
    <dgm:pt modelId="{FEB78F24-CBB9-4FE5-99CF-502E6C442699}" type="sibTrans" cxnId="{DAD73B39-56D5-4EA1-BD70-BF137F44E250}">
      <dgm:prSet/>
      <dgm:spPr/>
      <dgm:t>
        <a:bodyPr/>
        <a:lstStyle/>
        <a:p>
          <a:endParaRPr lang="en-CA" dirty="0"/>
        </a:p>
      </dgm:t>
    </dgm:pt>
    <dgm:pt modelId="{208C957A-6004-45E0-B647-A7A722A11837}">
      <dgm:prSet phldrT="[Text]"/>
      <dgm:spPr/>
      <dgm:t>
        <a:bodyPr/>
        <a:lstStyle/>
        <a:p>
          <a:r>
            <a:rPr lang="en-US" dirty="0" smtClean="0"/>
            <a:t>Utility Advisory Committee (Dec)</a:t>
          </a:r>
          <a:endParaRPr lang="en-CA" dirty="0"/>
        </a:p>
      </dgm:t>
    </dgm:pt>
    <dgm:pt modelId="{359681ED-B893-4FBD-8D2A-F8BB8BAA1F65}" type="parTrans" cxnId="{489A7528-C19F-4110-A61E-3BB4A8C62135}">
      <dgm:prSet/>
      <dgm:spPr/>
      <dgm:t>
        <a:bodyPr/>
        <a:lstStyle/>
        <a:p>
          <a:endParaRPr lang="en-CA"/>
        </a:p>
      </dgm:t>
    </dgm:pt>
    <dgm:pt modelId="{619DFE69-630E-45DE-AABF-37FA26D00194}" type="sibTrans" cxnId="{489A7528-C19F-4110-A61E-3BB4A8C62135}">
      <dgm:prSet/>
      <dgm:spPr/>
      <dgm:t>
        <a:bodyPr/>
        <a:lstStyle/>
        <a:p>
          <a:endParaRPr lang="en-CA" dirty="0"/>
        </a:p>
      </dgm:t>
    </dgm:pt>
    <dgm:pt modelId="{4465350E-7DF3-4274-A50A-F281797EEFBC}">
      <dgm:prSet phldrT="[Text]"/>
      <dgm:spPr/>
      <dgm:t>
        <a:bodyPr/>
        <a:lstStyle/>
        <a:p>
          <a:r>
            <a:rPr lang="en-US" dirty="0" smtClean="0"/>
            <a:t>Multi-Stakeholder Consultation</a:t>
          </a:r>
        </a:p>
        <a:p>
          <a:r>
            <a:rPr lang="en-US" dirty="0" smtClean="0"/>
            <a:t>(Jan - March)</a:t>
          </a:r>
          <a:endParaRPr lang="en-CA" dirty="0"/>
        </a:p>
      </dgm:t>
    </dgm:pt>
    <dgm:pt modelId="{247B79C5-46A2-4AFA-A203-6C12D1254F1A}" type="parTrans" cxnId="{C96D3BB0-C678-4529-83B8-7578BAEED72D}">
      <dgm:prSet/>
      <dgm:spPr/>
      <dgm:t>
        <a:bodyPr/>
        <a:lstStyle/>
        <a:p>
          <a:endParaRPr lang="en-CA"/>
        </a:p>
      </dgm:t>
    </dgm:pt>
    <dgm:pt modelId="{566FBF09-C103-4BD4-8B3B-14DD8AA57DCA}" type="sibTrans" cxnId="{C96D3BB0-C678-4529-83B8-7578BAEED72D}">
      <dgm:prSet/>
      <dgm:spPr/>
      <dgm:t>
        <a:bodyPr/>
        <a:lstStyle/>
        <a:p>
          <a:endParaRPr lang="en-CA" dirty="0"/>
        </a:p>
      </dgm:t>
    </dgm:pt>
    <dgm:pt modelId="{FDF863B4-F65C-48E6-8C15-826C740F8FE3}">
      <dgm:prSet phldrT="[Text]"/>
      <dgm:spPr>
        <a:solidFill>
          <a:schemeClr val="accent5">
            <a:lumMod val="60000"/>
            <a:lumOff val="40000"/>
          </a:schemeClr>
        </a:solidFill>
      </dgm:spPr>
      <dgm:t>
        <a:bodyPr/>
        <a:lstStyle/>
        <a:p>
          <a:r>
            <a:rPr lang="en-US" dirty="0" smtClean="0"/>
            <a:t>Final Measure – ESA Board</a:t>
          </a:r>
        </a:p>
        <a:p>
          <a:r>
            <a:rPr lang="en-US" dirty="0" smtClean="0"/>
            <a:t>(March)</a:t>
          </a:r>
          <a:endParaRPr lang="en-CA" dirty="0"/>
        </a:p>
      </dgm:t>
    </dgm:pt>
    <dgm:pt modelId="{82DABCE0-0CBC-4EF8-95CF-F03BC4724B53}" type="parTrans" cxnId="{696E6FBA-6CA9-495B-BDC2-1E257DD4DED0}">
      <dgm:prSet/>
      <dgm:spPr/>
      <dgm:t>
        <a:bodyPr/>
        <a:lstStyle/>
        <a:p>
          <a:endParaRPr lang="en-CA"/>
        </a:p>
      </dgm:t>
    </dgm:pt>
    <dgm:pt modelId="{596CEF5F-CE73-42F4-A5BD-8EC14EB16CD8}" type="sibTrans" cxnId="{696E6FBA-6CA9-495B-BDC2-1E257DD4DED0}">
      <dgm:prSet/>
      <dgm:spPr/>
      <dgm:t>
        <a:bodyPr/>
        <a:lstStyle/>
        <a:p>
          <a:endParaRPr lang="en-CA" dirty="0"/>
        </a:p>
      </dgm:t>
    </dgm:pt>
    <dgm:pt modelId="{E514CB01-C649-4321-BABE-03FC44E3C84A}">
      <dgm:prSet/>
      <dgm:spPr/>
      <dgm:t>
        <a:bodyPr/>
        <a:lstStyle/>
        <a:p>
          <a:r>
            <a:rPr lang="en-US" dirty="0" smtClean="0"/>
            <a:t>OEB Board Update</a:t>
          </a:r>
        </a:p>
        <a:p>
          <a:r>
            <a:rPr lang="en-US" dirty="0" smtClean="0"/>
            <a:t>(Dec)</a:t>
          </a:r>
          <a:endParaRPr lang="en-CA" dirty="0"/>
        </a:p>
      </dgm:t>
    </dgm:pt>
    <dgm:pt modelId="{428FB539-EAB2-4557-8612-42B3809FFB80}" type="parTrans" cxnId="{39F3092B-FFA8-4843-AA16-3A655C9B2702}">
      <dgm:prSet/>
      <dgm:spPr/>
      <dgm:t>
        <a:bodyPr/>
        <a:lstStyle/>
        <a:p>
          <a:endParaRPr lang="en-CA"/>
        </a:p>
      </dgm:t>
    </dgm:pt>
    <dgm:pt modelId="{8FB56201-5E81-4000-94BB-F346B4DC42D2}" type="sibTrans" cxnId="{39F3092B-FFA8-4843-AA16-3A655C9B2702}">
      <dgm:prSet/>
      <dgm:spPr/>
      <dgm:t>
        <a:bodyPr/>
        <a:lstStyle/>
        <a:p>
          <a:endParaRPr lang="en-CA" dirty="0"/>
        </a:p>
      </dgm:t>
    </dgm:pt>
    <dgm:pt modelId="{C1FE9134-5C0C-452B-8467-27C79932CB05}">
      <dgm:prSet/>
      <dgm:spPr/>
      <dgm:t>
        <a:bodyPr/>
        <a:lstStyle/>
        <a:p>
          <a:r>
            <a:rPr lang="en-US" dirty="0" smtClean="0"/>
            <a:t>Regulatory Affairs &amp; Governance Committee  (Nov)</a:t>
          </a:r>
          <a:endParaRPr lang="en-CA" dirty="0"/>
        </a:p>
      </dgm:t>
    </dgm:pt>
    <dgm:pt modelId="{8BF9FC9D-1532-4E4D-B673-8A14691ABD64}" type="parTrans" cxnId="{9A723A10-014D-44CE-9362-15EA9EBD03C9}">
      <dgm:prSet/>
      <dgm:spPr/>
      <dgm:t>
        <a:bodyPr/>
        <a:lstStyle/>
        <a:p>
          <a:endParaRPr lang="en-CA"/>
        </a:p>
      </dgm:t>
    </dgm:pt>
    <dgm:pt modelId="{A7CB39EA-FECE-42C4-AB92-66EC34D17583}" type="sibTrans" cxnId="{9A723A10-014D-44CE-9362-15EA9EBD03C9}">
      <dgm:prSet/>
      <dgm:spPr/>
      <dgm:t>
        <a:bodyPr/>
        <a:lstStyle/>
        <a:p>
          <a:endParaRPr lang="en-CA" dirty="0"/>
        </a:p>
      </dgm:t>
    </dgm:pt>
    <dgm:pt modelId="{B178C3D0-22E5-46FA-8944-FC8E9481EE81}">
      <dgm:prSet/>
      <dgm:spPr/>
      <dgm:t>
        <a:bodyPr/>
        <a:lstStyle/>
        <a:p>
          <a:r>
            <a:rPr lang="en-US" dirty="0" smtClean="0"/>
            <a:t>ESA Internal Project Team Meetings </a:t>
          </a:r>
          <a:endParaRPr lang="en-CA" dirty="0"/>
        </a:p>
      </dgm:t>
    </dgm:pt>
    <dgm:pt modelId="{8630373B-AEE2-4175-B144-929A13FD5FC7}" type="parTrans" cxnId="{F96CA648-C263-46F2-A702-095DC4C1171B}">
      <dgm:prSet/>
      <dgm:spPr/>
      <dgm:t>
        <a:bodyPr/>
        <a:lstStyle/>
        <a:p>
          <a:endParaRPr lang="en-CA"/>
        </a:p>
      </dgm:t>
    </dgm:pt>
    <dgm:pt modelId="{AE7905B2-CC99-4FFF-BAF8-FABB138E945D}" type="sibTrans" cxnId="{F96CA648-C263-46F2-A702-095DC4C1171B}">
      <dgm:prSet/>
      <dgm:spPr/>
      <dgm:t>
        <a:bodyPr/>
        <a:lstStyle/>
        <a:p>
          <a:endParaRPr lang="en-CA"/>
        </a:p>
      </dgm:t>
    </dgm:pt>
    <dgm:pt modelId="{6E022E24-3829-429D-8483-27B527AC3499}">
      <dgm:prSet/>
      <dgm:spPr>
        <a:solidFill>
          <a:schemeClr val="accent5">
            <a:lumMod val="60000"/>
            <a:lumOff val="40000"/>
          </a:schemeClr>
        </a:solidFill>
      </dgm:spPr>
      <dgm:t>
        <a:bodyPr/>
        <a:lstStyle/>
        <a:p>
          <a:r>
            <a:rPr lang="en-US" dirty="0" smtClean="0"/>
            <a:t>Measure Refined</a:t>
          </a:r>
          <a:endParaRPr lang="en-CA" dirty="0"/>
        </a:p>
      </dgm:t>
    </dgm:pt>
    <dgm:pt modelId="{11F31799-E123-4AF7-9D7E-131DCA1FD122}" type="parTrans" cxnId="{C35F3E38-D0D7-44C7-8ADA-C8662789559B}">
      <dgm:prSet/>
      <dgm:spPr/>
      <dgm:t>
        <a:bodyPr/>
        <a:lstStyle/>
        <a:p>
          <a:endParaRPr lang="en-CA"/>
        </a:p>
      </dgm:t>
    </dgm:pt>
    <dgm:pt modelId="{67F78AAE-7D52-4756-81AF-DFFF3AF6CDD2}" type="sibTrans" cxnId="{C35F3E38-D0D7-44C7-8ADA-C8662789559B}">
      <dgm:prSet/>
      <dgm:spPr/>
      <dgm:t>
        <a:bodyPr/>
        <a:lstStyle/>
        <a:p>
          <a:endParaRPr lang="en-CA"/>
        </a:p>
      </dgm:t>
    </dgm:pt>
    <dgm:pt modelId="{241E3F34-50A4-4DA1-8335-78A3F8854B15}">
      <dgm:prSet/>
      <dgm:spPr>
        <a:solidFill>
          <a:schemeClr val="accent5">
            <a:lumMod val="60000"/>
            <a:lumOff val="40000"/>
          </a:schemeClr>
        </a:solidFill>
      </dgm:spPr>
      <dgm:t>
        <a:bodyPr/>
        <a:lstStyle/>
        <a:p>
          <a:r>
            <a:rPr lang="en-US" dirty="0" smtClean="0"/>
            <a:t>Measure Developed</a:t>
          </a:r>
        </a:p>
        <a:p>
          <a:r>
            <a:rPr lang="en-US" dirty="0" smtClean="0"/>
            <a:t>(Nov)</a:t>
          </a:r>
          <a:endParaRPr lang="en-CA" dirty="0"/>
        </a:p>
      </dgm:t>
    </dgm:pt>
    <dgm:pt modelId="{928B25FC-EA4D-410C-87D4-A46A8DC2C676}" type="parTrans" cxnId="{A70A0056-4247-4A3F-ABB6-5BA08E6D4D9C}">
      <dgm:prSet/>
      <dgm:spPr/>
      <dgm:t>
        <a:bodyPr/>
        <a:lstStyle/>
        <a:p>
          <a:endParaRPr lang="en-CA"/>
        </a:p>
      </dgm:t>
    </dgm:pt>
    <dgm:pt modelId="{32E8C72A-E233-4DBA-91DA-DAFE18FC71AA}" type="sibTrans" cxnId="{A70A0056-4247-4A3F-ABB6-5BA08E6D4D9C}">
      <dgm:prSet/>
      <dgm:spPr/>
      <dgm:t>
        <a:bodyPr/>
        <a:lstStyle/>
        <a:p>
          <a:endParaRPr lang="en-CA"/>
        </a:p>
      </dgm:t>
    </dgm:pt>
    <dgm:pt modelId="{8970D071-DCD1-42DE-A6EF-3B428942B51E}">
      <dgm:prSet/>
      <dgm:spPr>
        <a:solidFill>
          <a:schemeClr val="accent5">
            <a:lumMod val="60000"/>
            <a:lumOff val="40000"/>
          </a:schemeClr>
        </a:solidFill>
      </dgm:spPr>
      <dgm:t>
        <a:bodyPr/>
        <a:lstStyle/>
        <a:p>
          <a:r>
            <a:rPr lang="en-US" dirty="0" smtClean="0"/>
            <a:t>Measure Refined</a:t>
          </a:r>
          <a:endParaRPr lang="en-CA" dirty="0"/>
        </a:p>
      </dgm:t>
    </dgm:pt>
    <dgm:pt modelId="{9A52D94A-DD9D-4497-87EF-8DC3ED443CF8}" type="parTrans" cxnId="{BEB6506D-791F-4FB5-B209-3D5B7D61EE18}">
      <dgm:prSet/>
      <dgm:spPr/>
      <dgm:t>
        <a:bodyPr/>
        <a:lstStyle/>
        <a:p>
          <a:endParaRPr lang="en-CA"/>
        </a:p>
      </dgm:t>
    </dgm:pt>
    <dgm:pt modelId="{E285FE2D-4A63-43B6-84C8-34D7D8965AE4}" type="sibTrans" cxnId="{BEB6506D-791F-4FB5-B209-3D5B7D61EE18}">
      <dgm:prSet/>
      <dgm:spPr/>
      <dgm:t>
        <a:bodyPr/>
        <a:lstStyle/>
        <a:p>
          <a:endParaRPr lang="en-CA"/>
        </a:p>
      </dgm:t>
    </dgm:pt>
    <dgm:pt modelId="{0AC02954-B15F-4C9D-B4D9-BA8ECC8154B4}">
      <dgm:prSet/>
      <dgm:spPr/>
      <dgm:t>
        <a:bodyPr/>
        <a:lstStyle/>
        <a:p>
          <a:r>
            <a:rPr lang="en-US" dirty="0" smtClean="0"/>
            <a:t>Detailed reporting</a:t>
          </a:r>
        </a:p>
      </dgm:t>
    </dgm:pt>
    <dgm:pt modelId="{3CDB4C53-4413-44CE-9BE4-578D5FC6091A}" type="parTrans" cxnId="{DB89B028-CF45-42E4-9317-996FA741BFF6}">
      <dgm:prSet/>
      <dgm:spPr/>
      <dgm:t>
        <a:bodyPr/>
        <a:lstStyle/>
        <a:p>
          <a:endParaRPr lang="en-CA"/>
        </a:p>
      </dgm:t>
    </dgm:pt>
    <dgm:pt modelId="{E38B2F7C-5D69-42E2-B25A-024D58ED1BE9}" type="sibTrans" cxnId="{DB89B028-CF45-42E4-9317-996FA741BFF6}">
      <dgm:prSet/>
      <dgm:spPr/>
      <dgm:t>
        <a:bodyPr/>
        <a:lstStyle/>
        <a:p>
          <a:endParaRPr lang="en-CA"/>
        </a:p>
      </dgm:t>
    </dgm:pt>
    <dgm:pt modelId="{4D7A53E6-8AD3-4A1C-A95E-9B789A305D02}">
      <dgm:prSet/>
      <dgm:spPr/>
      <dgm:t>
        <a:bodyPr/>
        <a:lstStyle/>
        <a:p>
          <a:r>
            <a:rPr lang="en-US" dirty="0" smtClean="0"/>
            <a:t>Working Group (April)</a:t>
          </a:r>
          <a:endParaRPr lang="en-CA" dirty="0"/>
        </a:p>
      </dgm:t>
    </dgm:pt>
    <dgm:pt modelId="{7E8CDF0D-9B0F-49E3-9201-39C80CD53848}" type="parTrans" cxnId="{7C0FEB27-A020-4C42-BAA9-4223620D820A}">
      <dgm:prSet/>
      <dgm:spPr/>
      <dgm:t>
        <a:bodyPr/>
        <a:lstStyle/>
        <a:p>
          <a:endParaRPr lang="en-CA"/>
        </a:p>
      </dgm:t>
    </dgm:pt>
    <dgm:pt modelId="{3231B010-3C05-4E6D-A483-08455E1E9CF3}" type="sibTrans" cxnId="{7C0FEB27-A020-4C42-BAA9-4223620D820A}">
      <dgm:prSet/>
      <dgm:spPr/>
      <dgm:t>
        <a:bodyPr/>
        <a:lstStyle/>
        <a:p>
          <a:endParaRPr lang="en-CA"/>
        </a:p>
      </dgm:t>
    </dgm:pt>
    <dgm:pt modelId="{C0539F20-F252-4330-8ADE-72A19E8DEC6A}">
      <dgm:prSet/>
      <dgm:spPr>
        <a:solidFill>
          <a:schemeClr val="accent5">
            <a:lumMod val="60000"/>
            <a:lumOff val="40000"/>
          </a:schemeClr>
        </a:solidFill>
      </dgm:spPr>
      <dgm:t>
        <a:bodyPr/>
        <a:lstStyle/>
        <a:p>
          <a:r>
            <a:rPr lang="en-US" dirty="0" smtClean="0"/>
            <a:t>Recommendation to OEB (April)</a:t>
          </a:r>
          <a:endParaRPr lang="en-CA" dirty="0"/>
        </a:p>
      </dgm:t>
    </dgm:pt>
    <dgm:pt modelId="{E06D7AAD-9CE0-466B-BC47-27950237AB00}" type="parTrans" cxnId="{FC408DA9-A682-403A-B8C9-5D7F5F322EC5}">
      <dgm:prSet/>
      <dgm:spPr/>
      <dgm:t>
        <a:bodyPr/>
        <a:lstStyle/>
        <a:p>
          <a:endParaRPr lang="en-CA"/>
        </a:p>
      </dgm:t>
    </dgm:pt>
    <dgm:pt modelId="{93130CD0-A963-49EF-9837-6C3E4BC76537}" type="sibTrans" cxnId="{FC408DA9-A682-403A-B8C9-5D7F5F322EC5}">
      <dgm:prSet/>
      <dgm:spPr/>
      <dgm:t>
        <a:bodyPr/>
        <a:lstStyle/>
        <a:p>
          <a:endParaRPr lang="en-CA"/>
        </a:p>
      </dgm:t>
    </dgm:pt>
    <dgm:pt modelId="{08FB61C1-3D97-4368-A951-DEE61A92B945}" type="pres">
      <dgm:prSet presAssocID="{33F2F7BF-96B9-440F-877D-93CFB341CEFE}" presName="Name0" presStyleCnt="0">
        <dgm:presLayoutVars>
          <dgm:dir/>
          <dgm:resizeHandles/>
        </dgm:presLayoutVars>
      </dgm:prSet>
      <dgm:spPr/>
      <dgm:t>
        <a:bodyPr/>
        <a:lstStyle/>
        <a:p>
          <a:endParaRPr lang="en-CA"/>
        </a:p>
      </dgm:t>
    </dgm:pt>
    <dgm:pt modelId="{5FB65DB9-35BF-406B-9039-643105EC825A}" type="pres">
      <dgm:prSet presAssocID="{7D7B5AFB-39F2-4B1C-8FEB-09BA9591DD63}" presName="compNode" presStyleCnt="0"/>
      <dgm:spPr/>
    </dgm:pt>
    <dgm:pt modelId="{F48BDC9E-DF61-4824-A66B-346E31DEC66E}" type="pres">
      <dgm:prSet presAssocID="{7D7B5AFB-39F2-4B1C-8FEB-09BA9591DD63}" presName="dummyConnPt" presStyleCnt="0"/>
      <dgm:spPr/>
    </dgm:pt>
    <dgm:pt modelId="{164C1FD2-E494-41EA-981A-C02BA99ED935}" type="pres">
      <dgm:prSet presAssocID="{7D7B5AFB-39F2-4B1C-8FEB-09BA9591DD63}" presName="node" presStyleLbl="node1" presStyleIdx="0" presStyleCnt="16">
        <dgm:presLayoutVars>
          <dgm:bulletEnabled val="1"/>
        </dgm:presLayoutVars>
      </dgm:prSet>
      <dgm:spPr/>
      <dgm:t>
        <a:bodyPr/>
        <a:lstStyle/>
        <a:p>
          <a:endParaRPr lang="en-CA"/>
        </a:p>
      </dgm:t>
    </dgm:pt>
    <dgm:pt modelId="{263E19CC-2049-42E1-B23F-B5D5C58B600F}" type="pres">
      <dgm:prSet presAssocID="{A21E33AB-123E-4E54-A456-6EBF6E104977}" presName="sibTrans" presStyleLbl="bgSibTrans2D1" presStyleIdx="0" presStyleCnt="15"/>
      <dgm:spPr/>
      <dgm:t>
        <a:bodyPr/>
        <a:lstStyle/>
        <a:p>
          <a:endParaRPr lang="en-CA"/>
        </a:p>
      </dgm:t>
    </dgm:pt>
    <dgm:pt modelId="{93BC78DA-BA41-46F9-A7E3-94E1F8322843}" type="pres">
      <dgm:prSet presAssocID="{2CF1C316-B409-42C3-B40A-40242437C37A}" presName="compNode" presStyleCnt="0"/>
      <dgm:spPr/>
    </dgm:pt>
    <dgm:pt modelId="{8F86A43C-8BC9-473B-9E1B-EE8D70012A96}" type="pres">
      <dgm:prSet presAssocID="{2CF1C316-B409-42C3-B40A-40242437C37A}" presName="dummyConnPt" presStyleCnt="0"/>
      <dgm:spPr/>
    </dgm:pt>
    <dgm:pt modelId="{E9DBE8BD-B6CE-4586-9D9D-1B8D998C96BD}" type="pres">
      <dgm:prSet presAssocID="{2CF1C316-B409-42C3-B40A-40242437C37A}" presName="node" presStyleLbl="node1" presStyleIdx="1" presStyleCnt="16">
        <dgm:presLayoutVars>
          <dgm:bulletEnabled val="1"/>
        </dgm:presLayoutVars>
      </dgm:prSet>
      <dgm:spPr/>
      <dgm:t>
        <a:bodyPr/>
        <a:lstStyle/>
        <a:p>
          <a:endParaRPr lang="en-CA"/>
        </a:p>
      </dgm:t>
    </dgm:pt>
    <dgm:pt modelId="{89BBA1B7-F193-48D1-869C-4C559412109F}" type="pres">
      <dgm:prSet presAssocID="{A494A18C-8EA3-4B68-BD9B-329159C1A5FD}" presName="sibTrans" presStyleLbl="bgSibTrans2D1" presStyleIdx="1" presStyleCnt="15"/>
      <dgm:spPr/>
      <dgm:t>
        <a:bodyPr/>
        <a:lstStyle/>
        <a:p>
          <a:endParaRPr lang="en-CA"/>
        </a:p>
      </dgm:t>
    </dgm:pt>
    <dgm:pt modelId="{61327F11-E823-43F1-9A26-3C5FA90770FB}" type="pres">
      <dgm:prSet presAssocID="{B178C3D0-22E5-46FA-8944-FC8E9481EE81}" presName="compNode" presStyleCnt="0"/>
      <dgm:spPr/>
    </dgm:pt>
    <dgm:pt modelId="{2D46ADCD-1A8F-4C76-926F-0264B7A5E001}" type="pres">
      <dgm:prSet presAssocID="{B178C3D0-22E5-46FA-8944-FC8E9481EE81}" presName="dummyConnPt" presStyleCnt="0"/>
      <dgm:spPr/>
    </dgm:pt>
    <dgm:pt modelId="{A7F3BFB6-8AA7-438D-8249-EB2B49547EA8}" type="pres">
      <dgm:prSet presAssocID="{B178C3D0-22E5-46FA-8944-FC8E9481EE81}" presName="node" presStyleLbl="node1" presStyleIdx="2" presStyleCnt="16">
        <dgm:presLayoutVars>
          <dgm:bulletEnabled val="1"/>
        </dgm:presLayoutVars>
      </dgm:prSet>
      <dgm:spPr/>
      <dgm:t>
        <a:bodyPr/>
        <a:lstStyle/>
        <a:p>
          <a:endParaRPr lang="en-CA"/>
        </a:p>
      </dgm:t>
    </dgm:pt>
    <dgm:pt modelId="{9AEC5642-5F1B-4742-95C0-82B8862E9C40}" type="pres">
      <dgm:prSet presAssocID="{AE7905B2-CC99-4FFF-BAF8-FABB138E945D}" presName="sibTrans" presStyleLbl="bgSibTrans2D1" presStyleIdx="2" presStyleCnt="15"/>
      <dgm:spPr/>
      <dgm:t>
        <a:bodyPr/>
        <a:lstStyle/>
        <a:p>
          <a:endParaRPr lang="en-CA"/>
        </a:p>
      </dgm:t>
    </dgm:pt>
    <dgm:pt modelId="{43A6A418-3705-4ECB-AA7F-89401629FE56}" type="pres">
      <dgm:prSet presAssocID="{241E3F34-50A4-4DA1-8335-78A3F8854B15}" presName="compNode" presStyleCnt="0"/>
      <dgm:spPr/>
    </dgm:pt>
    <dgm:pt modelId="{1CAAD615-11B4-4333-81F3-E7A2516BBDEC}" type="pres">
      <dgm:prSet presAssocID="{241E3F34-50A4-4DA1-8335-78A3F8854B15}" presName="dummyConnPt" presStyleCnt="0"/>
      <dgm:spPr/>
    </dgm:pt>
    <dgm:pt modelId="{A8438524-60EA-4CF5-8EB8-E4C64C76CCBA}" type="pres">
      <dgm:prSet presAssocID="{241E3F34-50A4-4DA1-8335-78A3F8854B15}" presName="node" presStyleLbl="node1" presStyleIdx="3" presStyleCnt="16">
        <dgm:presLayoutVars>
          <dgm:bulletEnabled val="1"/>
        </dgm:presLayoutVars>
      </dgm:prSet>
      <dgm:spPr/>
      <dgm:t>
        <a:bodyPr/>
        <a:lstStyle/>
        <a:p>
          <a:endParaRPr lang="en-CA"/>
        </a:p>
      </dgm:t>
    </dgm:pt>
    <dgm:pt modelId="{5A7A2521-24BA-47A7-B426-70EA7CED54E4}" type="pres">
      <dgm:prSet presAssocID="{32E8C72A-E233-4DBA-91DA-DAFE18FC71AA}" presName="sibTrans" presStyleLbl="bgSibTrans2D1" presStyleIdx="3" presStyleCnt="15"/>
      <dgm:spPr/>
      <dgm:t>
        <a:bodyPr/>
        <a:lstStyle/>
        <a:p>
          <a:endParaRPr lang="en-CA"/>
        </a:p>
      </dgm:t>
    </dgm:pt>
    <dgm:pt modelId="{DC2EC0A0-0A4A-4436-883D-FAD96C51BAF0}" type="pres">
      <dgm:prSet presAssocID="{C6B1A3A0-DA7D-466A-9BA4-DD010A354CA5}" presName="compNode" presStyleCnt="0"/>
      <dgm:spPr/>
    </dgm:pt>
    <dgm:pt modelId="{09AB1BCB-D804-438E-96D4-94FBC8C89634}" type="pres">
      <dgm:prSet presAssocID="{C6B1A3A0-DA7D-466A-9BA4-DD010A354CA5}" presName="dummyConnPt" presStyleCnt="0"/>
      <dgm:spPr/>
    </dgm:pt>
    <dgm:pt modelId="{D68B6B9F-C5A0-429C-93A7-6BF4B4716FF9}" type="pres">
      <dgm:prSet presAssocID="{C6B1A3A0-DA7D-466A-9BA4-DD010A354CA5}" presName="node" presStyleLbl="node1" presStyleIdx="4" presStyleCnt="16">
        <dgm:presLayoutVars>
          <dgm:bulletEnabled val="1"/>
        </dgm:presLayoutVars>
      </dgm:prSet>
      <dgm:spPr/>
      <dgm:t>
        <a:bodyPr/>
        <a:lstStyle/>
        <a:p>
          <a:endParaRPr lang="en-CA"/>
        </a:p>
      </dgm:t>
    </dgm:pt>
    <dgm:pt modelId="{1490CA04-3B7E-4F4D-9EFB-DBBFEDF1141E}" type="pres">
      <dgm:prSet presAssocID="{FF3B3E37-3270-40D5-8915-70165B8CCDA4}" presName="sibTrans" presStyleLbl="bgSibTrans2D1" presStyleIdx="4" presStyleCnt="15"/>
      <dgm:spPr/>
      <dgm:t>
        <a:bodyPr/>
        <a:lstStyle/>
        <a:p>
          <a:endParaRPr lang="en-CA"/>
        </a:p>
      </dgm:t>
    </dgm:pt>
    <dgm:pt modelId="{2D1BD7C1-EC19-49A7-B7C2-315FBCA5C6DE}" type="pres">
      <dgm:prSet presAssocID="{6E022E24-3829-429D-8483-27B527AC3499}" presName="compNode" presStyleCnt="0"/>
      <dgm:spPr/>
    </dgm:pt>
    <dgm:pt modelId="{3603EAC6-0590-487E-95C8-065182A76964}" type="pres">
      <dgm:prSet presAssocID="{6E022E24-3829-429D-8483-27B527AC3499}" presName="dummyConnPt" presStyleCnt="0"/>
      <dgm:spPr/>
    </dgm:pt>
    <dgm:pt modelId="{CCB0C1CD-94DC-489B-AC3E-8EF6B143DD85}" type="pres">
      <dgm:prSet presAssocID="{6E022E24-3829-429D-8483-27B527AC3499}" presName="node" presStyleLbl="node1" presStyleIdx="5" presStyleCnt="16">
        <dgm:presLayoutVars>
          <dgm:bulletEnabled val="1"/>
        </dgm:presLayoutVars>
      </dgm:prSet>
      <dgm:spPr/>
      <dgm:t>
        <a:bodyPr/>
        <a:lstStyle/>
        <a:p>
          <a:endParaRPr lang="en-CA"/>
        </a:p>
      </dgm:t>
    </dgm:pt>
    <dgm:pt modelId="{45DD05EA-D3CA-4E79-B6D3-350849FF355F}" type="pres">
      <dgm:prSet presAssocID="{67F78AAE-7D52-4756-81AF-DFFF3AF6CDD2}" presName="sibTrans" presStyleLbl="bgSibTrans2D1" presStyleIdx="5" presStyleCnt="15"/>
      <dgm:spPr/>
      <dgm:t>
        <a:bodyPr/>
        <a:lstStyle/>
        <a:p>
          <a:endParaRPr lang="en-CA"/>
        </a:p>
      </dgm:t>
    </dgm:pt>
    <dgm:pt modelId="{C4778E90-0ED2-4285-BDAD-4834840E16A5}" type="pres">
      <dgm:prSet presAssocID="{C1FE9134-5C0C-452B-8467-27C79932CB05}" presName="compNode" presStyleCnt="0"/>
      <dgm:spPr/>
    </dgm:pt>
    <dgm:pt modelId="{9A759DA3-D94D-4FCD-A196-0B40584AB34A}" type="pres">
      <dgm:prSet presAssocID="{C1FE9134-5C0C-452B-8467-27C79932CB05}" presName="dummyConnPt" presStyleCnt="0"/>
      <dgm:spPr/>
    </dgm:pt>
    <dgm:pt modelId="{F86D9602-24F9-4BFA-8E0A-2397775B71CB}" type="pres">
      <dgm:prSet presAssocID="{C1FE9134-5C0C-452B-8467-27C79932CB05}" presName="node" presStyleLbl="node1" presStyleIdx="6" presStyleCnt="16">
        <dgm:presLayoutVars>
          <dgm:bulletEnabled val="1"/>
        </dgm:presLayoutVars>
      </dgm:prSet>
      <dgm:spPr/>
      <dgm:t>
        <a:bodyPr/>
        <a:lstStyle/>
        <a:p>
          <a:endParaRPr lang="en-CA"/>
        </a:p>
      </dgm:t>
    </dgm:pt>
    <dgm:pt modelId="{E6D5B9D4-80B4-4B6D-A118-B9C12F3064BC}" type="pres">
      <dgm:prSet presAssocID="{A7CB39EA-FECE-42C4-AB92-66EC34D17583}" presName="sibTrans" presStyleLbl="bgSibTrans2D1" presStyleIdx="6" presStyleCnt="15"/>
      <dgm:spPr/>
      <dgm:t>
        <a:bodyPr/>
        <a:lstStyle/>
        <a:p>
          <a:endParaRPr lang="en-CA"/>
        </a:p>
      </dgm:t>
    </dgm:pt>
    <dgm:pt modelId="{ECE7A720-5987-4EC1-A463-56578BC2C846}" type="pres">
      <dgm:prSet presAssocID="{43106FC9-9AD8-42DF-9606-845BE5B289A6}" presName="compNode" presStyleCnt="0"/>
      <dgm:spPr/>
    </dgm:pt>
    <dgm:pt modelId="{F2093104-1012-4935-84C2-0529044A1062}" type="pres">
      <dgm:prSet presAssocID="{43106FC9-9AD8-42DF-9606-845BE5B289A6}" presName="dummyConnPt" presStyleCnt="0"/>
      <dgm:spPr/>
    </dgm:pt>
    <dgm:pt modelId="{0258C7F1-7B03-4C03-991D-C312F5A74890}" type="pres">
      <dgm:prSet presAssocID="{43106FC9-9AD8-42DF-9606-845BE5B289A6}" presName="node" presStyleLbl="node1" presStyleIdx="7" presStyleCnt="16">
        <dgm:presLayoutVars>
          <dgm:bulletEnabled val="1"/>
        </dgm:presLayoutVars>
      </dgm:prSet>
      <dgm:spPr/>
      <dgm:t>
        <a:bodyPr/>
        <a:lstStyle/>
        <a:p>
          <a:endParaRPr lang="en-CA"/>
        </a:p>
      </dgm:t>
    </dgm:pt>
    <dgm:pt modelId="{C2BDD675-468D-4B59-8343-AD922251ECCA}" type="pres">
      <dgm:prSet presAssocID="{FEB78F24-CBB9-4FE5-99CF-502E6C442699}" presName="sibTrans" presStyleLbl="bgSibTrans2D1" presStyleIdx="7" presStyleCnt="15"/>
      <dgm:spPr/>
      <dgm:t>
        <a:bodyPr/>
        <a:lstStyle/>
        <a:p>
          <a:endParaRPr lang="en-CA"/>
        </a:p>
      </dgm:t>
    </dgm:pt>
    <dgm:pt modelId="{CA41724F-6F4F-4513-BB43-F1A3DC8A92C1}" type="pres">
      <dgm:prSet presAssocID="{E514CB01-C649-4321-BABE-03FC44E3C84A}" presName="compNode" presStyleCnt="0"/>
      <dgm:spPr/>
    </dgm:pt>
    <dgm:pt modelId="{52F3F971-8AA3-44DF-B864-41F01770C0CA}" type="pres">
      <dgm:prSet presAssocID="{E514CB01-C649-4321-BABE-03FC44E3C84A}" presName="dummyConnPt" presStyleCnt="0"/>
      <dgm:spPr/>
    </dgm:pt>
    <dgm:pt modelId="{C45F3453-58A6-4BAD-B47B-BB88017F8342}" type="pres">
      <dgm:prSet presAssocID="{E514CB01-C649-4321-BABE-03FC44E3C84A}" presName="node" presStyleLbl="node1" presStyleIdx="8" presStyleCnt="16">
        <dgm:presLayoutVars>
          <dgm:bulletEnabled val="1"/>
        </dgm:presLayoutVars>
      </dgm:prSet>
      <dgm:spPr/>
      <dgm:t>
        <a:bodyPr/>
        <a:lstStyle/>
        <a:p>
          <a:endParaRPr lang="en-CA"/>
        </a:p>
      </dgm:t>
    </dgm:pt>
    <dgm:pt modelId="{7849DB40-1687-42B1-B3E3-9FE81CE1F6D4}" type="pres">
      <dgm:prSet presAssocID="{8FB56201-5E81-4000-94BB-F346B4DC42D2}" presName="sibTrans" presStyleLbl="bgSibTrans2D1" presStyleIdx="8" presStyleCnt="15"/>
      <dgm:spPr/>
      <dgm:t>
        <a:bodyPr/>
        <a:lstStyle/>
        <a:p>
          <a:endParaRPr lang="en-CA"/>
        </a:p>
      </dgm:t>
    </dgm:pt>
    <dgm:pt modelId="{721432F8-EBDF-459D-B2EA-8E3993D67EA3}" type="pres">
      <dgm:prSet presAssocID="{8970D071-DCD1-42DE-A6EF-3B428942B51E}" presName="compNode" presStyleCnt="0"/>
      <dgm:spPr/>
    </dgm:pt>
    <dgm:pt modelId="{F4508E9C-1F02-4EBB-A8A1-0A758E98945D}" type="pres">
      <dgm:prSet presAssocID="{8970D071-DCD1-42DE-A6EF-3B428942B51E}" presName="dummyConnPt" presStyleCnt="0"/>
      <dgm:spPr/>
    </dgm:pt>
    <dgm:pt modelId="{1A3F8788-6789-4D66-A849-265E7FFD9162}" type="pres">
      <dgm:prSet presAssocID="{8970D071-DCD1-42DE-A6EF-3B428942B51E}" presName="node" presStyleLbl="node1" presStyleIdx="9" presStyleCnt="16">
        <dgm:presLayoutVars>
          <dgm:bulletEnabled val="1"/>
        </dgm:presLayoutVars>
      </dgm:prSet>
      <dgm:spPr/>
      <dgm:t>
        <a:bodyPr/>
        <a:lstStyle/>
        <a:p>
          <a:endParaRPr lang="en-CA"/>
        </a:p>
      </dgm:t>
    </dgm:pt>
    <dgm:pt modelId="{D8CCB44F-4986-41A3-8D09-7E12851FED8D}" type="pres">
      <dgm:prSet presAssocID="{E285FE2D-4A63-43B6-84C8-34D7D8965AE4}" presName="sibTrans" presStyleLbl="bgSibTrans2D1" presStyleIdx="9" presStyleCnt="15"/>
      <dgm:spPr/>
      <dgm:t>
        <a:bodyPr/>
        <a:lstStyle/>
        <a:p>
          <a:endParaRPr lang="en-CA"/>
        </a:p>
      </dgm:t>
    </dgm:pt>
    <dgm:pt modelId="{42A3F0CC-3731-4C90-91CE-4EAA9CAB8958}" type="pres">
      <dgm:prSet presAssocID="{208C957A-6004-45E0-B647-A7A722A11837}" presName="compNode" presStyleCnt="0"/>
      <dgm:spPr/>
    </dgm:pt>
    <dgm:pt modelId="{63246E25-CBDC-4118-A63D-39384E0C063F}" type="pres">
      <dgm:prSet presAssocID="{208C957A-6004-45E0-B647-A7A722A11837}" presName="dummyConnPt" presStyleCnt="0"/>
      <dgm:spPr/>
    </dgm:pt>
    <dgm:pt modelId="{8662B6B5-4D84-4DB0-8085-674EE054FAE4}" type="pres">
      <dgm:prSet presAssocID="{208C957A-6004-45E0-B647-A7A722A11837}" presName="node" presStyleLbl="node1" presStyleIdx="10" presStyleCnt="16">
        <dgm:presLayoutVars>
          <dgm:bulletEnabled val="1"/>
        </dgm:presLayoutVars>
      </dgm:prSet>
      <dgm:spPr/>
      <dgm:t>
        <a:bodyPr/>
        <a:lstStyle/>
        <a:p>
          <a:endParaRPr lang="en-CA"/>
        </a:p>
      </dgm:t>
    </dgm:pt>
    <dgm:pt modelId="{2984860E-0D2D-4AA8-AD6D-857C2B414228}" type="pres">
      <dgm:prSet presAssocID="{619DFE69-630E-45DE-AABF-37FA26D00194}" presName="sibTrans" presStyleLbl="bgSibTrans2D1" presStyleIdx="10" presStyleCnt="15"/>
      <dgm:spPr/>
      <dgm:t>
        <a:bodyPr/>
        <a:lstStyle/>
        <a:p>
          <a:endParaRPr lang="en-CA"/>
        </a:p>
      </dgm:t>
    </dgm:pt>
    <dgm:pt modelId="{1C9FEC89-1AD9-4DC1-8900-CDFBD9A74593}" type="pres">
      <dgm:prSet presAssocID="{4465350E-7DF3-4274-A50A-F281797EEFBC}" presName="compNode" presStyleCnt="0"/>
      <dgm:spPr/>
    </dgm:pt>
    <dgm:pt modelId="{6730A7AD-DB69-42E8-BCD6-2AAF238357FF}" type="pres">
      <dgm:prSet presAssocID="{4465350E-7DF3-4274-A50A-F281797EEFBC}" presName="dummyConnPt" presStyleCnt="0"/>
      <dgm:spPr/>
    </dgm:pt>
    <dgm:pt modelId="{90B23CA3-08D8-48C7-8F33-215E803203D2}" type="pres">
      <dgm:prSet presAssocID="{4465350E-7DF3-4274-A50A-F281797EEFBC}" presName="node" presStyleLbl="node1" presStyleIdx="11" presStyleCnt="16">
        <dgm:presLayoutVars>
          <dgm:bulletEnabled val="1"/>
        </dgm:presLayoutVars>
      </dgm:prSet>
      <dgm:spPr/>
      <dgm:t>
        <a:bodyPr/>
        <a:lstStyle/>
        <a:p>
          <a:endParaRPr lang="en-CA"/>
        </a:p>
      </dgm:t>
    </dgm:pt>
    <dgm:pt modelId="{5F8E065B-D423-4A46-841A-EA153D9DD0F8}" type="pres">
      <dgm:prSet presAssocID="{566FBF09-C103-4BD4-8B3B-14DD8AA57DCA}" presName="sibTrans" presStyleLbl="bgSibTrans2D1" presStyleIdx="11" presStyleCnt="15"/>
      <dgm:spPr/>
      <dgm:t>
        <a:bodyPr/>
        <a:lstStyle/>
        <a:p>
          <a:endParaRPr lang="en-CA"/>
        </a:p>
      </dgm:t>
    </dgm:pt>
    <dgm:pt modelId="{F0EABCDB-3327-4F0C-8BBD-B87A65374BD6}" type="pres">
      <dgm:prSet presAssocID="{0AC02954-B15F-4C9D-B4D9-BA8ECC8154B4}" presName="compNode" presStyleCnt="0"/>
      <dgm:spPr/>
    </dgm:pt>
    <dgm:pt modelId="{25C72FB1-6BEB-40E8-9EDF-B5A3CA506A38}" type="pres">
      <dgm:prSet presAssocID="{0AC02954-B15F-4C9D-B4D9-BA8ECC8154B4}" presName="dummyConnPt" presStyleCnt="0"/>
      <dgm:spPr/>
    </dgm:pt>
    <dgm:pt modelId="{A1BA26AE-057E-4472-9946-62FCB3A10EFF}" type="pres">
      <dgm:prSet presAssocID="{0AC02954-B15F-4C9D-B4D9-BA8ECC8154B4}" presName="node" presStyleLbl="node1" presStyleIdx="12" presStyleCnt="16">
        <dgm:presLayoutVars>
          <dgm:bulletEnabled val="1"/>
        </dgm:presLayoutVars>
      </dgm:prSet>
      <dgm:spPr/>
      <dgm:t>
        <a:bodyPr/>
        <a:lstStyle/>
        <a:p>
          <a:endParaRPr lang="en-CA"/>
        </a:p>
      </dgm:t>
    </dgm:pt>
    <dgm:pt modelId="{8A33E4F0-E5D8-4A67-BF5A-1ADD2D697648}" type="pres">
      <dgm:prSet presAssocID="{E38B2F7C-5D69-42E2-B25A-024D58ED1BE9}" presName="sibTrans" presStyleLbl="bgSibTrans2D1" presStyleIdx="12" presStyleCnt="15"/>
      <dgm:spPr/>
      <dgm:t>
        <a:bodyPr/>
        <a:lstStyle/>
        <a:p>
          <a:endParaRPr lang="en-CA"/>
        </a:p>
      </dgm:t>
    </dgm:pt>
    <dgm:pt modelId="{ACA93037-2EAD-469A-9B8A-2769C48C4A92}" type="pres">
      <dgm:prSet presAssocID="{FDF863B4-F65C-48E6-8C15-826C740F8FE3}" presName="compNode" presStyleCnt="0"/>
      <dgm:spPr/>
    </dgm:pt>
    <dgm:pt modelId="{B1D9078F-7D29-4D6A-851B-59873452D8AB}" type="pres">
      <dgm:prSet presAssocID="{FDF863B4-F65C-48E6-8C15-826C740F8FE3}" presName="dummyConnPt" presStyleCnt="0"/>
      <dgm:spPr/>
    </dgm:pt>
    <dgm:pt modelId="{D6375B3D-9052-4CC7-AB90-5DB77DF94CCD}" type="pres">
      <dgm:prSet presAssocID="{FDF863B4-F65C-48E6-8C15-826C740F8FE3}" presName="node" presStyleLbl="node1" presStyleIdx="13" presStyleCnt="16" custLinFactNeighborY="-3931">
        <dgm:presLayoutVars>
          <dgm:bulletEnabled val="1"/>
        </dgm:presLayoutVars>
      </dgm:prSet>
      <dgm:spPr/>
      <dgm:t>
        <a:bodyPr/>
        <a:lstStyle/>
        <a:p>
          <a:endParaRPr lang="en-CA"/>
        </a:p>
      </dgm:t>
    </dgm:pt>
    <dgm:pt modelId="{55823570-1FD9-4E5F-8CB9-02F604061EC0}" type="pres">
      <dgm:prSet presAssocID="{596CEF5F-CE73-42F4-A5BD-8EC14EB16CD8}" presName="sibTrans" presStyleLbl="bgSibTrans2D1" presStyleIdx="13" presStyleCnt="15"/>
      <dgm:spPr/>
      <dgm:t>
        <a:bodyPr/>
        <a:lstStyle/>
        <a:p>
          <a:endParaRPr lang="en-CA"/>
        </a:p>
      </dgm:t>
    </dgm:pt>
    <dgm:pt modelId="{B488269B-F89D-4490-B932-8CDAB00E8368}" type="pres">
      <dgm:prSet presAssocID="{4D7A53E6-8AD3-4A1C-A95E-9B789A305D02}" presName="compNode" presStyleCnt="0"/>
      <dgm:spPr/>
    </dgm:pt>
    <dgm:pt modelId="{4E40B016-6DB3-4D42-9F65-BB4858EBFAE3}" type="pres">
      <dgm:prSet presAssocID="{4D7A53E6-8AD3-4A1C-A95E-9B789A305D02}" presName="dummyConnPt" presStyleCnt="0"/>
      <dgm:spPr/>
    </dgm:pt>
    <dgm:pt modelId="{9CCEC75D-C86C-4CD3-B8FB-E1BB2473665F}" type="pres">
      <dgm:prSet presAssocID="{4D7A53E6-8AD3-4A1C-A95E-9B789A305D02}" presName="node" presStyleLbl="node1" presStyleIdx="14" presStyleCnt="16">
        <dgm:presLayoutVars>
          <dgm:bulletEnabled val="1"/>
        </dgm:presLayoutVars>
      </dgm:prSet>
      <dgm:spPr/>
      <dgm:t>
        <a:bodyPr/>
        <a:lstStyle/>
        <a:p>
          <a:endParaRPr lang="en-CA"/>
        </a:p>
      </dgm:t>
    </dgm:pt>
    <dgm:pt modelId="{B1B84ED5-2A46-424C-9B44-BA13F520CF77}" type="pres">
      <dgm:prSet presAssocID="{3231B010-3C05-4E6D-A483-08455E1E9CF3}" presName="sibTrans" presStyleLbl="bgSibTrans2D1" presStyleIdx="14" presStyleCnt="15"/>
      <dgm:spPr/>
      <dgm:t>
        <a:bodyPr/>
        <a:lstStyle/>
        <a:p>
          <a:endParaRPr lang="en-CA"/>
        </a:p>
      </dgm:t>
    </dgm:pt>
    <dgm:pt modelId="{5DFF309A-1152-41D1-B3C6-28348505A1AF}" type="pres">
      <dgm:prSet presAssocID="{C0539F20-F252-4330-8ADE-72A19E8DEC6A}" presName="compNode" presStyleCnt="0"/>
      <dgm:spPr/>
    </dgm:pt>
    <dgm:pt modelId="{80353226-CFCB-4903-B844-5741837A7FD1}" type="pres">
      <dgm:prSet presAssocID="{C0539F20-F252-4330-8ADE-72A19E8DEC6A}" presName="dummyConnPt" presStyleCnt="0"/>
      <dgm:spPr/>
    </dgm:pt>
    <dgm:pt modelId="{75FA3E97-1102-47A6-B397-50A51DE5CB35}" type="pres">
      <dgm:prSet presAssocID="{C0539F20-F252-4330-8ADE-72A19E8DEC6A}" presName="node" presStyleLbl="node1" presStyleIdx="15" presStyleCnt="16">
        <dgm:presLayoutVars>
          <dgm:bulletEnabled val="1"/>
        </dgm:presLayoutVars>
      </dgm:prSet>
      <dgm:spPr/>
      <dgm:t>
        <a:bodyPr/>
        <a:lstStyle/>
        <a:p>
          <a:endParaRPr lang="en-CA"/>
        </a:p>
      </dgm:t>
    </dgm:pt>
  </dgm:ptLst>
  <dgm:cxnLst>
    <dgm:cxn modelId="{BEB6506D-791F-4FB5-B209-3D5B7D61EE18}" srcId="{33F2F7BF-96B9-440F-877D-93CFB341CEFE}" destId="{8970D071-DCD1-42DE-A6EF-3B428942B51E}" srcOrd="9" destOrd="0" parTransId="{9A52D94A-DD9D-4497-87EF-8DC3ED443CF8}" sibTransId="{E285FE2D-4A63-43B6-84C8-34D7D8965AE4}"/>
    <dgm:cxn modelId="{DB89B028-CF45-42E4-9317-996FA741BFF6}" srcId="{33F2F7BF-96B9-440F-877D-93CFB341CEFE}" destId="{0AC02954-B15F-4C9D-B4D9-BA8ECC8154B4}" srcOrd="12" destOrd="0" parTransId="{3CDB4C53-4413-44CE-9BE4-578D5FC6091A}" sibTransId="{E38B2F7C-5D69-42E2-B25A-024D58ED1BE9}"/>
    <dgm:cxn modelId="{C1CDC45D-0208-416E-B787-9D300C01D470}" type="presOf" srcId="{C1FE9134-5C0C-452B-8467-27C79932CB05}" destId="{F86D9602-24F9-4BFA-8E0A-2397775B71CB}" srcOrd="0" destOrd="0" presId="urn:microsoft.com/office/officeart/2005/8/layout/bProcess4"/>
    <dgm:cxn modelId="{39F3092B-FFA8-4843-AA16-3A655C9B2702}" srcId="{33F2F7BF-96B9-440F-877D-93CFB341CEFE}" destId="{E514CB01-C649-4321-BABE-03FC44E3C84A}" srcOrd="8" destOrd="0" parTransId="{428FB539-EAB2-4557-8612-42B3809FFB80}" sibTransId="{8FB56201-5E81-4000-94BB-F346B4DC42D2}"/>
    <dgm:cxn modelId="{950447D3-3A4C-4800-87A0-5BD5A40F1FA0}" type="presOf" srcId="{596CEF5F-CE73-42F4-A5BD-8EC14EB16CD8}" destId="{55823570-1FD9-4E5F-8CB9-02F604061EC0}" srcOrd="0" destOrd="0" presId="urn:microsoft.com/office/officeart/2005/8/layout/bProcess4"/>
    <dgm:cxn modelId="{4BAFA278-2CB4-462D-94D8-95C6685932BC}" type="presOf" srcId="{0AC02954-B15F-4C9D-B4D9-BA8ECC8154B4}" destId="{A1BA26AE-057E-4472-9946-62FCB3A10EFF}" srcOrd="0" destOrd="0" presId="urn:microsoft.com/office/officeart/2005/8/layout/bProcess4"/>
    <dgm:cxn modelId="{9A723A10-014D-44CE-9362-15EA9EBD03C9}" srcId="{33F2F7BF-96B9-440F-877D-93CFB341CEFE}" destId="{C1FE9134-5C0C-452B-8467-27C79932CB05}" srcOrd="6" destOrd="0" parTransId="{8BF9FC9D-1532-4E4D-B673-8A14691ABD64}" sibTransId="{A7CB39EA-FECE-42C4-AB92-66EC34D17583}"/>
    <dgm:cxn modelId="{EB57A414-CDB7-45C8-9E77-285C375F9ADA}" srcId="{33F2F7BF-96B9-440F-877D-93CFB341CEFE}" destId="{7D7B5AFB-39F2-4B1C-8FEB-09BA9591DD63}" srcOrd="0" destOrd="0" parTransId="{0EC651F3-4FA1-47F2-9017-10F55C699A53}" sibTransId="{A21E33AB-123E-4E54-A456-6EBF6E104977}"/>
    <dgm:cxn modelId="{614A3120-8899-4F2C-B382-4A4767DC09F2}" type="presOf" srcId="{8970D071-DCD1-42DE-A6EF-3B428942B51E}" destId="{1A3F8788-6789-4D66-A849-265E7FFD9162}" srcOrd="0" destOrd="0" presId="urn:microsoft.com/office/officeart/2005/8/layout/bProcess4"/>
    <dgm:cxn modelId="{C96D3BB0-C678-4529-83B8-7578BAEED72D}" srcId="{33F2F7BF-96B9-440F-877D-93CFB341CEFE}" destId="{4465350E-7DF3-4274-A50A-F281797EEFBC}" srcOrd="11" destOrd="0" parTransId="{247B79C5-46A2-4AFA-A203-6C12D1254F1A}" sibTransId="{566FBF09-C103-4BD4-8B3B-14DD8AA57DCA}"/>
    <dgm:cxn modelId="{935855E3-53B5-490F-B251-CE0F74B8D00B}" type="presOf" srcId="{33F2F7BF-96B9-440F-877D-93CFB341CEFE}" destId="{08FB61C1-3D97-4368-A951-DEE61A92B945}" srcOrd="0" destOrd="0" presId="urn:microsoft.com/office/officeart/2005/8/layout/bProcess4"/>
    <dgm:cxn modelId="{C3CAB1C4-ED20-4A39-889D-5FBE99AE18CF}" type="presOf" srcId="{8FB56201-5E81-4000-94BB-F346B4DC42D2}" destId="{7849DB40-1687-42B1-B3E3-9FE81CE1F6D4}" srcOrd="0" destOrd="0" presId="urn:microsoft.com/office/officeart/2005/8/layout/bProcess4"/>
    <dgm:cxn modelId="{D9058750-27B6-417B-B9FA-99C9D18D97D8}" type="presOf" srcId="{619DFE69-630E-45DE-AABF-37FA26D00194}" destId="{2984860E-0D2D-4AA8-AD6D-857C2B414228}" srcOrd="0" destOrd="0" presId="urn:microsoft.com/office/officeart/2005/8/layout/bProcess4"/>
    <dgm:cxn modelId="{5A4FA65F-D927-4853-AD4F-BE1EB092FA6E}" srcId="{33F2F7BF-96B9-440F-877D-93CFB341CEFE}" destId="{C6B1A3A0-DA7D-466A-9BA4-DD010A354CA5}" srcOrd="4" destOrd="0" parTransId="{C194827E-B8BF-4949-BEE0-B1643533E959}" sibTransId="{FF3B3E37-3270-40D5-8915-70165B8CCDA4}"/>
    <dgm:cxn modelId="{C7CE3204-2467-48AA-8084-E1B9C6AB8C61}" type="presOf" srcId="{241E3F34-50A4-4DA1-8335-78A3F8854B15}" destId="{A8438524-60EA-4CF5-8EB8-E4C64C76CCBA}" srcOrd="0" destOrd="0" presId="urn:microsoft.com/office/officeart/2005/8/layout/bProcess4"/>
    <dgm:cxn modelId="{C4C41094-C6F2-44D1-894A-0D2D86C11555}" type="presOf" srcId="{FDF863B4-F65C-48E6-8C15-826C740F8FE3}" destId="{D6375B3D-9052-4CC7-AB90-5DB77DF94CCD}" srcOrd="0" destOrd="0" presId="urn:microsoft.com/office/officeart/2005/8/layout/bProcess4"/>
    <dgm:cxn modelId="{4CB2A8D5-F40A-404C-BB27-3E7A85D39CCC}" type="presOf" srcId="{4465350E-7DF3-4274-A50A-F281797EEFBC}" destId="{90B23CA3-08D8-48C7-8F33-215E803203D2}" srcOrd="0" destOrd="0" presId="urn:microsoft.com/office/officeart/2005/8/layout/bProcess4"/>
    <dgm:cxn modelId="{5F40B41B-7507-4BBF-B439-268FB0192788}" type="presOf" srcId="{A494A18C-8EA3-4B68-BD9B-329159C1A5FD}" destId="{89BBA1B7-F193-48D1-869C-4C559412109F}" srcOrd="0" destOrd="0" presId="urn:microsoft.com/office/officeart/2005/8/layout/bProcess4"/>
    <dgm:cxn modelId="{7C0FEB27-A020-4C42-BAA9-4223620D820A}" srcId="{33F2F7BF-96B9-440F-877D-93CFB341CEFE}" destId="{4D7A53E6-8AD3-4A1C-A95E-9B789A305D02}" srcOrd="14" destOrd="0" parTransId="{7E8CDF0D-9B0F-49E3-9201-39C80CD53848}" sibTransId="{3231B010-3C05-4E6D-A483-08455E1E9CF3}"/>
    <dgm:cxn modelId="{67728AF7-EBE4-4025-B7EC-8E254B0FCE7B}" type="presOf" srcId="{E38B2F7C-5D69-42E2-B25A-024D58ED1BE9}" destId="{8A33E4F0-E5D8-4A67-BF5A-1ADD2D697648}" srcOrd="0" destOrd="0" presId="urn:microsoft.com/office/officeart/2005/8/layout/bProcess4"/>
    <dgm:cxn modelId="{512A0ED7-45C6-4DB6-98FE-82B55AF29B2F}" type="presOf" srcId="{4D7A53E6-8AD3-4A1C-A95E-9B789A305D02}" destId="{9CCEC75D-C86C-4CD3-B8FB-E1BB2473665F}" srcOrd="0" destOrd="0" presId="urn:microsoft.com/office/officeart/2005/8/layout/bProcess4"/>
    <dgm:cxn modelId="{F915AD4D-F900-4B33-9491-8FE17250B462}" type="presOf" srcId="{FF3B3E37-3270-40D5-8915-70165B8CCDA4}" destId="{1490CA04-3B7E-4F4D-9EFB-DBBFEDF1141E}" srcOrd="0" destOrd="0" presId="urn:microsoft.com/office/officeart/2005/8/layout/bProcess4"/>
    <dgm:cxn modelId="{8EFAE669-2EA8-4F07-BC28-059A81FD6ED1}" type="presOf" srcId="{B178C3D0-22E5-46FA-8944-FC8E9481EE81}" destId="{A7F3BFB6-8AA7-438D-8249-EB2B49547EA8}" srcOrd="0" destOrd="0" presId="urn:microsoft.com/office/officeart/2005/8/layout/bProcess4"/>
    <dgm:cxn modelId="{91BFD9CC-D2CA-47E9-83D8-3E6CC1B84EBB}" type="presOf" srcId="{67F78AAE-7D52-4756-81AF-DFFF3AF6CDD2}" destId="{45DD05EA-D3CA-4E79-B6D3-350849FF355F}" srcOrd="0" destOrd="0" presId="urn:microsoft.com/office/officeart/2005/8/layout/bProcess4"/>
    <dgm:cxn modelId="{DAD73B39-56D5-4EA1-BD70-BF137F44E250}" srcId="{33F2F7BF-96B9-440F-877D-93CFB341CEFE}" destId="{43106FC9-9AD8-42DF-9606-845BE5B289A6}" srcOrd="7" destOrd="0" parTransId="{C95A7141-D98C-4984-B44D-EDDDBF3DA7FA}" sibTransId="{FEB78F24-CBB9-4FE5-99CF-502E6C442699}"/>
    <dgm:cxn modelId="{FC408DA9-A682-403A-B8C9-5D7F5F322EC5}" srcId="{33F2F7BF-96B9-440F-877D-93CFB341CEFE}" destId="{C0539F20-F252-4330-8ADE-72A19E8DEC6A}" srcOrd="15" destOrd="0" parTransId="{E06D7AAD-9CE0-466B-BC47-27950237AB00}" sibTransId="{93130CD0-A963-49EF-9837-6C3E4BC76537}"/>
    <dgm:cxn modelId="{302D12F4-92EE-43B1-AFB8-2CCAD4316A77}" type="presOf" srcId="{2CF1C316-B409-42C3-B40A-40242437C37A}" destId="{E9DBE8BD-B6CE-4586-9D9D-1B8D998C96BD}" srcOrd="0" destOrd="0" presId="urn:microsoft.com/office/officeart/2005/8/layout/bProcess4"/>
    <dgm:cxn modelId="{4406E433-7D1A-41BD-B802-325BDB32F2B5}" type="presOf" srcId="{32E8C72A-E233-4DBA-91DA-DAFE18FC71AA}" destId="{5A7A2521-24BA-47A7-B426-70EA7CED54E4}" srcOrd="0" destOrd="0" presId="urn:microsoft.com/office/officeart/2005/8/layout/bProcess4"/>
    <dgm:cxn modelId="{4E50940E-5AD1-4670-9149-5225617B0F6B}" type="presOf" srcId="{7D7B5AFB-39F2-4B1C-8FEB-09BA9591DD63}" destId="{164C1FD2-E494-41EA-981A-C02BA99ED935}" srcOrd="0" destOrd="0" presId="urn:microsoft.com/office/officeart/2005/8/layout/bProcess4"/>
    <dgm:cxn modelId="{5765C070-D370-43A2-9BEE-3F556B26B4E8}" type="presOf" srcId="{3231B010-3C05-4E6D-A483-08455E1E9CF3}" destId="{B1B84ED5-2A46-424C-9B44-BA13F520CF77}" srcOrd="0" destOrd="0" presId="urn:microsoft.com/office/officeart/2005/8/layout/bProcess4"/>
    <dgm:cxn modelId="{2062F79D-6E4C-46FF-A894-9225523ABF66}" type="presOf" srcId="{43106FC9-9AD8-42DF-9606-845BE5B289A6}" destId="{0258C7F1-7B03-4C03-991D-C312F5A74890}" srcOrd="0" destOrd="0" presId="urn:microsoft.com/office/officeart/2005/8/layout/bProcess4"/>
    <dgm:cxn modelId="{AA27D5EA-D999-483D-9C1D-E5E357EE1639}" type="presOf" srcId="{FEB78F24-CBB9-4FE5-99CF-502E6C442699}" destId="{C2BDD675-468D-4B59-8343-AD922251ECCA}" srcOrd="0" destOrd="0" presId="urn:microsoft.com/office/officeart/2005/8/layout/bProcess4"/>
    <dgm:cxn modelId="{6B973C0D-4A13-4D65-9A30-E260DC45CBBB}" type="presOf" srcId="{A7CB39EA-FECE-42C4-AB92-66EC34D17583}" destId="{E6D5B9D4-80B4-4B6D-A118-B9C12F3064BC}" srcOrd="0" destOrd="0" presId="urn:microsoft.com/office/officeart/2005/8/layout/bProcess4"/>
    <dgm:cxn modelId="{86393AB3-32D2-477D-A1F2-130AFD9260FC}" type="presOf" srcId="{C0539F20-F252-4330-8ADE-72A19E8DEC6A}" destId="{75FA3E97-1102-47A6-B397-50A51DE5CB35}" srcOrd="0" destOrd="0" presId="urn:microsoft.com/office/officeart/2005/8/layout/bProcess4"/>
    <dgm:cxn modelId="{F96CA648-C263-46F2-A702-095DC4C1171B}" srcId="{33F2F7BF-96B9-440F-877D-93CFB341CEFE}" destId="{B178C3D0-22E5-46FA-8944-FC8E9481EE81}" srcOrd="2" destOrd="0" parTransId="{8630373B-AEE2-4175-B144-929A13FD5FC7}" sibTransId="{AE7905B2-CC99-4FFF-BAF8-FABB138E945D}"/>
    <dgm:cxn modelId="{B18D8DF6-E1BB-4A01-870E-F3B214F6D6E3}" type="presOf" srcId="{566FBF09-C103-4BD4-8B3B-14DD8AA57DCA}" destId="{5F8E065B-D423-4A46-841A-EA153D9DD0F8}" srcOrd="0" destOrd="0" presId="urn:microsoft.com/office/officeart/2005/8/layout/bProcess4"/>
    <dgm:cxn modelId="{9457D26A-C7E5-485A-B603-B5C1AB0A4A90}" type="presOf" srcId="{E285FE2D-4A63-43B6-84C8-34D7D8965AE4}" destId="{D8CCB44F-4986-41A3-8D09-7E12851FED8D}" srcOrd="0" destOrd="0" presId="urn:microsoft.com/office/officeart/2005/8/layout/bProcess4"/>
    <dgm:cxn modelId="{1D280541-D010-4DEF-960A-3DEA15A6929F}" type="presOf" srcId="{E514CB01-C649-4321-BABE-03FC44E3C84A}" destId="{C45F3453-58A6-4BAD-B47B-BB88017F8342}" srcOrd="0" destOrd="0" presId="urn:microsoft.com/office/officeart/2005/8/layout/bProcess4"/>
    <dgm:cxn modelId="{28F18FE7-C734-4408-8BF6-FA470DBCA987}" type="presOf" srcId="{A21E33AB-123E-4E54-A456-6EBF6E104977}" destId="{263E19CC-2049-42E1-B23F-B5D5C58B600F}" srcOrd="0" destOrd="0" presId="urn:microsoft.com/office/officeart/2005/8/layout/bProcess4"/>
    <dgm:cxn modelId="{489A7528-C19F-4110-A61E-3BB4A8C62135}" srcId="{33F2F7BF-96B9-440F-877D-93CFB341CEFE}" destId="{208C957A-6004-45E0-B647-A7A722A11837}" srcOrd="10" destOrd="0" parTransId="{359681ED-B893-4FBD-8D2A-F8BB8BAA1F65}" sibTransId="{619DFE69-630E-45DE-AABF-37FA26D00194}"/>
    <dgm:cxn modelId="{AD4A4661-9060-425C-9081-72F16BCA0311}" type="presOf" srcId="{6E022E24-3829-429D-8483-27B527AC3499}" destId="{CCB0C1CD-94DC-489B-AC3E-8EF6B143DD85}" srcOrd="0" destOrd="0" presId="urn:microsoft.com/office/officeart/2005/8/layout/bProcess4"/>
    <dgm:cxn modelId="{696E6FBA-6CA9-495B-BDC2-1E257DD4DED0}" srcId="{33F2F7BF-96B9-440F-877D-93CFB341CEFE}" destId="{FDF863B4-F65C-48E6-8C15-826C740F8FE3}" srcOrd="13" destOrd="0" parTransId="{82DABCE0-0CBC-4EF8-95CF-F03BC4724B53}" sibTransId="{596CEF5F-CE73-42F4-A5BD-8EC14EB16CD8}"/>
    <dgm:cxn modelId="{DB1E8FE6-2C1C-4DBD-8695-840292E733B7}" type="presOf" srcId="{AE7905B2-CC99-4FFF-BAF8-FABB138E945D}" destId="{9AEC5642-5F1B-4742-95C0-82B8862E9C40}" srcOrd="0" destOrd="0" presId="urn:microsoft.com/office/officeart/2005/8/layout/bProcess4"/>
    <dgm:cxn modelId="{C35F3E38-D0D7-44C7-8ADA-C8662789559B}" srcId="{33F2F7BF-96B9-440F-877D-93CFB341CEFE}" destId="{6E022E24-3829-429D-8483-27B527AC3499}" srcOrd="5" destOrd="0" parTransId="{11F31799-E123-4AF7-9D7E-131DCA1FD122}" sibTransId="{67F78AAE-7D52-4756-81AF-DFFF3AF6CDD2}"/>
    <dgm:cxn modelId="{79AA5B16-C78C-4E6B-BED3-5AE051CE3631}" srcId="{33F2F7BF-96B9-440F-877D-93CFB341CEFE}" destId="{2CF1C316-B409-42C3-B40A-40242437C37A}" srcOrd="1" destOrd="0" parTransId="{C795A320-1154-4FB5-9D3E-EA1DDEB97E71}" sibTransId="{A494A18C-8EA3-4B68-BD9B-329159C1A5FD}"/>
    <dgm:cxn modelId="{A70A0056-4247-4A3F-ABB6-5BA08E6D4D9C}" srcId="{33F2F7BF-96B9-440F-877D-93CFB341CEFE}" destId="{241E3F34-50A4-4DA1-8335-78A3F8854B15}" srcOrd="3" destOrd="0" parTransId="{928B25FC-EA4D-410C-87D4-A46A8DC2C676}" sibTransId="{32E8C72A-E233-4DBA-91DA-DAFE18FC71AA}"/>
    <dgm:cxn modelId="{42686395-F818-4324-B228-A69A13B92352}" type="presOf" srcId="{208C957A-6004-45E0-B647-A7A722A11837}" destId="{8662B6B5-4D84-4DB0-8085-674EE054FAE4}" srcOrd="0" destOrd="0" presId="urn:microsoft.com/office/officeart/2005/8/layout/bProcess4"/>
    <dgm:cxn modelId="{A5936FD2-910C-4FF9-B87F-82A9EB00DF71}" type="presOf" srcId="{C6B1A3A0-DA7D-466A-9BA4-DD010A354CA5}" destId="{D68B6B9F-C5A0-429C-93A7-6BF4B4716FF9}" srcOrd="0" destOrd="0" presId="urn:microsoft.com/office/officeart/2005/8/layout/bProcess4"/>
    <dgm:cxn modelId="{549BC419-6B59-467B-AA0F-6D7DA50DADB6}" type="presParOf" srcId="{08FB61C1-3D97-4368-A951-DEE61A92B945}" destId="{5FB65DB9-35BF-406B-9039-643105EC825A}" srcOrd="0" destOrd="0" presId="urn:microsoft.com/office/officeart/2005/8/layout/bProcess4"/>
    <dgm:cxn modelId="{EDA31262-A381-4278-8659-472A47F8EAB4}" type="presParOf" srcId="{5FB65DB9-35BF-406B-9039-643105EC825A}" destId="{F48BDC9E-DF61-4824-A66B-346E31DEC66E}" srcOrd="0" destOrd="0" presId="urn:microsoft.com/office/officeart/2005/8/layout/bProcess4"/>
    <dgm:cxn modelId="{94B5FC60-2281-4326-81AF-071D39F506CC}" type="presParOf" srcId="{5FB65DB9-35BF-406B-9039-643105EC825A}" destId="{164C1FD2-E494-41EA-981A-C02BA99ED935}" srcOrd="1" destOrd="0" presId="urn:microsoft.com/office/officeart/2005/8/layout/bProcess4"/>
    <dgm:cxn modelId="{C77C39EC-1B59-4188-A94C-CBC510AE8F98}" type="presParOf" srcId="{08FB61C1-3D97-4368-A951-DEE61A92B945}" destId="{263E19CC-2049-42E1-B23F-B5D5C58B600F}" srcOrd="1" destOrd="0" presId="urn:microsoft.com/office/officeart/2005/8/layout/bProcess4"/>
    <dgm:cxn modelId="{43DEC67D-30BF-4D3A-B63A-E0C50384BDE6}" type="presParOf" srcId="{08FB61C1-3D97-4368-A951-DEE61A92B945}" destId="{93BC78DA-BA41-46F9-A7E3-94E1F8322843}" srcOrd="2" destOrd="0" presId="urn:microsoft.com/office/officeart/2005/8/layout/bProcess4"/>
    <dgm:cxn modelId="{6EE813FA-C09C-4F81-A18E-64394250EA7F}" type="presParOf" srcId="{93BC78DA-BA41-46F9-A7E3-94E1F8322843}" destId="{8F86A43C-8BC9-473B-9E1B-EE8D70012A96}" srcOrd="0" destOrd="0" presId="urn:microsoft.com/office/officeart/2005/8/layout/bProcess4"/>
    <dgm:cxn modelId="{BFE73D23-F304-4BD3-965E-5FCD2DB1D092}" type="presParOf" srcId="{93BC78DA-BA41-46F9-A7E3-94E1F8322843}" destId="{E9DBE8BD-B6CE-4586-9D9D-1B8D998C96BD}" srcOrd="1" destOrd="0" presId="urn:microsoft.com/office/officeart/2005/8/layout/bProcess4"/>
    <dgm:cxn modelId="{1C185B69-147B-4728-8245-0BD1C0E9664B}" type="presParOf" srcId="{08FB61C1-3D97-4368-A951-DEE61A92B945}" destId="{89BBA1B7-F193-48D1-869C-4C559412109F}" srcOrd="3" destOrd="0" presId="urn:microsoft.com/office/officeart/2005/8/layout/bProcess4"/>
    <dgm:cxn modelId="{9DF1106F-5DF6-445D-A215-39CB07456FFA}" type="presParOf" srcId="{08FB61C1-3D97-4368-A951-DEE61A92B945}" destId="{61327F11-E823-43F1-9A26-3C5FA90770FB}" srcOrd="4" destOrd="0" presId="urn:microsoft.com/office/officeart/2005/8/layout/bProcess4"/>
    <dgm:cxn modelId="{7B7D9422-8727-4068-B9F7-18D9E991D344}" type="presParOf" srcId="{61327F11-E823-43F1-9A26-3C5FA90770FB}" destId="{2D46ADCD-1A8F-4C76-926F-0264B7A5E001}" srcOrd="0" destOrd="0" presId="urn:microsoft.com/office/officeart/2005/8/layout/bProcess4"/>
    <dgm:cxn modelId="{A798FC60-883E-4FB1-A624-9E7763C67645}" type="presParOf" srcId="{61327F11-E823-43F1-9A26-3C5FA90770FB}" destId="{A7F3BFB6-8AA7-438D-8249-EB2B49547EA8}" srcOrd="1" destOrd="0" presId="urn:microsoft.com/office/officeart/2005/8/layout/bProcess4"/>
    <dgm:cxn modelId="{822378E6-FC2F-4980-9397-B8D130233FF6}" type="presParOf" srcId="{08FB61C1-3D97-4368-A951-DEE61A92B945}" destId="{9AEC5642-5F1B-4742-95C0-82B8862E9C40}" srcOrd="5" destOrd="0" presId="urn:microsoft.com/office/officeart/2005/8/layout/bProcess4"/>
    <dgm:cxn modelId="{B1DFEC84-89BB-4438-B811-211A6DDD874D}" type="presParOf" srcId="{08FB61C1-3D97-4368-A951-DEE61A92B945}" destId="{43A6A418-3705-4ECB-AA7F-89401629FE56}" srcOrd="6" destOrd="0" presId="urn:microsoft.com/office/officeart/2005/8/layout/bProcess4"/>
    <dgm:cxn modelId="{07E59FAF-D34F-41C2-A815-DAD422B35D25}" type="presParOf" srcId="{43A6A418-3705-4ECB-AA7F-89401629FE56}" destId="{1CAAD615-11B4-4333-81F3-E7A2516BBDEC}" srcOrd="0" destOrd="0" presId="urn:microsoft.com/office/officeart/2005/8/layout/bProcess4"/>
    <dgm:cxn modelId="{7F945592-835D-4D01-BEDC-708A15749C93}" type="presParOf" srcId="{43A6A418-3705-4ECB-AA7F-89401629FE56}" destId="{A8438524-60EA-4CF5-8EB8-E4C64C76CCBA}" srcOrd="1" destOrd="0" presId="urn:microsoft.com/office/officeart/2005/8/layout/bProcess4"/>
    <dgm:cxn modelId="{83F08260-E23B-4C65-B257-7A9780A55582}" type="presParOf" srcId="{08FB61C1-3D97-4368-A951-DEE61A92B945}" destId="{5A7A2521-24BA-47A7-B426-70EA7CED54E4}" srcOrd="7" destOrd="0" presId="urn:microsoft.com/office/officeart/2005/8/layout/bProcess4"/>
    <dgm:cxn modelId="{922639DB-F9FC-42F2-949A-59EA3E405F75}" type="presParOf" srcId="{08FB61C1-3D97-4368-A951-DEE61A92B945}" destId="{DC2EC0A0-0A4A-4436-883D-FAD96C51BAF0}" srcOrd="8" destOrd="0" presId="urn:microsoft.com/office/officeart/2005/8/layout/bProcess4"/>
    <dgm:cxn modelId="{ADA59EF6-2C94-4E0F-8CBA-BB8226FD3433}" type="presParOf" srcId="{DC2EC0A0-0A4A-4436-883D-FAD96C51BAF0}" destId="{09AB1BCB-D804-438E-96D4-94FBC8C89634}" srcOrd="0" destOrd="0" presId="urn:microsoft.com/office/officeart/2005/8/layout/bProcess4"/>
    <dgm:cxn modelId="{6FE2C5AB-B570-482D-9C8A-3581014E9742}" type="presParOf" srcId="{DC2EC0A0-0A4A-4436-883D-FAD96C51BAF0}" destId="{D68B6B9F-C5A0-429C-93A7-6BF4B4716FF9}" srcOrd="1" destOrd="0" presId="urn:microsoft.com/office/officeart/2005/8/layout/bProcess4"/>
    <dgm:cxn modelId="{3BDDE2EB-E599-485D-8C35-5A61E241BE0A}" type="presParOf" srcId="{08FB61C1-3D97-4368-A951-DEE61A92B945}" destId="{1490CA04-3B7E-4F4D-9EFB-DBBFEDF1141E}" srcOrd="9" destOrd="0" presId="urn:microsoft.com/office/officeart/2005/8/layout/bProcess4"/>
    <dgm:cxn modelId="{EA16EAD7-4459-42F3-B388-505CC54276AC}" type="presParOf" srcId="{08FB61C1-3D97-4368-A951-DEE61A92B945}" destId="{2D1BD7C1-EC19-49A7-B7C2-315FBCA5C6DE}" srcOrd="10" destOrd="0" presId="urn:microsoft.com/office/officeart/2005/8/layout/bProcess4"/>
    <dgm:cxn modelId="{64BEE599-17A8-4DCD-BC77-6DA7269672C6}" type="presParOf" srcId="{2D1BD7C1-EC19-49A7-B7C2-315FBCA5C6DE}" destId="{3603EAC6-0590-487E-95C8-065182A76964}" srcOrd="0" destOrd="0" presId="urn:microsoft.com/office/officeart/2005/8/layout/bProcess4"/>
    <dgm:cxn modelId="{322E4836-80DB-4E80-AAE4-A1962ACDBDCB}" type="presParOf" srcId="{2D1BD7C1-EC19-49A7-B7C2-315FBCA5C6DE}" destId="{CCB0C1CD-94DC-489B-AC3E-8EF6B143DD85}" srcOrd="1" destOrd="0" presId="urn:microsoft.com/office/officeart/2005/8/layout/bProcess4"/>
    <dgm:cxn modelId="{96861473-F32D-4A45-BF68-6B04D693A8F1}" type="presParOf" srcId="{08FB61C1-3D97-4368-A951-DEE61A92B945}" destId="{45DD05EA-D3CA-4E79-B6D3-350849FF355F}" srcOrd="11" destOrd="0" presId="urn:microsoft.com/office/officeart/2005/8/layout/bProcess4"/>
    <dgm:cxn modelId="{B2278506-A2B0-4EF4-85AB-7D9D8038C527}" type="presParOf" srcId="{08FB61C1-3D97-4368-A951-DEE61A92B945}" destId="{C4778E90-0ED2-4285-BDAD-4834840E16A5}" srcOrd="12" destOrd="0" presId="urn:microsoft.com/office/officeart/2005/8/layout/bProcess4"/>
    <dgm:cxn modelId="{981E215B-AD81-43B7-AA2F-8A98CD54BB28}" type="presParOf" srcId="{C4778E90-0ED2-4285-BDAD-4834840E16A5}" destId="{9A759DA3-D94D-4FCD-A196-0B40584AB34A}" srcOrd="0" destOrd="0" presId="urn:microsoft.com/office/officeart/2005/8/layout/bProcess4"/>
    <dgm:cxn modelId="{46B54C71-55D6-40FF-AEC2-59409EC2E009}" type="presParOf" srcId="{C4778E90-0ED2-4285-BDAD-4834840E16A5}" destId="{F86D9602-24F9-4BFA-8E0A-2397775B71CB}" srcOrd="1" destOrd="0" presId="urn:microsoft.com/office/officeart/2005/8/layout/bProcess4"/>
    <dgm:cxn modelId="{B05B986A-0D45-4F84-A85E-AA413A614103}" type="presParOf" srcId="{08FB61C1-3D97-4368-A951-DEE61A92B945}" destId="{E6D5B9D4-80B4-4B6D-A118-B9C12F3064BC}" srcOrd="13" destOrd="0" presId="urn:microsoft.com/office/officeart/2005/8/layout/bProcess4"/>
    <dgm:cxn modelId="{B7197DF0-DA98-4A54-ACE6-7CFD8D633D0D}" type="presParOf" srcId="{08FB61C1-3D97-4368-A951-DEE61A92B945}" destId="{ECE7A720-5987-4EC1-A463-56578BC2C846}" srcOrd="14" destOrd="0" presId="urn:microsoft.com/office/officeart/2005/8/layout/bProcess4"/>
    <dgm:cxn modelId="{87D12F43-31A0-4576-A2F6-CCF9FD63BBA6}" type="presParOf" srcId="{ECE7A720-5987-4EC1-A463-56578BC2C846}" destId="{F2093104-1012-4935-84C2-0529044A1062}" srcOrd="0" destOrd="0" presId="urn:microsoft.com/office/officeart/2005/8/layout/bProcess4"/>
    <dgm:cxn modelId="{C31449DD-9369-4ECA-B879-8F8E1E49EE29}" type="presParOf" srcId="{ECE7A720-5987-4EC1-A463-56578BC2C846}" destId="{0258C7F1-7B03-4C03-991D-C312F5A74890}" srcOrd="1" destOrd="0" presId="urn:microsoft.com/office/officeart/2005/8/layout/bProcess4"/>
    <dgm:cxn modelId="{1902DD28-CE46-45B5-A12B-72AB131921F3}" type="presParOf" srcId="{08FB61C1-3D97-4368-A951-DEE61A92B945}" destId="{C2BDD675-468D-4B59-8343-AD922251ECCA}" srcOrd="15" destOrd="0" presId="urn:microsoft.com/office/officeart/2005/8/layout/bProcess4"/>
    <dgm:cxn modelId="{78776FC0-9731-481F-9700-5C2599F25B84}" type="presParOf" srcId="{08FB61C1-3D97-4368-A951-DEE61A92B945}" destId="{CA41724F-6F4F-4513-BB43-F1A3DC8A92C1}" srcOrd="16" destOrd="0" presId="urn:microsoft.com/office/officeart/2005/8/layout/bProcess4"/>
    <dgm:cxn modelId="{0BA05417-EC89-41A7-BEBF-A4F806E0525D}" type="presParOf" srcId="{CA41724F-6F4F-4513-BB43-F1A3DC8A92C1}" destId="{52F3F971-8AA3-44DF-B864-41F01770C0CA}" srcOrd="0" destOrd="0" presId="urn:microsoft.com/office/officeart/2005/8/layout/bProcess4"/>
    <dgm:cxn modelId="{6BF19DE7-1BBC-4ABF-A540-7AADE9F9B562}" type="presParOf" srcId="{CA41724F-6F4F-4513-BB43-F1A3DC8A92C1}" destId="{C45F3453-58A6-4BAD-B47B-BB88017F8342}" srcOrd="1" destOrd="0" presId="urn:microsoft.com/office/officeart/2005/8/layout/bProcess4"/>
    <dgm:cxn modelId="{F0734D17-E7F4-40D6-9FC8-B3D5BBF15348}" type="presParOf" srcId="{08FB61C1-3D97-4368-A951-DEE61A92B945}" destId="{7849DB40-1687-42B1-B3E3-9FE81CE1F6D4}" srcOrd="17" destOrd="0" presId="urn:microsoft.com/office/officeart/2005/8/layout/bProcess4"/>
    <dgm:cxn modelId="{77FC9593-1078-46CC-A643-0DAEB885BA8E}" type="presParOf" srcId="{08FB61C1-3D97-4368-A951-DEE61A92B945}" destId="{721432F8-EBDF-459D-B2EA-8E3993D67EA3}" srcOrd="18" destOrd="0" presId="urn:microsoft.com/office/officeart/2005/8/layout/bProcess4"/>
    <dgm:cxn modelId="{C32BFC93-C870-41FF-B0B9-A2760AEDB4C5}" type="presParOf" srcId="{721432F8-EBDF-459D-B2EA-8E3993D67EA3}" destId="{F4508E9C-1F02-4EBB-A8A1-0A758E98945D}" srcOrd="0" destOrd="0" presId="urn:microsoft.com/office/officeart/2005/8/layout/bProcess4"/>
    <dgm:cxn modelId="{16BC6E05-B8DA-4641-9D47-F57DD88FBD82}" type="presParOf" srcId="{721432F8-EBDF-459D-B2EA-8E3993D67EA3}" destId="{1A3F8788-6789-4D66-A849-265E7FFD9162}" srcOrd="1" destOrd="0" presId="urn:microsoft.com/office/officeart/2005/8/layout/bProcess4"/>
    <dgm:cxn modelId="{FE14A5B3-7263-4EA1-B00D-2D5D0192C826}" type="presParOf" srcId="{08FB61C1-3D97-4368-A951-DEE61A92B945}" destId="{D8CCB44F-4986-41A3-8D09-7E12851FED8D}" srcOrd="19" destOrd="0" presId="urn:microsoft.com/office/officeart/2005/8/layout/bProcess4"/>
    <dgm:cxn modelId="{FF05B4CA-169E-4BF5-B786-A6477687E901}" type="presParOf" srcId="{08FB61C1-3D97-4368-A951-DEE61A92B945}" destId="{42A3F0CC-3731-4C90-91CE-4EAA9CAB8958}" srcOrd="20" destOrd="0" presId="urn:microsoft.com/office/officeart/2005/8/layout/bProcess4"/>
    <dgm:cxn modelId="{F7DC5BB0-1E5B-49AF-A3CB-1BA6DBC6BA76}" type="presParOf" srcId="{42A3F0CC-3731-4C90-91CE-4EAA9CAB8958}" destId="{63246E25-CBDC-4118-A63D-39384E0C063F}" srcOrd="0" destOrd="0" presId="urn:microsoft.com/office/officeart/2005/8/layout/bProcess4"/>
    <dgm:cxn modelId="{650BC71A-4124-429A-B429-94A6B21FB494}" type="presParOf" srcId="{42A3F0CC-3731-4C90-91CE-4EAA9CAB8958}" destId="{8662B6B5-4D84-4DB0-8085-674EE054FAE4}" srcOrd="1" destOrd="0" presId="urn:microsoft.com/office/officeart/2005/8/layout/bProcess4"/>
    <dgm:cxn modelId="{AF1BD3C2-3AEB-44CC-AC80-20B3100B1DFB}" type="presParOf" srcId="{08FB61C1-3D97-4368-A951-DEE61A92B945}" destId="{2984860E-0D2D-4AA8-AD6D-857C2B414228}" srcOrd="21" destOrd="0" presId="urn:microsoft.com/office/officeart/2005/8/layout/bProcess4"/>
    <dgm:cxn modelId="{9EA5FD73-5D2E-4EF7-8A48-52401B7F806C}" type="presParOf" srcId="{08FB61C1-3D97-4368-A951-DEE61A92B945}" destId="{1C9FEC89-1AD9-4DC1-8900-CDFBD9A74593}" srcOrd="22" destOrd="0" presId="urn:microsoft.com/office/officeart/2005/8/layout/bProcess4"/>
    <dgm:cxn modelId="{F9A875D7-15FA-4A61-A9B7-820098A742CB}" type="presParOf" srcId="{1C9FEC89-1AD9-4DC1-8900-CDFBD9A74593}" destId="{6730A7AD-DB69-42E8-BCD6-2AAF238357FF}" srcOrd="0" destOrd="0" presId="urn:microsoft.com/office/officeart/2005/8/layout/bProcess4"/>
    <dgm:cxn modelId="{AA2B893A-2027-4DEA-876F-BBF7759308A9}" type="presParOf" srcId="{1C9FEC89-1AD9-4DC1-8900-CDFBD9A74593}" destId="{90B23CA3-08D8-48C7-8F33-215E803203D2}" srcOrd="1" destOrd="0" presId="urn:microsoft.com/office/officeart/2005/8/layout/bProcess4"/>
    <dgm:cxn modelId="{67DA91D5-F213-4002-9C5A-F195D3AC996E}" type="presParOf" srcId="{08FB61C1-3D97-4368-A951-DEE61A92B945}" destId="{5F8E065B-D423-4A46-841A-EA153D9DD0F8}" srcOrd="23" destOrd="0" presId="urn:microsoft.com/office/officeart/2005/8/layout/bProcess4"/>
    <dgm:cxn modelId="{DFEA3355-3ABE-4076-BD3A-3387E58DE8A7}" type="presParOf" srcId="{08FB61C1-3D97-4368-A951-DEE61A92B945}" destId="{F0EABCDB-3327-4F0C-8BBD-B87A65374BD6}" srcOrd="24" destOrd="0" presId="urn:microsoft.com/office/officeart/2005/8/layout/bProcess4"/>
    <dgm:cxn modelId="{0962E981-7D2F-4270-A571-7BDCA6C89CEA}" type="presParOf" srcId="{F0EABCDB-3327-4F0C-8BBD-B87A65374BD6}" destId="{25C72FB1-6BEB-40E8-9EDF-B5A3CA506A38}" srcOrd="0" destOrd="0" presId="urn:microsoft.com/office/officeart/2005/8/layout/bProcess4"/>
    <dgm:cxn modelId="{D215B0F2-7C28-4D89-ADF6-B2204351105C}" type="presParOf" srcId="{F0EABCDB-3327-4F0C-8BBD-B87A65374BD6}" destId="{A1BA26AE-057E-4472-9946-62FCB3A10EFF}" srcOrd="1" destOrd="0" presId="urn:microsoft.com/office/officeart/2005/8/layout/bProcess4"/>
    <dgm:cxn modelId="{4FB47ADB-47CF-4B30-97F8-CBD6AC4EA85B}" type="presParOf" srcId="{08FB61C1-3D97-4368-A951-DEE61A92B945}" destId="{8A33E4F0-E5D8-4A67-BF5A-1ADD2D697648}" srcOrd="25" destOrd="0" presId="urn:microsoft.com/office/officeart/2005/8/layout/bProcess4"/>
    <dgm:cxn modelId="{0A157F46-653E-4B7C-B503-711C16DD6D89}" type="presParOf" srcId="{08FB61C1-3D97-4368-A951-DEE61A92B945}" destId="{ACA93037-2EAD-469A-9B8A-2769C48C4A92}" srcOrd="26" destOrd="0" presId="urn:microsoft.com/office/officeart/2005/8/layout/bProcess4"/>
    <dgm:cxn modelId="{E0F97A42-EB88-4FB3-BDC5-6EBA5A6B0644}" type="presParOf" srcId="{ACA93037-2EAD-469A-9B8A-2769C48C4A92}" destId="{B1D9078F-7D29-4D6A-851B-59873452D8AB}" srcOrd="0" destOrd="0" presId="urn:microsoft.com/office/officeart/2005/8/layout/bProcess4"/>
    <dgm:cxn modelId="{92767490-920C-4EE0-A2A8-38C0FB9EBE0F}" type="presParOf" srcId="{ACA93037-2EAD-469A-9B8A-2769C48C4A92}" destId="{D6375B3D-9052-4CC7-AB90-5DB77DF94CCD}" srcOrd="1" destOrd="0" presId="urn:microsoft.com/office/officeart/2005/8/layout/bProcess4"/>
    <dgm:cxn modelId="{381FD0C5-5BD6-483A-A002-E4A2C4B3034C}" type="presParOf" srcId="{08FB61C1-3D97-4368-A951-DEE61A92B945}" destId="{55823570-1FD9-4E5F-8CB9-02F604061EC0}" srcOrd="27" destOrd="0" presId="urn:microsoft.com/office/officeart/2005/8/layout/bProcess4"/>
    <dgm:cxn modelId="{1CAA6A24-EC8B-4478-9D7B-15C1D4549771}" type="presParOf" srcId="{08FB61C1-3D97-4368-A951-DEE61A92B945}" destId="{B488269B-F89D-4490-B932-8CDAB00E8368}" srcOrd="28" destOrd="0" presId="urn:microsoft.com/office/officeart/2005/8/layout/bProcess4"/>
    <dgm:cxn modelId="{550587C6-6146-49FA-BDF6-F2B172BE8C90}" type="presParOf" srcId="{B488269B-F89D-4490-B932-8CDAB00E8368}" destId="{4E40B016-6DB3-4D42-9F65-BB4858EBFAE3}" srcOrd="0" destOrd="0" presId="urn:microsoft.com/office/officeart/2005/8/layout/bProcess4"/>
    <dgm:cxn modelId="{CDA636DB-E71F-444F-950D-88FEFBDEE473}" type="presParOf" srcId="{B488269B-F89D-4490-B932-8CDAB00E8368}" destId="{9CCEC75D-C86C-4CD3-B8FB-E1BB2473665F}" srcOrd="1" destOrd="0" presId="urn:microsoft.com/office/officeart/2005/8/layout/bProcess4"/>
    <dgm:cxn modelId="{8281C1AE-C67A-4FC2-9195-60149CDADE11}" type="presParOf" srcId="{08FB61C1-3D97-4368-A951-DEE61A92B945}" destId="{B1B84ED5-2A46-424C-9B44-BA13F520CF77}" srcOrd="29" destOrd="0" presId="urn:microsoft.com/office/officeart/2005/8/layout/bProcess4"/>
    <dgm:cxn modelId="{734F77DA-22E8-43FA-B653-4588097DCC2B}" type="presParOf" srcId="{08FB61C1-3D97-4368-A951-DEE61A92B945}" destId="{5DFF309A-1152-41D1-B3C6-28348505A1AF}" srcOrd="30" destOrd="0" presId="urn:microsoft.com/office/officeart/2005/8/layout/bProcess4"/>
    <dgm:cxn modelId="{B9D5AFD9-5A06-470C-A234-F22879EA3937}" type="presParOf" srcId="{5DFF309A-1152-41D1-B3C6-28348505A1AF}" destId="{80353226-CFCB-4903-B844-5741837A7FD1}" srcOrd="0" destOrd="0" presId="urn:microsoft.com/office/officeart/2005/8/layout/bProcess4"/>
    <dgm:cxn modelId="{4CAC1737-E72F-470A-802B-316BEC7C83E5}" type="presParOf" srcId="{5DFF309A-1152-41D1-B3C6-28348505A1AF}" destId="{75FA3E97-1102-47A6-B397-50A51DE5CB35}" srcOrd="1" destOrd="0" presId="urn:microsoft.com/office/officeart/2005/8/layout/b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CA"/>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F0E41E4-6C81-499F-9A24-E5A5C5342B45}" type="datetimeFigureOut">
              <a:rPr lang="en-CA" smtClean="0"/>
              <a:t>01/06/2015</a:t>
            </a:fld>
            <a:endParaRPr lang="en-CA"/>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CA"/>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AE87C1A-C0F9-4838-8C7F-964AEC9B5D97}" type="slidenum">
              <a:rPr lang="en-CA" smtClean="0"/>
              <a:t>‹#›</a:t>
            </a:fld>
            <a:endParaRPr lang="en-CA"/>
          </a:p>
        </p:txBody>
      </p:sp>
    </p:spTree>
    <p:extLst>
      <p:ext uri="{BB962C8B-B14F-4D97-AF65-F5344CB8AC3E}">
        <p14:creationId xmlns:p14="http://schemas.microsoft.com/office/powerpoint/2010/main" val="269902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A6CDE96-69D5-4821-8072-64667F3F0E5D}" type="slidenum">
              <a:rPr lang="en-CA" smtClean="0"/>
              <a:t>2</a:t>
            </a:fld>
            <a:endParaRPr lang="en-CA"/>
          </a:p>
        </p:txBody>
      </p:sp>
    </p:spTree>
    <p:extLst>
      <p:ext uri="{BB962C8B-B14F-4D97-AF65-F5344CB8AC3E}">
        <p14:creationId xmlns:p14="http://schemas.microsoft.com/office/powerpoint/2010/main" val="170695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A6CDE96-69D5-4821-8072-64667F3F0E5D}" type="slidenum">
              <a:rPr lang="en-CA" smtClean="0"/>
              <a:t>25</a:t>
            </a:fld>
            <a:endParaRPr lang="en-CA"/>
          </a:p>
        </p:txBody>
      </p:sp>
    </p:spTree>
    <p:extLst>
      <p:ext uri="{BB962C8B-B14F-4D97-AF65-F5344CB8AC3E}">
        <p14:creationId xmlns:p14="http://schemas.microsoft.com/office/powerpoint/2010/main" val="170695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6CDE96-69D5-4821-8072-64667F3F0E5D}" type="slidenum">
              <a:rPr lang="en-CA" smtClean="0">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143445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BF2A470-BDDB-DB49-B637-54E98E9955FC}" type="slidenum">
              <a:rPr lang="en-US" smtClean="0">
                <a:solidFill>
                  <a:prstClr val="black"/>
                </a:solidFill>
              </a:rPr>
              <a:pPr/>
              <a:t>41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witter.com/OntEnergyBoard"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witter.com/OntEnergyBoard" TargetMode="Externa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59632" y="4149080"/>
            <a:ext cx="7484368" cy="603498"/>
          </a:xfrm>
        </p:spPr>
        <p:txBody>
          <a:bodyPr/>
          <a:lstStyle>
            <a:lvl1pPr algn="l">
              <a:defRPr sz="3600">
                <a:solidFill>
                  <a:srgbClr val="2C4D63"/>
                </a:solidFill>
              </a:defRPr>
            </a:lvl1pPr>
          </a:lstStyle>
          <a:p>
            <a:r>
              <a:rPr lang="en-US" dirty="0" smtClean="0"/>
              <a:t>OEB PowerPoint Template</a:t>
            </a:r>
            <a:endParaRPr lang="en-CA" dirty="0"/>
          </a:p>
        </p:txBody>
      </p:sp>
      <p:sp>
        <p:nvSpPr>
          <p:cNvPr id="3" name="Subtitle 2"/>
          <p:cNvSpPr>
            <a:spLocks noGrp="1"/>
          </p:cNvSpPr>
          <p:nvPr>
            <p:ph type="subTitle" idx="1" hasCustomPrompt="1"/>
          </p:nvPr>
        </p:nvSpPr>
        <p:spPr>
          <a:xfrm>
            <a:off x="1664576" y="4869160"/>
            <a:ext cx="7479424" cy="720080"/>
          </a:xfrm>
        </p:spPr>
        <p:txBody>
          <a:bodyPr>
            <a:noAutofit/>
          </a:bodyPr>
          <a:lstStyle>
            <a:lvl1pPr marL="0" indent="0" algn="l">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OEB PowerPoint Template</a:t>
            </a:r>
            <a:endParaRPr lang="en-CA" dirty="0"/>
          </a:p>
        </p:txBody>
      </p:sp>
      <p:sp>
        <p:nvSpPr>
          <p:cNvPr id="4" name="Date Placeholder 3"/>
          <p:cNvSpPr>
            <a:spLocks noGrp="1"/>
          </p:cNvSpPr>
          <p:nvPr>
            <p:ph type="dt" sz="half" idx="10"/>
          </p:nvPr>
        </p:nvSpPr>
        <p:spPr>
          <a:xfrm>
            <a:off x="1691680" y="6165304"/>
            <a:ext cx="2160240" cy="288032"/>
          </a:xfrm>
        </p:spPr>
        <p:txBody>
          <a:bodyPr/>
          <a:lstStyle>
            <a:lvl1pPr algn="l">
              <a:defRPr sz="1400">
                <a:latin typeface="Arial Narrow" pitchFamily="34" charset="0"/>
              </a:defRPr>
            </a:lvl1pPr>
          </a:lstStyle>
          <a:p>
            <a:r>
              <a:rPr lang="en-US" smtClean="0">
                <a:solidFill>
                  <a:prstClr val="black">
                    <a:tint val="75000"/>
                  </a:prstClr>
                </a:solidFill>
              </a:rPr>
              <a:t>April 13, 2015</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
        <p:nvSpPr>
          <p:cNvPr id="7" name="Oval 6">
            <a:hlinkClick r:id="" action="ppaction://hlinkshowjump?jump=nextslide" highlightClick="1"/>
          </p:cNvPr>
          <p:cNvSpPr/>
          <p:nvPr userDrawn="1"/>
        </p:nvSpPr>
        <p:spPr>
          <a:xfrm>
            <a:off x="1115616" y="4229714"/>
            <a:ext cx="457200" cy="4572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lumMod val="75000"/>
                </a:prstClr>
              </a:solidFill>
            </a:endParaRPr>
          </a:p>
        </p:txBody>
      </p:sp>
      <p:sp>
        <p:nvSpPr>
          <p:cNvPr id="8" name="Chevron 7"/>
          <p:cNvSpPr/>
          <p:nvPr userDrawn="1"/>
        </p:nvSpPr>
        <p:spPr>
          <a:xfrm>
            <a:off x="1290241" y="4375764"/>
            <a:ext cx="107950" cy="165100"/>
          </a:xfrm>
          <a:prstGeom prst="chevron">
            <a:avLst>
              <a:gd name="adj" fmla="val 79255"/>
            </a:avLst>
          </a:prstGeom>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solidFill>
                <a:prstClr val="black"/>
              </a:solidFill>
            </a:endParaRPr>
          </a:p>
        </p:txBody>
      </p:sp>
      <p:sp>
        <p:nvSpPr>
          <p:cNvPr id="10" name="Text Placeholder 9"/>
          <p:cNvSpPr>
            <a:spLocks noGrp="1"/>
          </p:cNvSpPr>
          <p:nvPr>
            <p:ph type="body" sz="quarter" idx="13" hasCustomPrompt="1"/>
          </p:nvPr>
        </p:nvSpPr>
        <p:spPr>
          <a:xfrm>
            <a:off x="1692275" y="5661025"/>
            <a:ext cx="5616575" cy="431800"/>
          </a:xfrm>
        </p:spPr>
        <p:txBody>
          <a:bodyPr>
            <a:normAutofit/>
          </a:bodyPr>
          <a:lstStyle>
            <a:lvl1pPr marL="0" indent="0">
              <a:buNone/>
              <a:defRPr sz="1600" baseline="0">
                <a:solidFill>
                  <a:srgbClr val="2C4D63"/>
                </a:solidFill>
                <a:latin typeface="Arial Narrow" pitchFamily="34" charset="0"/>
              </a:defRPr>
            </a:lvl1pPr>
          </a:lstStyle>
          <a:p>
            <a:pPr lvl="0"/>
            <a:r>
              <a:rPr lang="en-CA" dirty="0" smtClean="0"/>
              <a:t>Name of Presenter</a:t>
            </a:r>
            <a:endParaRPr lang="en-C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00752"/>
            <a:ext cx="9144000" cy="2432304"/>
          </a:xfrm>
          <a:prstGeom prst="rect">
            <a:avLst/>
          </a:prstGeom>
        </p:spPr>
      </p:pic>
    </p:spTree>
    <p:extLst>
      <p:ext uri="{BB962C8B-B14F-4D97-AF65-F5344CB8AC3E}">
        <p14:creationId xmlns:p14="http://schemas.microsoft.com/office/powerpoint/2010/main" val="40819434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588224" y="6093296"/>
            <a:ext cx="2158742" cy="306421"/>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12"/>
          </p:nvPr>
        </p:nvSpPr>
        <p:spPr>
          <a:xfrm>
            <a:off x="6588224" y="6453336"/>
            <a:ext cx="2160240" cy="288033"/>
          </a:xfrm>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2"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Click to edit title</a:t>
            </a:r>
            <a:endParaRPr lang="en-CA" dirty="0"/>
          </a:p>
        </p:txBody>
      </p:sp>
      <p:sp>
        <p:nvSpPr>
          <p:cNvPr id="7" name="Text Placeholder 6"/>
          <p:cNvSpPr>
            <a:spLocks noGrp="1"/>
          </p:cNvSpPr>
          <p:nvPr>
            <p:ph type="body" sz="quarter" idx="13"/>
          </p:nvPr>
        </p:nvSpPr>
        <p:spPr>
          <a:xfrm>
            <a:off x="35496" y="980728"/>
            <a:ext cx="8858250" cy="504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7780408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Tree>
    <p:extLst>
      <p:ext uri="{BB962C8B-B14F-4D97-AF65-F5344CB8AC3E}">
        <p14:creationId xmlns:p14="http://schemas.microsoft.com/office/powerpoint/2010/main" val="376030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5" name="Picture Placeholder 14"/>
          <p:cNvSpPr>
            <a:spLocks noGrp="1"/>
          </p:cNvSpPr>
          <p:nvPr>
            <p:ph type="pic" sz="quarter" idx="13"/>
          </p:nvPr>
        </p:nvSpPr>
        <p:spPr>
          <a:xfrm>
            <a:off x="4385197" y="1702211"/>
            <a:ext cx="2193924" cy="1930400"/>
          </a:xfrm>
        </p:spPr>
        <p:txBody>
          <a:bodyPr/>
          <a:lstStyle/>
          <a:p>
            <a:r>
              <a:rPr lang="en-US" smtClean="0"/>
              <a:t>Click icon to add picture</a:t>
            </a:r>
            <a:endParaRPr lang="en-CA" dirty="0"/>
          </a:p>
        </p:txBody>
      </p:sp>
      <p:sp>
        <p:nvSpPr>
          <p:cNvPr id="28"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CA" dirty="0" smtClean="0"/>
              <a:t>Stylish Gallery Page  </a:t>
            </a:r>
            <a:endParaRPr lang="en-CA" dirty="0"/>
          </a:p>
        </p:txBody>
      </p:sp>
      <p:sp>
        <p:nvSpPr>
          <p:cNvPr id="33" name="Text Placeholder 32"/>
          <p:cNvSpPr>
            <a:spLocks noGrp="1"/>
          </p:cNvSpPr>
          <p:nvPr>
            <p:ph type="body" sz="quarter" idx="15"/>
          </p:nvPr>
        </p:nvSpPr>
        <p:spPr>
          <a:xfrm>
            <a:off x="1475656" y="3752850"/>
            <a:ext cx="7378501" cy="2268438"/>
          </a:xfrm>
        </p:spPr>
        <p:txBody>
          <a:bodyPr>
            <a:noAutofit/>
          </a:bodyPr>
          <a:lstStyle>
            <a:lvl1pPr marL="0" indent="0">
              <a:buNone/>
              <a:defRPr sz="2400" baseline="0"/>
            </a:lvl1pPr>
            <a:lvl2pPr>
              <a:defRPr sz="1600"/>
            </a:lvl2pPr>
            <a:lvl3pPr>
              <a:defRPr sz="1400"/>
            </a:lvl3pPr>
            <a:lvl4pPr>
              <a:defRPr sz="1200"/>
            </a:lvl4pPr>
            <a:lvl5pPr>
              <a:defRPr sz="1200"/>
            </a:lvl5pPr>
          </a:lstStyle>
          <a:p>
            <a:pPr lvl="0"/>
            <a:r>
              <a:rPr lang="en-US" smtClean="0"/>
              <a:t>Click to edit Master text styles</a:t>
            </a:r>
          </a:p>
        </p:txBody>
      </p:sp>
      <p:sp>
        <p:nvSpPr>
          <p:cNvPr id="19" name="Picture Placeholder 14"/>
          <p:cNvSpPr>
            <a:spLocks noGrp="1"/>
          </p:cNvSpPr>
          <p:nvPr>
            <p:ph type="pic" sz="quarter" idx="16"/>
          </p:nvPr>
        </p:nvSpPr>
        <p:spPr>
          <a:xfrm>
            <a:off x="6651843" y="1700808"/>
            <a:ext cx="2193924" cy="1930400"/>
          </a:xfrm>
        </p:spPr>
        <p:txBody>
          <a:bodyPr/>
          <a:lstStyle/>
          <a:p>
            <a:r>
              <a:rPr lang="en-US" smtClean="0"/>
              <a:t>Click icon to add picture</a:t>
            </a:r>
            <a:endParaRPr lang="en-CA" dirty="0"/>
          </a:p>
        </p:txBody>
      </p:sp>
      <p:sp>
        <p:nvSpPr>
          <p:cNvPr id="3" name="Picture Placeholder 2"/>
          <p:cNvSpPr>
            <a:spLocks noGrp="1"/>
          </p:cNvSpPr>
          <p:nvPr>
            <p:ph type="pic" sz="quarter" idx="17"/>
          </p:nvPr>
        </p:nvSpPr>
        <p:spPr>
          <a:xfrm>
            <a:off x="1475656" y="1700808"/>
            <a:ext cx="2845990" cy="1942335"/>
          </a:xfrm>
        </p:spPr>
        <p:txBody>
          <a:bodyPr/>
          <a:lstStyle/>
          <a:p>
            <a:r>
              <a:rPr lang="en-US" smtClean="0"/>
              <a:t>Click icon to add picture</a:t>
            </a:r>
            <a:endParaRPr lang="en-CA"/>
          </a:p>
        </p:txBody>
      </p:sp>
    </p:spTree>
    <p:extLst>
      <p:ext uri="{BB962C8B-B14F-4D97-AF65-F5344CB8AC3E}">
        <p14:creationId xmlns:p14="http://schemas.microsoft.com/office/powerpoint/2010/main" val="10719424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247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4008" y="11247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0"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Minimalistic design  </a:t>
            </a:r>
            <a:endParaRPr lang="en-CA" dirty="0"/>
          </a:p>
        </p:txBody>
      </p:sp>
    </p:spTree>
    <p:extLst>
      <p:ext uri="{BB962C8B-B14F-4D97-AF65-F5344CB8AC3E}">
        <p14:creationId xmlns:p14="http://schemas.microsoft.com/office/powerpoint/2010/main" val="35685936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Graph one </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Graph two</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2"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Compare your charts </a:t>
            </a:r>
            <a:endParaRPr lang="en-CA" dirty="0"/>
          </a:p>
        </p:txBody>
      </p:sp>
    </p:spTree>
    <p:extLst>
      <p:ext uri="{BB962C8B-B14F-4D97-AF65-F5344CB8AC3E}">
        <p14:creationId xmlns:p14="http://schemas.microsoft.com/office/powerpoint/2010/main" val="26042143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8"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Graphs and charts </a:t>
            </a:r>
            <a:endParaRPr lang="en-CA" dirty="0"/>
          </a:p>
        </p:txBody>
      </p:sp>
      <p:sp>
        <p:nvSpPr>
          <p:cNvPr id="13" name="Chart Placeholder 12"/>
          <p:cNvSpPr>
            <a:spLocks noGrp="1"/>
          </p:cNvSpPr>
          <p:nvPr>
            <p:ph type="chart" sz="quarter" idx="13"/>
          </p:nvPr>
        </p:nvSpPr>
        <p:spPr>
          <a:xfrm>
            <a:off x="4989785" y="1412776"/>
            <a:ext cx="3455987" cy="3816895"/>
          </a:xfrm>
        </p:spPr>
        <p:txBody>
          <a:bodyPr/>
          <a:lstStyle/>
          <a:p>
            <a:r>
              <a:rPr lang="en-US" smtClean="0"/>
              <a:t>Click icon to add chart</a:t>
            </a:r>
            <a:endParaRPr lang="en-CA" dirty="0"/>
          </a:p>
        </p:txBody>
      </p:sp>
      <p:sp>
        <p:nvSpPr>
          <p:cNvPr id="15" name="SmartArt Placeholder 14"/>
          <p:cNvSpPr>
            <a:spLocks noGrp="1"/>
          </p:cNvSpPr>
          <p:nvPr>
            <p:ph type="dgm" sz="quarter" idx="14"/>
          </p:nvPr>
        </p:nvSpPr>
        <p:spPr>
          <a:xfrm>
            <a:off x="827088" y="1412875"/>
            <a:ext cx="3960812" cy="1584325"/>
          </a:xfrm>
        </p:spPr>
        <p:txBody>
          <a:bodyPr/>
          <a:lstStyle/>
          <a:p>
            <a:r>
              <a:rPr lang="en-US" smtClean="0"/>
              <a:t>Click icon to add SmartArt graphic</a:t>
            </a:r>
            <a:endParaRPr lang="en-CA" dirty="0"/>
          </a:p>
        </p:txBody>
      </p:sp>
      <p:sp>
        <p:nvSpPr>
          <p:cNvPr id="18" name="Table Placeholder 17"/>
          <p:cNvSpPr>
            <a:spLocks noGrp="1"/>
          </p:cNvSpPr>
          <p:nvPr>
            <p:ph type="tbl" sz="quarter" idx="15"/>
          </p:nvPr>
        </p:nvSpPr>
        <p:spPr>
          <a:xfrm>
            <a:off x="827088" y="3141663"/>
            <a:ext cx="3960812" cy="2087562"/>
          </a:xfrm>
        </p:spPr>
        <p:txBody>
          <a:bodyPr/>
          <a:lstStyle/>
          <a:p>
            <a:r>
              <a:rPr lang="en-US" smtClean="0"/>
              <a:t>Click icon to add table</a:t>
            </a:r>
            <a:endParaRPr lang="en-CA"/>
          </a:p>
        </p:txBody>
      </p:sp>
    </p:spTree>
    <p:extLst>
      <p:ext uri="{BB962C8B-B14F-4D97-AF65-F5344CB8AC3E}">
        <p14:creationId xmlns:p14="http://schemas.microsoft.com/office/powerpoint/2010/main" val="19743201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588225" y="6021288"/>
            <a:ext cx="2128018" cy="365125"/>
          </a:xfrm>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0" name="Title 1"/>
          <p:cNvSpPr>
            <a:spLocks noGrp="1"/>
          </p:cNvSpPr>
          <p:nvPr>
            <p:ph type="title"/>
          </p:nvPr>
        </p:nvSpPr>
        <p:spPr>
          <a:xfrm>
            <a:off x="18718" y="53752"/>
            <a:ext cx="8585730" cy="782960"/>
          </a:xfrm>
        </p:spPr>
        <p:txBody>
          <a:bodyPr>
            <a:normAutofit/>
          </a:bodyPr>
          <a:lstStyle>
            <a:lvl1pPr>
              <a:defRPr sz="3600">
                <a:solidFill>
                  <a:schemeClr val="bg1"/>
                </a:solidFill>
              </a:defRPr>
            </a:lvl1pPr>
          </a:lstStyle>
          <a:p>
            <a:r>
              <a:rPr lang="en-US" smtClean="0"/>
              <a:t>Click to edit Master title style</a:t>
            </a:r>
            <a:endParaRPr lang="en-CA" dirty="0"/>
          </a:p>
        </p:txBody>
      </p:sp>
      <p:sp>
        <p:nvSpPr>
          <p:cNvPr id="6" name="Content Placeholder 5"/>
          <p:cNvSpPr>
            <a:spLocks noGrp="1"/>
          </p:cNvSpPr>
          <p:nvPr>
            <p:ph sz="quarter" idx="13"/>
          </p:nvPr>
        </p:nvSpPr>
        <p:spPr>
          <a:xfrm>
            <a:off x="323528" y="1052512"/>
            <a:ext cx="8136260" cy="48967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4141815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04664"/>
            <a:ext cx="8280920" cy="709537"/>
          </a:xfrm>
          <a:solidFill>
            <a:schemeClr val="bg1"/>
          </a:solidFill>
        </p:spPr>
        <p:txBody>
          <a:bodyPr anchor="b"/>
          <a:lstStyle>
            <a:lvl1pPr algn="l">
              <a:defRPr sz="3600" b="1">
                <a:solidFill>
                  <a:schemeClr val="tx1"/>
                </a:solidFill>
              </a:defRPr>
            </a:lvl1pPr>
          </a:lstStyle>
          <a:p>
            <a:r>
              <a:rPr lang="en-US" dirty="0" smtClean="0"/>
              <a:t>Click to edit Master title styles</a:t>
            </a:r>
            <a:endParaRPr lang="en-CA" dirty="0"/>
          </a:p>
        </p:txBody>
      </p:sp>
      <p:sp>
        <p:nvSpPr>
          <p:cNvPr id="3" name="Content Placeholder 2"/>
          <p:cNvSpPr>
            <a:spLocks noGrp="1"/>
          </p:cNvSpPr>
          <p:nvPr>
            <p:ph idx="1"/>
          </p:nvPr>
        </p:nvSpPr>
        <p:spPr>
          <a:xfrm>
            <a:off x="3636714" y="1188126"/>
            <a:ext cx="5111750" cy="5001419"/>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163885"/>
            <a:ext cx="3008313" cy="507342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88224" y="6165304"/>
            <a:ext cx="2160240" cy="254665"/>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1" name="Rectangle 10"/>
          <p:cNvSpPr/>
          <p:nvPr userDrawn="1"/>
        </p:nvSpPr>
        <p:spPr>
          <a:xfrm>
            <a:off x="-1" y="0"/>
            <a:ext cx="7037047" cy="260648"/>
          </a:xfrm>
          <a:prstGeom prst="rect">
            <a:avLst/>
          </a:prstGeom>
          <a:gradFill flip="none" rotWithShape="1">
            <a:gsLst>
              <a:gs pos="0">
                <a:srgbClr val="2C4D63">
                  <a:shade val="30000"/>
                  <a:satMod val="115000"/>
                </a:srgbClr>
              </a:gs>
              <a:gs pos="50000">
                <a:srgbClr val="2C4D63">
                  <a:shade val="67500"/>
                  <a:satMod val="115000"/>
                </a:srgbClr>
              </a:gs>
              <a:gs pos="100000">
                <a:srgbClr val="2C4D63">
                  <a:shade val="100000"/>
                  <a:satMod val="115000"/>
                </a:srgbClr>
              </a:gs>
            </a:gsLst>
            <a:lin ang="81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userDrawn="1"/>
        </p:nvSpPr>
        <p:spPr>
          <a:xfrm rot="5400000">
            <a:off x="7894568" y="-862662"/>
            <a:ext cx="260649" cy="1985977"/>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a:xfrm rot="5400000">
            <a:off x="8019665" y="-863689"/>
            <a:ext cx="260646" cy="1988027"/>
          </a:xfrm>
          <a:prstGeom prst="rect">
            <a:avLst/>
          </a:prstGeom>
          <a:gradFill flip="none" rotWithShape="1">
            <a:gsLst>
              <a:gs pos="0">
                <a:srgbClr val="A8B6BE">
                  <a:shade val="30000"/>
                  <a:satMod val="115000"/>
                </a:srgbClr>
              </a:gs>
              <a:gs pos="50000">
                <a:srgbClr val="A8B6BE">
                  <a:shade val="67500"/>
                  <a:satMod val="115000"/>
                </a:srgbClr>
              </a:gs>
              <a:gs pos="100000">
                <a:srgbClr val="A8B6BE">
                  <a:shade val="100000"/>
                  <a:satMod val="115000"/>
                </a:srgbClr>
              </a:gs>
            </a:gsLst>
            <a:lin ang="27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7044302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744" y="4825811"/>
            <a:ext cx="504056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267744" y="980728"/>
            <a:ext cx="5006427" cy="37798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dirty="0"/>
          </a:p>
        </p:txBody>
      </p:sp>
      <p:sp>
        <p:nvSpPr>
          <p:cNvPr id="4" name="Text Placeholder 3"/>
          <p:cNvSpPr>
            <a:spLocks noGrp="1"/>
          </p:cNvSpPr>
          <p:nvPr>
            <p:ph type="body" sz="half" idx="2"/>
          </p:nvPr>
        </p:nvSpPr>
        <p:spPr>
          <a:xfrm>
            <a:off x="2267744" y="5445223"/>
            <a:ext cx="504056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88224" y="6046455"/>
            <a:ext cx="2160240" cy="365125"/>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0" name="Title 1"/>
          <p:cNvSpPr txBox="1">
            <a:spLocks/>
          </p:cNvSpPr>
          <p:nvPr userDrawn="1"/>
        </p:nvSpPr>
        <p:spPr>
          <a:xfrm>
            <a:off x="18718" y="53752"/>
            <a:ext cx="685753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endParaRPr lang="en-CA" dirty="0">
              <a:solidFill>
                <a:prstClr val="white"/>
              </a:solidFill>
            </a:endParaRPr>
          </a:p>
        </p:txBody>
      </p:sp>
      <p:sp>
        <p:nvSpPr>
          <p:cNvPr id="11" name="Text Placeholder 10"/>
          <p:cNvSpPr>
            <a:spLocks noGrp="1"/>
          </p:cNvSpPr>
          <p:nvPr>
            <p:ph type="body" sz="quarter" idx="13" hasCustomPrompt="1"/>
          </p:nvPr>
        </p:nvSpPr>
        <p:spPr>
          <a:xfrm>
            <a:off x="45330" y="38033"/>
            <a:ext cx="8559118" cy="798679"/>
          </a:xfrm>
        </p:spPr>
        <p:txBody>
          <a:bodyPr>
            <a:normAutofit/>
          </a:bodyPr>
          <a:lstStyle>
            <a:lvl1pPr marL="0" indent="0">
              <a:buNone/>
              <a:defRPr sz="3600" baseline="0">
                <a:solidFill>
                  <a:schemeClr val="bg1"/>
                </a:solidFill>
              </a:defRPr>
            </a:lvl1pPr>
          </a:lstStyle>
          <a:p>
            <a:r>
              <a:rPr lang="en-CA" dirty="0" smtClean="0"/>
              <a:t>Single image/graph </a:t>
            </a:r>
            <a:endParaRPr lang="en-CA" dirty="0"/>
          </a:p>
        </p:txBody>
      </p:sp>
    </p:spTree>
    <p:extLst>
      <p:ext uri="{BB962C8B-B14F-4D97-AF65-F5344CB8AC3E}">
        <p14:creationId xmlns:p14="http://schemas.microsoft.com/office/powerpoint/2010/main" val="4240725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588224" y="6093296"/>
            <a:ext cx="2175520" cy="293117"/>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3" name="Media Placeholder 12"/>
          <p:cNvSpPr>
            <a:spLocks noGrp="1"/>
          </p:cNvSpPr>
          <p:nvPr>
            <p:ph type="media" sz="quarter" idx="13" hasCustomPrompt="1"/>
          </p:nvPr>
        </p:nvSpPr>
        <p:spPr>
          <a:xfrm>
            <a:off x="107504" y="1124744"/>
            <a:ext cx="8893175" cy="4606925"/>
          </a:xfrm>
        </p:spPr>
        <p:txBody>
          <a:bodyPr/>
          <a:lstStyle>
            <a:lvl1pPr>
              <a:defRPr baseline="0"/>
            </a:lvl1pPr>
          </a:lstStyle>
          <a:p>
            <a:r>
              <a:rPr lang="en-CA" dirty="0" smtClean="0"/>
              <a:t>Add Videos and Images</a:t>
            </a:r>
            <a:endParaRPr lang="en-CA" dirty="0"/>
          </a:p>
        </p:txBody>
      </p:sp>
      <p:sp>
        <p:nvSpPr>
          <p:cNvPr id="21" name="Title 20"/>
          <p:cNvSpPr>
            <a:spLocks noGrp="1"/>
          </p:cNvSpPr>
          <p:nvPr>
            <p:ph type="title"/>
          </p:nvPr>
        </p:nvSpPr>
        <p:spPr>
          <a:xfrm>
            <a:off x="0" y="7497"/>
            <a:ext cx="8604448" cy="901223"/>
          </a:xfrm>
        </p:spPr>
        <p:txBody>
          <a:bodyPr/>
          <a:lstStyle>
            <a:lvl1pPr>
              <a:defRPr>
                <a:solidFill>
                  <a:schemeClr val="bg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7302623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rot="16200000">
            <a:off x="3857225" y="-3838505"/>
            <a:ext cx="908718" cy="8585728"/>
          </a:xfrm>
        </p:spPr>
        <p:txBody>
          <a:bodyPr vert="eaVert"/>
          <a:lstStyle>
            <a:lvl1pPr>
              <a:defRPr baseline="0">
                <a:solidFill>
                  <a:schemeClr val="bg1"/>
                </a:solidFill>
              </a:defRPr>
            </a:lvl1pPr>
          </a:lstStyle>
          <a:p>
            <a:r>
              <a:rPr lang="en-CA" dirty="0" smtClean="0"/>
              <a:t>Another sample page</a:t>
            </a:r>
            <a:endParaRPr lang="en-CA" dirty="0"/>
          </a:p>
        </p:txBody>
      </p:sp>
      <p:sp>
        <p:nvSpPr>
          <p:cNvPr id="3" name="Vertical Text Placeholder 2"/>
          <p:cNvSpPr>
            <a:spLocks noGrp="1"/>
          </p:cNvSpPr>
          <p:nvPr>
            <p:ph type="body" orient="vert" idx="1"/>
          </p:nvPr>
        </p:nvSpPr>
        <p:spPr>
          <a:xfrm rot="16200000">
            <a:off x="-339277" y="1715541"/>
            <a:ext cx="5256584" cy="3930973"/>
          </a:xfrm>
        </p:spPr>
        <p:txBody>
          <a:bodyPr vert="eaVert"/>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Footer Placeholder 4"/>
          <p:cNvSpPr>
            <a:spLocks noGrp="1"/>
          </p:cNvSpPr>
          <p:nvPr>
            <p:ph type="ftr" sz="quarter" idx="11"/>
          </p:nvPr>
        </p:nvSpPr>
        <p:spPr>
          <a:xfrm>
            <a:off x="6588224" y="6093296"/>
            <a:ext cx="2175520" cy="293117"/>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2" name="Picture Placeholder 11"/>
          <p:cNvSpPr>
            <a:spLocks noGrp="1"/>
          </p:cNvSpPr>
          <p:nvPr>
            <p:ph type="pic" sz="quarter" idx="13"/>
          </p:nvPr>
        </p:nvSpPr>
        <p:spPr>
          <a:xfrm>
            <a:off x="4355976" y="1052736"/>
            <a:ext cx="4536380" cy="3960217"/>
          </a:xfrm>
        </p:spPr>
        <p:txBody>
          <a:bodyPr/>
          <a:lstStyle/>
          <a:p>
            <a:r>
              <a:rPr lang="en-US" smtClean="0"/>
              <a:t>Click icon to add picture</a:t>
            </a:r>
            <a:endParaRPr lang="en-CA"/>
          </a:p>
        </p:txBody>
      </p:sp>
    </p:spTree>
    <p:extLst>
      <p:ext uri="{BB962C8B-B14F-4D97-AF65-F5344CB8AC3E}">
        <p14:creationId xmlns:p14="http://schemas.microsoft.com/office/powerpoint/2010/main" val="37333480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876256" y="6093296"/>
            <a:ext cx="2175520" cy="365125"/>
          </a:xfrm>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5" name="Slide Number Placeholder 4"/>
          <p:cNvSpPr>
            <a:spLocks noGrp="1"/>
          </p:cNvSpPr>
          <p:nvPr>
            <p:ph type="sldNum" sz="quarter" idx="12"/>
          </p:nvPr>
        </p:nvSpPr>
        <p:spPr>
          <a:xfrm>
            <a:off x="6876256" y="6453337"/>
            <a:ext cx="2160240" cy="288031"/>
          </a:xfrm>
        </p:spPr>
        <p:txBody>
          <a:body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
        <p:nvSpPr>
          <p:cNvPr id="6" name="Rectangle 5"/>
          <p:cNvSpPr/>
          <p:nvPr userDrawn="1"/>
        </p:nvSpPr>
        <p:spPr>
          <a:xfrm>
            <a:off x="0" y="2708920"/>
            <a:ext cx="9144000" cy="792089"/>
          </a:xfrm>
          <a:prstGeom prst="rect">
            <a:avLst/>
          </a:prstGeom>
          <a:solidFill>
            <a:srgbClr val="2C4D63"/>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1115616" y="2708921"/>
            <a:ext cx="6912768" cy="764704"/>
          </a:xfrm>
        </p:spPr>
        <p:txBody>
          <a:bodyPr>
            <a:normAutofit/>
          </a:bodyPr>
          <a:lstStyle>
            <a:lvl1pPr algn="ctr">
              <a:defRPr sz="4000" baseline="0">
                <a:solidFill>
                  <a:schemeClr val="bg1"/>
                </a:solidFill>
              </a:defRPr>
            </a:lvl1pPr>
          </a:lstStyle>
          <a:p>
            <a:r>
              <a:rPr lang="en-US" dirty="0" smtClean="0"/>
              <a:t>Thank you</a:t>
            </a:r>
            <a:endParaRPr lang="en-CA" dirty="0"/>
          </a:p>
        </p:txBody>
      </p:sp>
      <p:sp>
        <p:nvSpPr>
          <p:cNvPr id="16" name="Rectangle 15"/>
          <p:cNvSpPr/>
          <p:nvPr userDrawn="1"/>
        </p:nvSpPr>
        <p:spPr>
          <a:xfrm rot="5400000" flipH="1">
            <a:off x="-187709" y="2877367"/>
            <a:ext cx="809342" cy="455194"/>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userDrawn="1"/>
        </p:nvSpPr>
        <p:spPr>
          <a:xfrm rot="5400000" flipH="1">
            <a:off x="8520358" y="2885994"/>
            <a:ext cx="809342" cy="455194"/>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Text Placeholder 4"/>
          <p:cNvSpPr>
            <a:spLocks noGrp="1"/>
          </p:cNvSpPr>
          <p:nvPr>
            <p:ph type="body" sz="quarter" idx="13" hasCustomPrompt="1"/>
          </p:nvPr>
        </p:nvSpPr>
        <p:spPr>
          <a:xfrm>
            <a:off x="1116012" y="3573017"/>
            <a:ext cx="6911975" cy="1368151"/>
          </a:xfrm>
        </p:spPr>
        <p:txBody>
          <a:bodyPr>
            <a:normAutofit/>
          </a:bodyPr>
          <a:lstStyle>
            <a:lvl1pPr marL="0" indent="0" algn="ctr">
              <a:buNone/>
              <a:defRPr sz="2400"/>
            </a:lvl1pPr>
          </a:lstStyle>
          <a:p>
            <a:pPr lvl="0"/>
            <a:r>
              <a:rPr lang="en-CA" i="1" dirty="0" smtClean="0"/>
              <a:t>Visit us at - http://www.ontarioenergyboard.ca </a:t>
            </a:r>
          </a:p>
          <a:p>
            <a:pPr lvl="0"/>
            <a:endParaRPr lang="en-US" i="1" dirty="0" smtClean="0"/>
          </a:p>
        </p:txBody>
      </p:sp>
      <p:pic>
        <p:nvPicPr>
          <p:cNvPr id="14" name="Picture 9">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6100" y="4168686"/>
            <a:ext cx="2971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0434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Footer Placeholder 4"/>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F42F74D-18F1-4157-8922-C72FA8C5A8B2}" type="slidenum">
              <a:rPr lang="en-CA" smtClean="0">
                <a:solidFill>
                  <a:prstClr val="white">
                    <a:lumMod val="50000"/>
                  </a:prstClr>
                </a:solidFill>
              </a:rPr>
              <a:pPr/>
              <a:t>‹#›</a:t>
            </a:fld>
            <a:endParaRPr lang="en-CA">
              <a:solidFill>
                <a:prstClr val="white">
                  <a:lumMod val="50000"/>
                </a:prstClr>
              </a:solidFill>
            </a:endParaRPr>
          </a:p>
        </p:txBody>
      </p:sp>
    </p:spTree>
    <p:extLst>
      <p:ext uri="{BB962C8B-B14F-4D97-AF65-F5344CB8AC3E}">
        <p14:creationId xmlns:p14="http://schemas.microsoft.com/office/powerpoint/2010/main" val="836037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59632" y="4149080"/>
            <a:ext cx="7484368" cy="603498"/>
          </a:xfrm>
        </p:spPr>
        <p:txBody>
          <a:bodyPr/>
          <a:lstStyle>
            <a:lvl1pPr algn="l">
              <a:defRPr sz="3600">
                <a:solidFill>
                  <a:srgbClr val="2C4D63"/>
                </a:solidFill>
              </a:defRPr>
            </a:lvl1pPr>
          </a:lstStyle>
          <a:p>
            <a:r>
              <a:rPr lang="en-US" dirty="0" smtClean="0"/>
              <a:t>OEB PowerPoint Template</a:t>
            </a:r>
            <a:endParaRPr lang="en-CA" dirty="0"/>
          </a:p>
        </p:txBody>
      </p:sp>
      <p:sp>
        <p:nvSpPr>
          <p:cNvPr id="3" name="Subtitle 2"/>
          <p:cNvSpPr>
            <a:spLocks noGrp="1"/>
          </p:cNvSpPr>
          <p:nvPr>
            <p:ph type="subTitle" idx="1" hasCustomPrompt="1"/>
          </p:nvPr>
        </p:nvSpPr>
        <p:spPr>
          <a:xfrm>
            <a:off x="1664576" y="4869160"/>
            <a:ext cx="7479424" cy="720080"/>
          </a:xfrm>
        </p:spPr>
        <p:txBody>
          <a:bodyPr>
            <a:noAutofit/>
          </a:bodyPr>
          <a:lstStyle>
            <a:lvl1pPr marL="0" indent="0" algn="l">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OEB PowerPoint Template</a:t>
            </a:r>
            <a:endParaRPr lang="en-CA" dirty="0"/>
          </a:p>
        </p:txBody>
      </p:sp>
      <p:sp>
        <p:nvSpPr>
          <p:cNvPr id="4" name="Date Placeholder 3"/>
          <p:cNvSpPr>
            <a:spLocks noGrp="1"/>
          </p:cNvSpPr>
          <p:nvPr>
            <p:ph type="dt" sz="half" idx="10"/>
          </p:nvPr>
        </p:nvSpPr>
        <p:spPr>
          <a:xfrm>
            <a:off x="1691680" y="6165304"/>
            <a:ext cx="2160240" cy="288032"/>
          </a:xfrm>
        </p:spPr>
        <p:txBody>
          <a:bodyPr/>
          <a:lstStyle>
            <a:lvl1pPr algn="l">
              <a:defRPr sz="1400">
                <a:latin typeface="Arial Narrow" pitchFamily="34" charset="0"/>
              </a:defRPr>
            </a:lvl1pPr>
          </a:lstStyle>
          <a:p>
            <a:r>
              <a:rPr lang="en-US" smtClean="0">
                <a:solidFill>
                  <a:prstClr val="black">
                    <a:tint val="75000"/>
                  </a:prstClr>
                </a:solidFill>
              </a:rPr>
              <a:t>April 13, 2015</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
        <p:nvSpPr>
          <p:cNvPr id="7" name="Oval 6">
            <a:hlinkClick r:id="" action="ppaction://hlinkshowjump?jump=nextslide" highlightClick="1"/>
          </p:cNvPr>
          <p:cNvSpPr/>
          <p:nvPr userDrawn="1"/>
        </p:nvSpPr>
        <p:spPr>
          <a:xfrm>
            <a:off x="1115616" y="4229714"/>
            <a:ext cx="457200" cy="4572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dirty="0">
              <a:solidFill>
                <a:prstClr val="white">
                  <a:lumMod val="75000"/>
                </a:prstClr>
              </a:solidFill>
            </a:endParaRPr>
          </a:p>
        </p:txBody>
      </p:sp>
      <p:sp>
        <p:nvSpPr>
          <p:cNvPr id="8" name="Chevron 7"/>
          <p:cNvSpPr/>
          <p:nvPr userDrawn="1"/>
        </p:nvSpPr>
        <p:spPr>
          <a:xfrm>
            <a:off x="1290241" y="4375764"/>
            <a:ext cx="107950" cy="165100"/>
          </a:xfrm>
          <a:prstGeom prst="chevron">
            <a:avLst>
              <a:gd name="adj" fmla="val 79255"/>
            </a:avLst>
          </a:prstGeom>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a:solidFill>
                <a:prstClr val="black"/>
              </a:solidFill>
            </a:endParaRPr>
          </a:p>
        </p:txBody>
      </p:sp>
      <p:sp>
        <p:nvSpPr>
          <p:cNvPr id="10" name="Text Placeholder 9"/>
          <p:cNvSpPr>
            <a:spLocks noGrp="1"/>
          </p:cNvSpPr>
          <p:nvPr>
            <p:ph type="body" sz="quarter" idx="13" hasCustomPrompt="1"/>
          </p:nvPr>
        </p:nvSpPr>
        <p:spPr>
          <a:xfrm>
            <a:off x="1692275" y="5661025"/>
            <a:ext cx="5616575" cy="431800"/>
          </a:xfrm>
        </p:spPr>
        <p:txBody>
          <a:bodyPr>
            <a:normAutofit/>
          </a:bodyPr>
          <a:lstStyle>
            <a:lvl1pPr marL="0" indent="0">
              <a:buNone/>
              <a:defRPr sz="1600" baseline="0">
                <a:solidFill>
                  <a:srgbClr val="2C4D63"/>
                </a:solidFill>
                <a:latin typeface="Arial Narrow" pitchFamily="34" charset="0"/>
              </a:defRPr>
            </a:lvl1pPr>
          </a:lstStyle>
          <a:p>
            <a:pPr lvl="0"/>
            <a:r>
              <a:rPr lang="en-CA" dirty="0" smtClean="0"/>
              <a:t>Name of Presenter</a:t>
            </a:r>
            <a:endParaRPr lang="en-C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00752"/>
            <a:ext cx="9144000" cy="2432304"/>
          </a:xfrm>
          <a:prstGeom prst="rect">
            <a:avLst/>
          </a:prstGeom>
        </p:spPr>
      </p:pic>
    </p:spTree>
    <p:extLst>
      <p:ext uri="{BB962C8B-B14F-4D97-AF65-F5344CB8AC3E}">
        <p14:creationId xmlns:p14="http://schemas.microsoft.com/office/powerpoint/2010/main" val="10114071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588224" y="6093296"/>
            <a:ext cx="2158742" cy="306421"/>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12"/>
          </p:nvPr>
        </p:nvSpPr>
        <p:spPr>
          <a:xfrm>
            <a:off x="6588224" y="6453336"/>
            <a:ext cx="2160240" cy="288033"/>
          </a:xfrm>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2"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Click to edit title</a:t>
            </a:r>
            <a:endParaRPr lang="en-CA" dirty="0"/>
          </a:p>
        </p:txBody>
      </p:sp>
      <p:sp>
        <p:nvSpPr>
          <p:cNvPr id="7" name="Text Placeholder 6"/>
          <p:cNvSpPr>
            <a:spLocks noGrp="1"/>
          </p:cNvSpPr>
          <p:nvPr>
            <p:ph type="body" sz="quarter" idx="13"/>
          </p:nvPr>
        </p:nvSpPr>
        <p:spPr>
          <a:xfrm>
            <a:off x="35496" y="980728"/>
            <a:ext cx="8858250" cy="5040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4959665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Tree>
    <p:extLst>
      <p:ext uri="{BB962C8B-B14F-4D97-AF65-F5344CB8AC3E}">
        <p14:creationId xmlns:p14="http://schemas.microsoft.com/office/powerpoint/2010/main" val="1253652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5" name="Picture Placeholder 14"/>
          <p:cNvSpPr>
            <a:spLocks noGrp="1"/>
          </p:cNvSpPr>
          <p:nvPr>
            <p:ph type="pic" sz="quarter" idx="13"/>
          </p:nvPr>
        </p:nvSpPr>
        <p:spPr>
          <a:xfrm>
            <a:off x="4385197" y="1702211"/>
            <a:ext cx="2193924" cy="1930400"/>
          </a:xfrm>
        </p:spPr>
        <p:txBody>
          <a:bodyPr/>
          <a:lstStyle/>
          <a:p>
            <a:r>
              <a:rPr lang="en-US" smtClean="0"/>
              <a:t>Click icon to add picture</a:t>
            </a:r>
            <a:endParaRPr lang="en-CA" dirty="0"/>
          </a:p>
        </p:txBody>
      </p:sp>
      <p:sp>
        <p:nvSpPr>
          <p:cNvPr id="28"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CA" dirty="0" smtClean="0"/>
              <a:t>Stylish Gallery Page  </a:t>
            </a:r>
            <a:endParaRPr lang="en-CA" dirty="0"/>
          </a:p>
        </p:txBody>
      </p:sp>
      <p:sp>
        <p:nvSpPr>
          <p:cNvPr id="33" name="Text Placeholder 32"/>
          <p:cNvSpPr>
            <a:spLocks noGrp="1"/>
          </p:cNvSpPr>
          <p:nvPr>
            <p:ph type="body" sz="quarter" idx="15"/>
          </p:nvPr>
        </p:nvSpPr>
        <p:spPr>
          <a:xfrm>
            <a:off x="1475656" y="3752850"/>
            <a:ext cx="7378501" cy="2268438"/>
          </a:xfrm>
        </p:spPr>
        <p:txBody>
          <a:bodyPr>
            <a:noAutofit/>
          </a:bodyPr>
          <a:lstStyle>
            <a:lvl1pPr marL="0" indent="0">
              <a:buNone/>
              <a:defRPr sz="2400" baseline="0"/>
            </a:lvl1pPr>
            <a:lvl2pPr>
              <a:defRPr sz="1600"/>
            </a:lvl2pPr>
            <a:lvl3pPr>
              <a:defRPr sz="1400"/>
            </a:lvl3pPr>
            <a:lvl4pPr>
              <a:defRPr sz="1200"/>
            </a:lvl4pPr>
            <a:lvl5pPr>
              <a:defRPr sz="1200"/>
            </a:lvl5pPr>
          </a:lstStyle>
          <a:p>
            <a:pPr lvl="0"/>
            <a:r>
              <a:rPr lang="en-US" smtClean="0"/>
              <a:t>Click to edit Master text styles</a:t>
            </a:r>
          </a:p>
        </p:txBody>
      </p:sp>
      <p:sp>
        <p:nvSpPr>
          <p:cNvPr id="19" name="Picture Placeholder 14"/>
          <p:cNvSpPr>
            <a:spLocks noGrp="1"/>
          </p:cNvSpPr>
          <p:nvPr>
            <p:ph type="pic" sz="quarter" idx="16"/>
          </p:nvPr>
        </p:nvSpPr>
        <p:spPr>
          <a:xfrm>
            <a:off x="6651843" y="1700808"/>
            <a:ext cx="2193924" cy="1930400"/>
          </a:xfrm>
        </p:spPr>
        <p:txBody>
          <a:bodyPr/>
          <a:lstStyle/>
          <a:p>
            <a:r>
              <a:rPr lang="en-US" smtClean="0"/>
              <a:t>Click icon to add picture</a:t>
            </a:r>
            <a:endParaRPr lang="en-CA" dirty="0"/>
          </a:p>
        </p:txBody>
      </p:sp>
      <p:sp>
        <p:nvSpPr>
          <p:cNvPr id="3" name="Picture Placeholder 2"/>
          <p:cNvSpPr>
            <a:spLocks noGrp="1"/>
          </p:cNvSpPr>
          <p:nvPr>
            <p:ph type="pic" sz="quarter" idx="17"/>
          </p:nvPr>
        </p:nvSpPr>
        <p:spPr>
          <a:xfrm>
            <a:off x="1475656" y="1700808"/>
            <a:ext cx="2845990" cy="1942335"/>
          </a:xfrm>
        </p:spPr>
        <p:txBody>
          <a:bodyPr/>
          <a:lstStyle/>
          <a:p>
            <a:r>
              <a:rPr lang="en-US" smtClean="0"/>
              <a:t>Click icon to add picture</a:t>
            </a:r>
            <a:endParaRPr lang="en-CA"/>
          </a:p>
        </p:txBody>
      </p:sp>
    </p:spTree>
    <p:extLst>
      <p:ext uri="{BB962C8B-B14F-4D97-AF65-F5344CB8AC3E}">
        <p14:creationId xmlns:p14="http://schemas.microsoft.com/office/powerpoint/2010/main" val="23461444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247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4008" y="11247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0"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Minimalistic design  </a:t>
            </a:r>
            <a:endParaRPr lang="en-CA" dirty="0"/>
          </a:p>
        </p:txBody>
      </p:sp>
    </p:spTree>
    <p:extLst>
      <p:ext uri="{BB962C8B-B14F-4D97-AF65-F5344CB8AC3E}">
        <p14:creationId xmlns:p14="http://schemas.microsoft.com/office/powerpoint/2010/main" val="18014556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Graph one </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Graph two</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2"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Compare your charts </a:t>
            </a:r>
            <a:endParaRPr lang="en-CA" dirty="0"/>
          </a:p>
        </p:txBody>
      </p:sp>
    </p:spTree>
    <p:extLst>
      <p:ext uri="{BB962C8B-B14F-4D97-AF65-F5344CB8AC3E}">
        <p14:creationId xmlns:p14="http://schemas.microsoft.com/office/powerpoint/2010/main" val="7343915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8" name="Title 1"/>
          <p:cNvSpPr>
            <a:spLocks noGrp="1"/>
          </p:cNvSpPr>
          <p:nvPr>
            <p:ph type="title" hasCustomPrompt="1"/>
          </p:nvPr>
        </p:nvSpPr>
        <p:spPr>
          <a:xfrm>
            <a:off x="18718" y="53752"/>
            <a:ext cx="8585730" cy="782960"/>
          </a:xfrm>
        </p:spPr>
        <p:txBody>
          <a:bodyPr>
            <a:normAutofit/>
          </a:bodyPr>
          <a:lstStyle>
            <a:lvl1pPr>
              <a:defRPr sz="3600" baseline="0">
                <a:solidFill>
                  <a:schemeClr val="bg1"/>
                </a:solidFill>
              </a:defRPr>
            </a:lvl1pPr>
          </a:lstStyle>
          <a:p>
            <a:r>
              <a:rPr lang="en-US" dirty="0" smtClean="0"/>
              <a:t>Graphs and charts </a:t>
            </a:r>
            <a:endParaRPr lang="en-CA" dirty="0"/>
          </a:p>
        </p:txBody>
      </p:sp>
      <p:sp>
        <p:nvSpPr>
          <p:cNvPr id="13" name="Chart Placeholder 12"/>
          <p:cNvSpPr>
            <a:spLocks noGrp="1"/>
          </p:cNvSpPr>
          <p:nvPr>
            <p:ph type="chart" sz="quarter" idx="13"/>
          </p:nvPr>
        </p:nvSpPr>
        <p:spPr>
          <a:xfrm>
            <a:off x="4989785" y="1412776"/>
            <a:ext cx="3455987" cy="3816895"/>
          </a:xfrm>
        </p:spPr>
        <p:txBody>
          <a:bodyPr/>
          <a:lstStyle/>
          <a:p>
            <a:r>
              <a:rPr lang="en-US" smtClean="0"/>
              <a:t>Click icon to add chart</a:t>
            </a:r>
            <a:endParaRPr lang="en-CA" dirty="0"/>
          </a:p>
        </p:txBody>
      </p:sp>
      <p:sp>
        <p:nvSpPr>
          <p:cNvPr id="15" name="SmartArt Placeholder 14"/>
          <p:cNvSpPr>
            <a:spLocks noGrp="1"/>
          </p:cNvSpPr>
          <p:nvPr>
            <p:ph type="dgm" sz="quarter" idx="14"/>
          </p:nvPr>
        </p:nvSpPr>
        <p:spPr>
          <a:xfrm>
            <a:off x="827088" y="1412875"/>
            <a:ext cx="3960812" cy="1584325"/>
          </a:xfrm>
        </p:spPr>
        <p:txBody>
          <a:bodyPr/>
          <a:lstStyle/>
          <a:p>
            <a:r>
              <a:rPr lang="en-US" smtClean="0"/>
              <a:t>Click icon to add SmartArt graphic</a:t>
            </a:r>
            <a:endParaRPr lang="en-CA" dirty="0"/>
          </a:p>
        </p:txBody>
      </p:sp>
      <p:sp>
        <p:nvSpPr>
          <p:cNvPr id="18" name="Table Placeholder 17"/>
          <p:cNvSpPr>
            <a:spLocks noGrp="1"/>
          </p:cNvSpPr>
          <p:nvPr>
            <p:ph type="tbl" sz="quarter" idx="15"/>
          </p:nvPr>
        </p:nvSpPr>
        <p:spPr>
          <a:xfrm>
            <a:off x="827088" y="3141663"/>
            <a:ext cx="3960812" cy="2087562"/>
          </a:xfrm>
        </p:spPr>
        <p:txBody>
          <a:bodyPr/>
          <a:lstStyle/>
          <a:p>
            <a:r>
              <a:rPr lang="en-US" smtClean="0"/>
              <a:t>Click icon to add table</a:t>
            </a:r>
            <a:endParaRPr lang="en-CA"/>
          </a:p>
        </p:txBody>
      </p:sp>
    </p:spTree>
    <p:extLst>
      <p:ext uri="{BB962C8B-B14F-4D97-AF65-F5344CB8AC3E}">
        <p14:creationId xmlns:p14="http://schemas.microsoft.com/office/powerpoint/2010/main" val="1207093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588225" y="6021288"/>
            <a:ext cx="2128018" cy="365125"/>
          </a:xfrm>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0" name="Title 1"/>
          <p:cNvSpPr>
            <a:spLocks noGrp="1"/>
          </p:cNvSpPr>
          <p:nvPr>
            <p:ph type="title"/>
          </p:nvPr>
        </p:nvSpPr>
        <p:spPr>
          <a:xfrm>
            <a:off x="18718" y="53752"/>
            <a:ext cx="8585730" cy="782960"/>
          </a:xfrm>
        </p:spPr>
        <p:txBody>
          <a:bodyPr>
            <a:normAutofit/>
          </a:bodyPr>
          <a:lstStyle>
            <a:lvl1pPr>
              <a:defRPr sz="3600">
                <a:solidFill>
                  <a:schemeClr val="bg1"/>
                </a:solidFill>
              </a:defRPr>
            </a:lvl1pPr>
          </a:lstStyle>
          <a:p>
            <a:r>
              <a:rPr lang="en-US" smtClean="0"/>
              <a:t>Click to edit Master title style</a:t>
            </a:r>
            <a:endParaRPr lang="en-CA" dirty="0"/>
          </a:p>
        </p:txBody>
      </p:sp>
      <p:sp>
        <p:nvSpPr>
          <p:cNvPr id="6" name="Content Placeholder 5"/>
          <p:cNvSpPr>
            <a:spLocks noGrp="1"/>
          </p:cNvSpPr>
          <p:nvPr>
            <p:ph sz="quarter" idx="13"/>
          </p:nvPr>
        </p:nvSpPr>
        <p:spPr>
          <a:xfrm>
            <a:off x="323528" y="1052512"/>
            <a:ext cx="8136260" cy="48967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1121147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04664"/>
            <a:ext cx="8280920" cy="709537"/>
          </a:xfrm>
          <a:solidFill>
            <a:schemeClr val="bg1"/>
          </a:solidFill>
        </p:spPr>
        <p:txBody>
          <a:bodyPr anchor="b"/>
          <a:lstStyle>
            <a:lvl1pPr algn="l">
              <a:defRPr sz="3600" b="1">
                <a:solidFill>
                  <a:schemeClr val="tx1"/>
                </a:solidFill>
              </a:defRPr>
            </a:lvl1pPr>
          </a:lstStyle>
          <a:p>
            <a:r>
              <a:rPr lang="en-US" dirty="0" smtClean="0"/>
              <a:t>Click to edit Master title styles</a:t>
            </a:r>
            <a:endParaRPr lang="en-CA" dirty="0"/>
          </a:p>
        </p:txBody>
      </p:sp>
      <p:sp>
        <p:nvSpPr>
          <p:cNvPr id="3" name="Content Placeholder 2"/>
          <p:cNvSpPr>
            <a:spLocks noGrp="1"/>
          </p:cNvSpPr>
          <p:nvPr>
            <p:ph idx="1"/>
          </p:nvPr>
        </p:nvSpPr>
        <p:spPr>
          <a:xfrm>
            <a:off x="3636714" y="1188126"/>
            <a:ext cx="5111750" cy="5001419"/>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163885"/>
            <a:ext cx="3008313" cy="507342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88224" y="6165304"/>
            <a:ext cx="2160240" cy="254665"/>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1" name="Rectangle 10"/>
          <p:cNvSpPr/>
          <p:nvPr userDrawn="1"/>
        </p:nvSpPr>
        <p:spPr>
          <a:xfrm>
            <a:off x="-1" y="0"/>
            <a:ext cx="7037047" cy="260648"/>
          </a:xfrm>
          <a:prstGeom prst="rect">
            <a:avLst/>
          </a:prstGeom>
          <a:gradFill flip="none" rotWithShape="1">
            <a:gsLst>
              <a:gs pos="0">
                <a:srgbClr val="2C4D63">
                  <a:shade val="30000"/>
                  <a:satMod val="115000"/>
                </a:srgbClr>
              </a:gs>
              <a:gs pos="50000">
                <a:srgbClr val="2C4D63">
                  <a:shade val="67500"/>
                  <a:satMod val="115000"/>
                </a:srgbClr>
              </a:gs>
              <a:gs pos="100000">
                <a:srgbClr val="2C4D63">
                  <a:shade val="100000"/>
                  <a:satMod val="115000"/>
                </a:srgbClr>
              </a:gs>
            </a:gsLst>
            <a:lin ang="81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userDrawn="1"/>
        </p:nvSpPr>
        <p:spPr>
          <a:xfrm rot="5400000">
            <a:off x="7894568" y="-862662"/>
            <a:ext cx="260649" cy="1985977"/>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a:xfrm rot="5400000">
            <a:off x="8019665" y="-863689"/>
            <a:ext cx="260646" cy="1988027"/>
          </a:xfrm>
          <a:prstGeom prst="rect">
            <a:avLst/>
          </a:prstGeom>
          <a:gradFill flip="none" rotWithShape="1">
            <a:gsLst>
              <a:gs pos="0">
                <a:srgbClr val="A8B6BE">
                  <a:shade val="30000"/>
                  <a:satMod val="115000"/>
                </a:srgbClr>
              </a:gs>
              <a:gs pos="50000">
                <a:srgbClr val="A8B6BE">
                  <a:shade val="67500"/>
                  <a:satMod val="115000"/>
                </a:srgbClr>
              </a:gs>
              <a:gs pos="100000">
                <a:srgbClr val="A8B6BE">
                  <a:shade val="100000"/>
                  <a:satMod val="115000"/>
                </a:srgbClr>
              </a:gs>
            </a:gsLst>
            <a:lin ang="27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0104375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744" y="4825811"/>
            <a:ext cx="504056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267744" y="980728"/>
            <a:ext cx="5006427" cy="37798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dirty="0"/>
          </a:p>
        </p:txBody>
      </p:sp>
      <p:sp>
        <p:nvSpPr>
          <p:cNvPr id="4" name="Text Placeholder 3"/>
          <p:cNvSpPr>
            <a:spLocks noGrp="1"/>
          </p:cNvSpPr>
          <p:nvPr>
            <p:ph type="body" sz="half" idx="2"/>
          </p:nvPr>
        </p:nvSpPr>
        <p:spPr>
          <a:xfrm>
            <a:off x="2267744" y="5445223"/>
            <a:ext cx="504056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588224" y="6046455"/>
            <a:ext cx="2160240" cy="365125"/>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0" name="Title 1"/>
          <p:cNvSpPr txBox="1">
            <a:spLocks/>
          </p:cNvSpPr>
          <p:nvPr userDrawn="1"/>
        </p:nvSpPr>
        <p:spPr>
          <a:xfrm>
            <a:off x="18718" y="53752"/>
            <a:ext cx="6857538" cy="7829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endParaRPr lang="en-CA" dirty="0">
              <a:solidFill>
                <a:prstClr val="white"/>
              </a:solidFill>
            </a:endParaRPr>
          </a:p>
        </p:txBody>
      </p:sp>
      <p:sp>
        <p:nvSpPr>
          <p:cNvPr id="11" name="Text Placeholder 10"/>
          <p:cNvSpPr>
            <a:spLocks noGrp="1"/>
          </p:cNvSpPr>
          <p:nvPr>
            <p:ph type="body" sz="quarter" idx="13" hasCustomPrompt="1"/>
          </p:nvPr>
        </p:nvSpPr>
        <p:spPr>
          <a:xfrm>
            <a:off x="45330" y="38033"/>
            <a:ext cx="8559118" cy="798679"/>
          </a:xfrm>
        </p:spPr>
        <p:txBody>
          <a:bodyPr>
            <a:normAutofit/>
          </a:bodyPr>
          <a:lstStyle>
            <a:lvl1pPr marL="0" indent="0">
              <a:buNone/>
              <a:defRPr sz="3600" baseline="0">
                <a:solidFill>
                  <a:schemeClr val="bg1"/>
                </a:solidFill>
              </a:defRPr>
            </a:lvl1pPr>
          </a:lstStyle>
          <a:p>
            <a:r>
              <a:rPr lang="en-CA" dirty="0" smtClean="0"/>
              <a:t>Single image/graph </a:t>
            </a:r>
            <a:endParaRPr lang="en-CA" dirty="0"/>
          </a:p>
        </p:txBody>
      </p:sp>
    </p:spTree>
    <p:extLst>
      <p:ext uri="{BB962C8B-B14F-4D97-AF65-F5344CB8AC3E}">
        <p14:creationId xmlns:p14="http://schemas.microsoft.com/office/powerpoint/2010/main" val="201347135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588224" y="6093296"/>
            <a:ext cx="2175520" cy="293117"/>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3" name="Media Placeholder 12"/>
          <p:cNvSpPr>
            <a:spLocks noGrp="1"/>
          </p:cNvSpPr>
          <p:nvPr>
            <p:ph type="media" sz="quarter" idx="13" hasCustomPrompt="1"/>
          </p:nvPr>
        </p:nvSpPr>
        <p:spPr>
          <a:xfrm>
            <a:off x="107504" y="1124744"/>
            <a:ext cx="8893175" cy="4606925"/>
          </a:xfrm>
        </p:spPr>
        <p:txBody>
          <a:bodyPr/>
          <a:lstStyle>
            <a:lvl1pPr>
              <a:defRPr baseline="0"/>
            </a:lvl1pPr>
          </a:lstStyle>
          <a:p>
            <a:r>
              <a:rPr lang="en-CA" dirty="0" smtClean="0"/>
              <a:t>Add Videos and Images</a:t>
            </a:r>
            <a:endParaRPr lang="en-CA" dirty="0"/>
          </a:p>
        </p:txBody>
      </p:sp>
      <p:sp>
        <p:nvSpPr>
          <p:cNvPr id="21" name="Title 20"/>
          <p:cNvSpPr>
            <a:spLocks noGrp="1"/>
          </p:cNvSpPr>
          <p:nvPr>
            <p:ph type="title"/>
          </p:nvPr>
        </p:nvSpPr>
        <p:spPr>
          <a:xfrm>
            <a:off x="0" y="7497"/>
            <a:ext cx="8604448" cy="901223"/>
          </a:xfrm>
        </p:spPr>
        <p:txBody>
          <a:bodyPr/>
          <a:lstStyle>
            <a:lvl1pPr>
              <a:defRPr>
                <a:solidFill>
                  <a:schemeClr val="bg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401363620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rot="16200000">
            <a:off x="3857225" y="-3838505"/>
            <a:ext cx="908718" cy="8585728"/>
          </a:xfrm>
        </p:spPr>
        <p:txBody>
          <a:bodyPr vert="eaVert"/>
          <a:lstStyle>
            <a:lvl1pPr>
              <a:defRPr baseline="0">
                <a:solidFill>
                  <a:schemeClr val="bg1"/>
                </a:solidFill>
              </a:defRPr>
            </a:lvl1pPr>
          </a:lstStyle>
          <a:p>
            <a:r>
              <a:rPr lang="en-CA" dirty="0" smtClean="0"/>
              <a:t>Another sample page</a:t>
            </a:r>
            <a:endParaRPr lang="en-CA" dirty="0"/>
          </a:p>
        </p:txBody>
      </p:sp>
      <p:sp>
        <p:nvSpPr>
          <p:cNvPr id="3" name="Vertical Text Placeholder 2"/>
          <p:cNvSpPr>
            <a:spLocks noGrp="1"/>
          </p:cNvSpPr>
          <p:nvPr>
            <p:ph type="body" orient="vert" idx="1"/>
          </p:nvPr>
        </p:nvSpPr>
        <p:spPr>
          <a:xfrm rot="16200000">
            <a:off x="-339277" y="1715541"/>
            <a:ext cx="5256584" cy="3930973"/>
          </a:xfrm>
        </p:spPr>
        <p:txBody>
          <a:bodyPr vert="eaVert"/>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Footer Placeholder 4"/>
          <p:cNvSpPr>
            <a:spLocks noGrp="1"/>
          </p:cNvSpPr>
          <p:nvPr>
            <p:ph type="ftr" sz="quarter" idx="11"/>
          </p:nvPr>
        </p:nvSpPr>
        <p:spPr>
          <a:xfrm>
            <a:off x="6588224" y="6093296"/>
            <a:ext cx="2175520" cy="293117"/>
          </a:xfrm>
        </p:spPr>
        <p:txBody>
          <a:bodyPr/>
          <a:lstStyle/>
          <a:p>
            <a:r>
              <a:rPr lang="en-CA"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A780D8-CF00-41A7-9A60-AF4BB65F9954}" type="slidenum">
              <a:rPr lang="en-CA" smtClean="0">
                <a:solidFill>
                  <a:prstClr val="white">
                    <a:lumMod val="50000"/>
                  </a:prstClr>
                </a:solidFill>
              </a:rPr>
              <a:pPr/>
              <a:t>‹#›</a:t>
            </a:fld>
            <a:endParaRPr lang="en-CA">
              <a:solidFill>
                <a:prstClr val="white">
                  <a:lumMod val="50000"/>
                </a:prstClr>
              </a:solidFill>
            </a:endParaRPr>
          </a:p>
        </p:txBody>
      </p:sp>
      <p:sp>
        <p:nvSpPr>
          <p:cNvPr id="12" name="Picture Placeholder 11"/>
          <p:cNvSpPr>
            <a:spLocks noGrp="1"/>
          </p:cNvSpPr>
          <p:nvPr>
            <p:ph type="pic" sz="quarter" idx="13"/>
          </p:nvPr>
        </p:nvSpPr>
        <p:spPr>
          <a:xfrm>
            <a:off x="4355976" y="1052736"/>
            <a:ext cx="4536380" cy="3960217"/>
          </a:xfrm>
        </p:spPr>
        <p:txBody>
          <a:bodyPr/>
          <a:lstStyle/>
          <a:p>
            <a:r>
              <a:rPr lang="en-US" smtClean="0"/>
              <a:t>Click icon to add picture</a:t>
            </a:r>
            <a:endParaRPr lang="en-CA"/>
          </a:p>
        </p:txBody>
      </p:sp>
    </p:spTree>
    <p:extLst>
      <p:ext uri="{BB962C8B-B14F-4D97-AF65-F5344CB8AC3E}">
        <p14:creationId xmlns:p14="http://schemas.microsoft.com/office/powerpoint/2010/main" val="22485654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876256" y="6093296"/>
            <a:ext cx="2175520" cy="365125"/>
          </a:xfrm>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5" name="Slide Number Placeholder 4"/>
          <p:cNvSpPr>
            <a:spLocks noGrp="1"/>
          </p:cNvSpPr>
          <p:nvPr>
            <p:ph type="sldNum" sz="quarter" idx="12"/>
          </p:nvPr>
        </p:nvSpPr>
        <p:spPr>
          <a:xfrm>
            <a:off x="6876256" y="6453337"/>
            <a:ext cx="2160240" cy="288031"/>
          </a:xfrm>
        </p:spPr>
        <p:txBody>
          <a:body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
        <p:nvSpPr>
          <p:cNvPr id="6" name="Rectangle 5"/>
          <p:cNvSpPr/>
          <p:nvPr userDrawn="1"/>
        </p:nvSpPr>
        <p:spPr>
          <a:xfrm>
            <a:off x="0" y="2708920"/>
            <a:ext cx="9144000" cy="792089"/>
          </a:xfrm>
          <a:prstGeom prst="rect">
            <a:avLst/>
          </a:prstGeom>
          <a:solidFill>
            <a:srgbClr val="2C4D63"/>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1115616" y="2708921"/>
            <a:ext cx="6912768" cy="764704"/>
          </a:xfrm>
        </p:spPr>
        <p:txBody>
          <a:bodyPr>
            <a:normAutofit/>
          </a:bodyPr>
          <a:lstStyle>
            <a:lvl1pPr algn="ctr">
              <a:defRPr sz="4000" baseline="0">
                <a:solidFill>
                  <a:schemeClr val="bg1"/>
                </a:solidFill>
              </a:defRPr>
            </a:lvl1pPr>
          </a:lstStyle>
          <a:p>
            <a:r>
              <a:rPr lang="en-US" dirty="0" smtClean="0"/>
              <a:t>Thank you</a:t>
            </a:r>
            <a:endParaRPr lang="en-CA" dirty="0"/>
          </a:p>
        </p:txBody>
      </p:sp>
      <p:sp>
        <p:nvSpPr>
          <p:cNvPr id="16" name="Rectangle 15"/>
          <p:cNvSpPr/>
          <p:nvPr userDrawn="1"/>
        </p:nvSpPr>
        <p:spPr>
          <a:xfrm rot="5400000" flipH="1">
            <a:off x="-187709" y="2877367"/>
            <a:ext cx="809342" cy="455194"/>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userDrawn="1"/>
        </p:nvSpPr>
        <p:spPr>
          <a:xfrm rot="5400000" flipH="1">
            <a:off x="8520358" y="2885994"/>
            <a:ext cx="809342" cy="455194"/>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Text Placeholder 4"/>
          <p:cNvSpPr>
            <a:spLocks noGrp="1"/>
          </p:cNvSpPr>
          <p:nvPr>
            <p:ph type="body" sz="quarter" idx="13" hasCustomPrompt="1"/>
          </p:nvPr>
        </p:nvSpPr>
        <p:spPr>
          <a:xfrm>
            <a:off x="1116012" y="3573017"/>
            <a:ext cx="6911975" cy="1368151"/>
          </a:xfrm>
        </p:spPr>
        <p:txBody>
          <a:bodyPr>
            <a:normAutofit/>
          </a:bodyPr>
          <a:lstStyle>
            <a:lvl1pPr marL="0" indent="0" algn="ctr">
              <a:buNone/>
              <a:defRPr sz="2400"/>
            </a:lvl1pPr>
          </a:lstStyle>
          <a:p>
            <a:pPr lvl="0"/>
            <a:r>
              <a:rPr lang="en-CA" i="1" dirty="0" smtClean="0"/>
              <a:t>Visit us at - http://www.ontarioenergyboard.ca </a:t>
            </a:r>
          </a:p>
          <a:p>
            <a:pPr lvl="0"/>
            <a:endParaRPr lang="en-US" i="1" dirty="0" smtClean="0"/>
          </a:p>
        </p:txBody>
      </p:sp>
      <p:pic>
        <p:nvPicPr>
          <p:cNvPr id="14" name="Picture 9">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86100" y="4168686"/>
            <a:ext cx="2971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4195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Footer Placeholder 4"/>
          <p:cNvSpPr>
            <a:spLocks noGrp="1"/>
          </p:cNvSpPr>
          <p:nvPr>
            <p:ph type="ftr" sz="quarter" idx="11"/>
          </p:nvPr>
        </p:nvSpPr>
        <p:spPr/>
        <p:txBody>
          <a:bodyPr/>
          <a:lstStyle/>
          <a:p>
            <a:r>
              <a:rPr lang="en-CA" smtClean="0">
                <a:solidFill>
                  <a:prstClr val="black">
                    <a:tint val="75000"/>
                  </a:prstClr>
                </a:solidFill>
              </a:rPr>
              <a:t>Name of Presenter </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1F42F74D-18F1-4157-8922-C72FA8C5A8B2}" type="slidenum">
              <a:rPr lang="en-CA" smtClean="0">
                <a:solidFill>
                  <a:prstClr val="white">
                    <a:lumMod val="50000"/>
                  </a:prstClr>
                </a:solidFill>
              </a:rPr>
              <a:pPr/>
              <a:t>‹#›</a:t>
            </a:fld>
            <a:endParaRPr lang="en-CA">
              <a:solidFill>
                <a:prstClr val="white">
                  <a:lumMod val="50000"/>
                </a:prstClr>
              </a:solidFill>
            </a:endParaRPr>
          </a:p>
        </p:txBody>
      </p:sp>
    </p:spTree>
    <p:extLst>
      <p:ext uri="{BB962C8B-B14F-4D97-AF65-F5344CB8AC3E}">
        <p14:creationId xmlns:p14="http://schemas.microsoft.com/office/powerpoint/2010/main" val="49977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510254" y="5396667"/>
            <a:ext cx="4003129" cy="1461333"/>
          </a:xfrm>
        </p:spPr>
        <p:txBody>
          <a:bodyPr>
            <a:noAutofit/>
          </a:bodyPr>
          <a:lstStyle>
            <a:lvl1pPr marL="0">
              <a:spcBef>
                <a:spcPts val="0"/>
              </a:spcBef>
              <a:defRPr sz="2000">
                <a:solidFill>
                  <a:srgbClr val="6E6259"/>
                </a:solidFill>
              </a:defRPr>
            </a:lvl1pPr>
            <a:lvl2pPr marL="0">
              <a:spcBef>
                <a:spcPts val="0"/>
              </a:spcBef>
              <a:defRPr sz="2000">
                <a:solidFill>
                  <a:srgbClr val="6E6259"/>
                </a:solidFill>
              </a:defRPr>
            </a:lvl2pPr>
            <a:lvl3pPr marL="0">
              <a:spcBef>
                <a:spcPts val="0"/>
              </a:spcBef>
              <a:defRPr sz="2000">
                <a:solidFill>
                  <a:srgbClr val="6E6259"/>
                </a:solidFill>
              </a:defRPr>
            </a:lvl3pPr>
            <a:lvl4pPr marL="0">
              <a:spcBef>
                <a:spcPts val="0"/>
              </a:spcBef>
              <a:defRPr sz="2000">
                <a:solidFill>
                  <a:srgbClr val="6E6259"/>
                </a:solidFill>
              </a:defRPr>
            </a:lvl4pPr>
            <a:lvl5pPr marL="0">
              <a:spcBef>
                <a:spcPts val="0"/>
              </a:spcBef>
              <a:defRPr sz="2000">
                <a:solidFill>
                  <a:srgbClr val="6E6259"/>
                </a:solidFill>
              </a:defRPr>
            </a:lvl5pPr>
          </a:lstStyle>
          <a:p>
            <a:pPr lvl="0"/>
            <a:r>
              <a:rPr lang="en-US" smtClean="0"/>
              <a:t>Click to edit Master text styles</a:t>
            </a:r>
          </a:p>
        </p:txBody>
      </p:sp>
      <p:sp>
        <p:nvSpPr>
          <p:cNvPr id="2" name="Title 1"/>
          <p:cNvSpPr>
            <a:spLocks noGrp="1"/>
          </p:cNvSpPr>
          <p:nvPr>
            <p:ph type="ctrTitle"/>
          </p:nvPr>
        </p:nvSpPr>
        <p:spPr>
          <a:xfrm>
            <a:off x="511175" y="1611313"/>
            <a:ext cx="7723188" cy="2358381"/>
          </a:xfrm>
        </p:spPr>
        <p:txBody>
          <a:bodyPr anchor="t" anchorCtr="0">
            <a:noAutofit/>
          </a:bodyPr>
          <a:lstStyle>
            <a:lvl1pPr>
              <a:lnSpc>
                <a:spcPct val="100000"/>
              </a:lnSpc>
              <a:defRPr sz="5400">
                <a:solidFill>
                  <a:srgbClr val="FF8200"/>
                </a:solidFill>
                <a:latin typeface="Georgia"/>
                <a:cs typeface="Georgia"/>
              </a:defRPr>
            </a:lvl1pPr>
          </a:lstStyle>
          <a:p>
            <a:r>
              <a:rPr lang="en-US" smtClean="0"/>
              <a:t>Click to edit Master title style</a:t>
            </a:r>
            <a:endParaRPr lang="en-US" dirty="0"/>
          </a:p>
        </p:txBody>
      </p:sp>
      <p:pic>
        <p:nvPicPr>
          <p:cNvPr id="7" name="Picture 6" descr="ESA RGB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35" y="395918"/>
            <a:ext cx="1872079" cy="909522"/>
          </a:xfrm>
          <a:prstGeom prst="rect">
            <a:avLst/>
          </a:prstGeom>
        </p:spPr>
      </p:pic>
      <p:pic>
        <p:nvPicPr>
          <p:cNvPr id="8" name="Picture 7" descr="ESA01cover.jpg"/>
          <p:cNvPicPr>
            <a:picLocks noChangeAspect="1"/>
          </p:cNvPicPr>
          <p:nvPr/>
        </p:nvPicPr>
        <p:blipFill>
          <a:blip r:embed="rId3" cstate="print"/>
          <a:srcRect/>
          <a:stretch>
            <a:fillRect/>
          </a:stretch>
        </p:blipFill>
        <p:spPr bwMode="auto">
          <a:xfrm>
            <a:off x="4513384" y="2548716"/>
            <a:ext cx="4341287" cy="3833934"/>
          </a:xfrm>
          <a:prstGeom prst="rect">
            <a:avLst/>
          </a:prstGeom>
          <a:noFill/>
          <a:ln w="9525">
            <a:noFill/>
            <a:miter lim="800000"/>
            <a:headEnd/>
            <a:tailEnd/>
          </a:ln>
        </p:spPr>
      </p:pic>
      <p:sp>
        <p:nvSpPr>
          <p:cNvPr id="3" name="Subtitle 2"/>
          <p:cNvSpPr>
            <a:spLocks noGrp="1"/>
          </p:cNvSpPr>
          <p:nvPr>
            <p:ph type="subTitle" idx="1"/>
          </p:nvPr>
        </p:nvSpPr>
        <p:spPr>
          <a:xfrm>
            <a:off x="511175" y="3837116"/>
            <a:ext cx="4765242" cy="1003825"/>
          </a:xfrm>
        </p:spPr>
        <p:txBody>
          <a:bodyPr>
            <a:noAutofit/>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43084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66725" y="161129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LDC Public Safety Measure Working Group  - Nov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664C5E-E004-402E-B843-54CBB774B563}" type="slidenum">
              <a:rPr lang="en-US" smtClean="0">
                <a:solidFill>
                  <a:srgbClr val="FF8200"/>
                </a:solidFill>
              </a:rPr>
              <a:pPr/>
              <a:t>‹#›</a:t>
            </a:fld>
            <a:endParaRPr lang="en-US">
              <a:solidFill>
                <a:srgbClr val="FF8200"/>
              </a:solidFill>
            </a:endParaRPr>
          </a:p>
        </p:txBody>
      </p:sp>
    </p:spTree>
    <p:extLst>
      <p:ext uri="{BB962C8B-B14F-4D97-AF65-F5344CB8AC3E}">
        <p14:creationId xmlns:p14="http://schemas.microsoft.com/office/powerpoint/2010/main" val="2563875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Autofit/>
          </a:bodyPr>
          <a:lstStyle>
            <a:lvl1pPr>
              <a:lnSpc>
                <a:spcPts val="2800"/>
              </a:lnSpc>
              <a:spcBef>
                <a:spcPts val="700"/>
              </a:spcBef>
              <a:defRPr sz="2400"/>
            </a:lvl1pPr>
            <a:lvl2pPr>
              <a:lnSpc>
                <a:spcPts val="2800"/>
              </a:lnSpc>
              <a:spcBef>
                <a:spcPts val="700"/>
              </a:spcBef>
              <a:defRPr sz="2200"/>
            </a:lvl2pPr>
            <a:lvl3pPr>
              <a:lnSpc>
                <a:spcPts val="2800"/>
              </a:lnSpc>
              <a:spcBef>
                <a:spcPts val="700"/>
              </a:spcBef>
              <a:defRPr sz="2200"/>
            </a:lvl3pPr>
            <a:lvl4pPr>
              <a:lnSpc>
                <a:spcPts val="2800"/>
              </a:lnSpc>
              <a:spcBef>
                <a:spcPts val="700"/>
              </a:spcBef>
              <a:defRPr sz="2200"/>
            </a:lvl4pPr>
            <a:lvl5pPr>
              <a:lnSpc>
                <a:spcPts val="2800"/>
              </a:lnSpc>
              <a:spcBef>
                <a:spcPts val="700"/>
              </a:spcBef>
              <a:defRPr sz="2200"/>
            </a:lvl5pPr>
            <a:lvl6pPr>
              <a:lnSpc>
                <a:spcPts val="2800"/>
              </a:lnSpc>
              <a:spcBef>
                <a:spcPts val="700"/>
              </a:spcBef>
              <a:defRPr sz="2200"/>
            </a:lvl6pPr>
            <a:lvl7pPr>
              <a:lnSpc>
                <a:spcPts val="2800"/>
              </a:lnSpc>
              <a:spcBef>
                <a:spcPts val="700"/>
              </a:spcBef>
              <a:defRPr sz="22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lnSpc>
                <a:spcPts val="2800"/>
              </a:lnSpc>
              <a:spcBef>
                <a:spcPts val="700"/>
              </a:spcBef>
              <a:defRPr sz="2200"/>
            </a:lvl1pPr>
            <a:lvl2pPr>
              <a:lnSpc>
                <a:spcPts val="2800"/>
              </a:lnSpc>
              <a:spcBef>
                <a:spcPts val="700"/>
              </a:spcBef>
              <a:defRPr sz="2200"/>
            </a:lvl2pPr>
            <a:lvl3pPr>
              <a:lnSpc>
                <a:spcPts val="2800"/>
              </a:lnSpc>
              <a:spcBef>
                <a:spcPts val="700"/>
              </a:spcBef>
              <a:defRPr sz="2200"/>
            </a:lvl3pPr>
            <a:lvl4pPr>
              <a:lnSpc>
                <a:spcPts val="2800"/>
              </a:lnSpc>
              <a:spcBef>
                <a:spcPts val="700"/>
              </a:spcBef>
              <a:defRPr sz="2200"/>
            </a:lvl4pPr>
            <a:lvl5pPr>
              <a:lnSpc>
                <a:spcPts val="2800"/>
              </a:lnSpc>
              <a:spcBef>
                <a:spcPts val="700"/>
              </a:spcBef>
              <a:defRPr sz="2200"/>
            </a:lvl5pPr>
            <a:lvl6pPr>
              <a:lnSpc>
                <a:spcPts val="2800"/>
              </a:lnSpc>
              <a:spcBef>
                <a:spcPts val="700"/>
              </a:spcBef>
              <a:defRPr sz="2200"/>
            </a:lvl6pPr>
            <a:lvl7pPr>
              <a:lnSpc>
                <a:spcPts val="2800"/>
              </a:lnSpc>
              <a:spcBef>
                <a:spcPts val="700"/>
              </a:spcBef>
              <a:defRPr sz="22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CA" smtClean="0">
                <a:solidFill>
                  <a:prstClr val="black">
                    <a:tint val="75000"/>
                  </a:prstClr>
                </a:solidFill>
              </a:rPr>
              <a:t>LDC Public Safety Measure Working Group  - Nov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664C5E-E004-402E-B843-54CBB774B563}" type="slidenum">
              <a:rPr lang="en-US" smtClean="0">
                <a:solidFill>
                  <a:srgbClr val="FF8200"/>
                </a:solidFill>
              </a:rPr>
              <a:pPr/>
              <a:t>‹#›</a:t>
            </a:fld>
            <a:endParaRPr lang="en-US">
              <a:solidFill>
                <a:srgbClr val="FF8200"/>
              </a:solidFill>
            </a:endParaRPr>
          </a:p>
        </p:txBody>
      </p:sp>
    </p:spTree>
    <p:extLst>
      <p:ext uri="{BB962C8B-B14F-4D97-AF65-F5344CB8AC3E}">
        <p14:creationId xmlns:p14="http://schemas.microsoft.com/office/powerpoint/2010/main" val="2340627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CA" smtClean="0">
                <a:solidFill>
                  <a:prstClr val="black">
                    <a:tint val="75000"/>
                  </a:prstClr>
                </a:solidFill>
              </a:rPr>
              <a:t>LDC Public Safety Measure Working Group  - Nov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a:t>
            </a:fld>
            <a:endParaRPr lang="en-US">
              <a:solidFill>
                <a:srgbClr val="FF8200"/>
              </a:solidFill>
            </a:endParaRPr>
          </a:p>
        </p:txBody>
      </p:sp>
      <p:sp>
        <p:nvSpPr>
          <p:cNvPr id="7" name="Content Placeholder 2"/>
          <p:cNvSpPr>
            <a:spLocks noGrp="1"/>
          </p:cNvSpPr>
          <p:nvPr>
            <p:ph idx="1"/>
          </p:nvPr>
        </p:nvSpPr>
        <p:spPr>
          <a:xfrm>
            <a:off x="466725" y="161129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1761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solidFill>
                  <a:prstClr val="black">
                    <a:tint val="75000"/>
                  </a:prstClr>
                </a:solidFill>
              </a:rPr>
              <a:t>LDC Public Safety Measure Working Group  - Nov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664C5E-E004-402E-B843-54CBB774B563}" type="slidenum">
              <a:rPr lang="en-US" smtClean="0">
                <a:solidFill>
                  <a:srgbClr val="FF8200"/>
                </a:solidFill>
              </a:rPr>
              <a:pPr/>
              <a:t>‹#›</a:t>
            </a:fld>
            <a:endParaRPr lang="en-US">
              <a:solidFill>
                <a:srgbClr val="FF8200"/>
              </a:solidFill>
            </a:endParaRPr>
          </a:p>
        </p:txBody>
      </p:sp>
    </p:spTree>
    <p:extLst>
      <p:ext uri="{BB962C8B-B14F-4D97-AF65-F5344CB8AC3E}">
        <p14:creationId xmlns:p14="http://schemas.microsoft.com/office/powerpoint/2010/main" val="1244118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2734" y="0"/>
            <a:ext cx="7424065" cy="6858000"/>
          </a:xfrm>
        </p:spPr>
        <p:txBody>
          <a:bodyPr>
            <a:noAutofit/>
          </a:bodyPr>
          <a:lstStyle>
            <a:lvl1pPr>
              <a:defRPr sz="5400">
                <a:latin typeface="Georgia"/>
                <a:cs typeface="Georgia"/>
              </a:defRPr>
            </a:lvl1pPr>
          </a:lstStyle>
          <a:p>
            <a:r>
              <a:rPr lang="en-US" smtClean="0"/>
              <a:t>Click to edit Master title style</a:t>
            </a:r>
            <a:endParaRPr lang="en-US" dirty="0"/>
          </a:p>
        </p:txBody>
      </p:sp>
      <p:grpSp>
        <p:nvGrpSpPr>
          <p:cNvPr id="3" name="Group 4"/>
          <p:cNvGrpSpPr/>
          <p:nvPr/>
        </p:nvGrpSpPr>
        <p:grpSpPr>
          <a:xfrm>
            <a:off x="1" y="-1"/>
            <a:ext cx="457200" cy="1371600"/>
            <a:chOff x="0" y="-1"/>
            <a:chExt cx="745996" cy="1371600"/>
          </a:xfrm>
        </p:grpSpPr>
        <p:sp>
          <p:nvSpPr>
            <p:cNvPr id="6" name="Rectangle 5"/>
            <p:cNvSpPr/>
            <p:nvPr userDrawn="1"/>
          </p:nvSpPr>
          <p:spPr>
            <a:xfrm>
              <a:off x="0" y="-1"/>
              <a:ext cx="745996" cy="274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274319"/>
              <a:ext cx="745996"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548639"/>
              <a:ext cx="745996"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822959"/>
              <a:ext cx="745996"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1097279"/>
              <a:ext cx="745996"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10"/>
          <p:cNvGrpSpPr/>
          <p:nvPr/>
        </p:nvGrpSpPr>
        <p:grpSpPr>
          <a:xfrm>
            <a:off x="1" y="1371599"/>
            <a:ext cx="457200" cy="1371600"/>
            <a:chOff x="0" y="-1"/>
            <a:chExt cx="745996" cy="1371600"/>
          </a:xfrm>
        </p:grpSpPr>
        <p:sp>
          <p:nvSpPr>
            <p:cNvPr id="12" name="Rectangle 11"/>
            <p:cNvSpPr/>
            <p:nvPr userDrawn="1"/>
          </p:nvSpPr>
          <p:spPr>
            <a:xfrm>
              <a:off x="0" y="-1"/>
              <a:ext cx="745996" cy="274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274319"/>
              <a:ext cx="745996"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548639"/>
              <a:ext cx="745996"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822959"/>
              <a:ext cx="745996"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0" y="1097279"/>
              <a:ext cx="745996"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16"/>
          <p:cNvGrpSpPr/>
          <p:nvPr/>
        </p:nvGrpSpPr>
        <p:grpSpPr>
          <a:xfrm>
            <a:off x="1" y="2743199"/>
            <a:ext cx="457200" cy="1371600"/>
            <a:chOff x="0" y="-1"/>
            <a:chExt cx="745996" cy="1371600"/>
          </a:xfrm>
        </p:grpSpPr>
        <p:sp>
          <p:nvSpPr>
            <p:cNvPr id="18" name="Rectangle 17"/>
            <p:cNvSpPr/>
            <p:nvPr userDrawn="1"/>
          </p:nvSpPr>
          <p:spPr>
            <a:xfrm>
              <a:off x="0" y="-1"/>
              <a:ext cx="745996" cy="274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274319"/>
              <a:ext cx="745996"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0" y="548639"/>
              <a:ext cx="745996"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0" y="822959"/>
              <a:ext cx="745996"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0" y="1097279"/>
              <a:ext cx="745996"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22"/>
          <p:cNvGrpSpPr/>
          <p:nvPr/>
        </p:nvGrpSpPr>
        <p:grpSpPr>
          <a:xfrm>
            <a:off x="1" y="4114799"/>
            <a:ext cx="457200" cy="1371600"/>
            <a:chOff x="0" y="-1"/>
            <a:chExt cx="745996" cy="1371600"/>
          </a:xfrm>
        </p:grpSpPr>
        <p:sp>
          <p:nvSpPr>
            <p:cNvPr id="24" name="Rectangle 23"/>
            <p:cNvSpPr/>
            <p:nvPr userDrawn="1"/>
          </p:nvSpPr>
          <p:spPr>
            <a:xfrm>
              <a:off x="0" y="-1"/>
              <a:ext cx="745996" cy="274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0" y="274319"/>
              <a:ext cx="745996"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0" y="548639"/>
              <a:ext cx="745996"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0" y="822959"/>
              <a:ext cx="745996"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0" y="1097279"/>
              <a:ext cx="745996"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17" name="Group 28"/>
          <p:cNvGrpSpPr/>
          <p:nvPr/>
        </p:nvGrpSpPr>
        <p:grpSpPr>
          <a:xfrm>
            <a:off x="1" y="5486400"/>
            <a:ext cx="457200" cy="1371600"/>
            <a:chOff x="0" y="-1"/>
            <a:chExt cx="745996" cy="1371600"/>
          </a:xfrm>
        </p:grpSpPr>
        <p:sp>
          <p:nvSpPr>
            <p:cNvPr id="30" name="Rectangle 29"/>
            <p:cNvSpPr/>
            <p:nvPr userDrawn="1"/>
          </p:nvSpPr>
          <p:spPr>
            <a:xfrm>
              <a:off x="0" y="-1"/>
              <a:ext cx="745996" cy="274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0" y="274319"/>
              <a:ext cx="745996" cy="2743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0" y="548639"/>
              <a:ext cx="745996"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0" y="822959"/>
              <a:ext cx="745996"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0" y="1097279"/>
              <a:ext cx="745996"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35" name="Subtitle 2"/>
          <p:cNvSpPr>
            <a:spLocks noGrp="1"/>
          </p:cNvSpPr>
          <p:nvPr>
            <p:ph type="subTitle" idx="1"/>
          </p:nvPr>
        </p:nvSpPr>
        <p:spPr>
          <a:xfrm>
            <a:off x="1262733" y="4339028"/>
            <a:ext cx="7439941" cy="360783"/>
          </a:xfrm>
        </p:spPr>
        <p:txBody>
          <a:bodyPr>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6897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9" y="980728"/>
            <a:ext cx="8867330" cy="50657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3590528" y="6453336"/>
            <a:ext cx="2133600" cy="318095"/>
          </a:xfrm>
          <a:prstGeom prst="rect">
            <a:avLst/>
          </a:prstGeom>
        </p:spPr>
        <p:txBody>
          <a:bodyPr vert="horz" lIns="91440" tIns="45720" rIns="91440" bIns="45720" rtlCol="0" anchor="ctr"/>
          <a:lstStyle>
            <a:lvl1pPr algn="ctr">
              <a:defRPr sz="1200">
                <a:solidFill>
                  <a:schemeClr val="tx1">
                    <a:tint val="75000"/>
                  </a:schemeClr>
                </a:solidFill>
                <a:latin typeface="Myriad Pro Cond" pitchFamily="34" charset="0"/>
              </a:defRPr>
            </a:lvl1pPr>
          </a:lstStyle>
          <a:p>
            <a:r>
              <a:rPr lang="en-US" smtClean="0">
                <a:solidFill>
                  <a:prstClr val="black">
                    <a:tint val="75000"/>
                  </a:prstClr>
                </a:solidFill>
              </a:rPr>
              <a:t>April 13, 2015</a:t>
            </a:r>
            <a:endParaRPr lang="en-CA" dirty="0">
              <a:solidFill>
                <a:prstClr val="black">
                  <a:tint val="75000"/>
                </a:prstClr>
              </a:solidFill>
            </a:endParaRPr>
          </a:p>
        </p:txBody>
      </p:sp>
      <p:sp>
        <p:nvSpPr>
          <p:cNvPr id="11" name="Rectangle 10"/>
          <p:cNvSpPr/>
          <p:nvPr/>
        </p:nvSpPr>
        <p:spPr>
          <a:xfrm>
            <a:off x="-1" y="0"/>
            <a:ext cx="8782075" cy="908720"/>
          </a:xfrm>
          <a:prstGeom prst="rect">
            <a:avLst/>
          </a:prstGeom>
          <a:gradFill flip="none" rotWithShape="1">
            <a:gsLst>
              <a:gs pos="0">
                <a:srgbClr val="2C4D63">
                  <a:shade val="30000"/>
                  <a:satMod val="115000"/>
                </a:srgbClr>
              </a:gs>
              <a:gs pos="50000">
                <a:srgbClr val="2C4D63">
                  <a:shade val="67500"/>
                  <a:satMod val="115000"/>
                </a:srgbClr>
              </a:gs>
              <a:gs pos="100000">
                <a:srgbClr val="2C4D63">
                  <a:shade val="100000"/>
                  <a:satMod val="115000"/>
                </a:srgbClr>
              </a:gs>
            </a:gsLst>
            <a:lin ang="81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rot="5400000">
            <a:off x="8294102" y="310346"/>
            <a:ext cx="908721" cy="288034"/>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rot="5400000">
            <a:off x="8563877" y="328604"/>
            <a:ext cx="908721" cy="251517"/>
          </a:xfrm>
          <a:prstGeom prst="rect">
            <a:avLst/>
          </a:prstGeom>
          <a:gradFill flip="none" rotWithShape="1">
            <a:gsLst>
              <a:gs pos="0">
                <a:srgbClr val="A8B6BE">
                  <a:shade val="30000"/>
                  <a:satMod val="115000"/>
                </a:srgbClr>
              </a:gs>
              <a:gs pos="50000">
                <a:srgbClr val="A8B6BE">
                  <a:shade val="67500"/>
                  <a:satMod val="115000"/>
                </a:srgbClr>
              </a:gs>
              <a:gs pos="100000">
                <a:srgbClr val="A8B6BE">
                  <a:shade val="100000"/>
                  <a:satMod val="115000"/>
                </a:srgbClr>
              </a:gs>
            </a:gsLst>
            <a:lin ang="27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2349" y="99503"/>
            <a:ext cx="8592095" cy="709715"/>
          </a:xfrm>
          <a:prstGeom prst="rect">
            <a:avLst/>
          </a:prstGeom>
        </p:spPr>
        <p:txBody>
          <a:bodyPr vert="horz" lIns="91440" tIns="45720" rIns="91440" bIns="45720" rtlCol="0" anchor="ctr">
            <a:noAutofit/>
          </a:bodyPr>
          <a:lstStyle/>
          <a:p>
            <a:r>
              <a:rPr lang="en-US" smtClean="0"/>
              <a:t>Click to edit Master title style</a:t>
            </a:r>
            <a:endParaRPr lang="en-CA" dirty="0"/>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438472"/>
            <a:ext cx="9144000" cy="374904"/>
          </a:xfrm>
          <a:prstGeom prst="rect">
            <a:avLst/>
          </a:prstGeom>
        </p:spPr>
      </p:pic>
      <p:sp>
        <p:nvSpPr>
          <p:cNvPr id="5" name="Footer Placeholder 4"/>
          <p:cNvSpPr>
            <a:spLocks noGrp="1"/>
          </p:cNvSpPr>
          <p:nvPr>
            <p:ph type="ftr" sz="quarter" idx="3"/>
          </p:nvPr>
        </p:nvSpPr>
        <p:spPr>
          <a:xfrm>
            <a:off x="6663426" y="6145355"/>
            <a:ext cx="2155268" cy="293117"/>
          </a:xfrm>
          <a:prstGeom prst="rect">
            <a:avLst/>
          </a:prstGeom>
        </p:spPr>
        <p:txBody>
          <a:bodyPr vert="horz" lIns="91440" tIns="45720" rIns="91440" bIns="45720" rtlCol="0" anchor="ctr"/>
          <a:lstStyle>
            <a:lvl1pPr algn="ctr">
              <a:defRPr sz="1200">
                <a:solidFill>
                  <a:schemeClr val="tx1">
                    <a:tint val="75000"/>
                  </a:schemeClr>
                </a:solidFill>
                <a:latin typeface="Myriad Pro Cond" pitchFamily="34" charset="0"/>
              </a:defRPr>
            </a:lvl1pPr>
          </a:lstStyle>
          <a:p>
            <a:r>
              <a:rPr lang="en-CA" dirty="0"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697036" y="6490531"/>
            <a:ext cx="2160240" cy="293117"/>
          </a:xfrm>
          <a:prstGeom prst="rect">
            <a:avLst/>
          </a:prstGeom>
        </p:spPr>
        <p:txBody>
          <a:bodyPr vert="horz" lIns="91440" tIns="45720" rIns="91440" bIns="45720" rtlCol="0" anchor="ctr"/>
          <a:lstStyle>
            <a:lvl1pPr algn="r">
              <a:defRPr sz="1200">
                <a:solidFill>
                  <a:schemeClr val="bg1">
                    <a:lumMod val="50000"/>
                  </a:schemeClr>
                </a:solidFill>
                <a:latin typeface="Myriad Pro Cond" pitchFamily="34" charset="0"/>
              </a:defRPr>
            </a:lvl1p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Tree>
    <p:extLst>
      <p:ext uri="{BB962C8B-B14F-4D97-AF65-F5344CB8AC3E}">
        <p14:creationId xmlns:p14="http://schemas.microsoft.com/office/powerpoint/2010/main" val="3127402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D47019"/>
        </a:buClr>
        <a:buFont typeface="Arial" pitchFamily="34" charset="0"/>
        <a:buChar char="•"/>
        <a:defRPr sz="3200" kern="1200">
          <a:solidFill>
            <a:schemeClr val="tx1"/>
          </a:solidFill>
          <a:latin typeface="Arial" pitchFamily="34" charset="0"/>
          <a:ea typeface="+mn-ea"/>
          <a:cs typeface="Arial" pitchFamily="34" charset="0"/>
        </a:defRPr>
      </a:lvl1pPr>
      <a:lvl2pPr marL="800100" indent="-342900" algn="l" defTabSz="914400" rtl="0" eaLnBrk="1" latinLnBrk="0" hangingPunct="1">
        <a:spcBef>
          <a:spcPct val="20000"/>
        </a:spcBef>
        <a:buClr>
          <a:srgbClr val="D47019"/>
        </a:buClr>
        <a:buFont typeface="Arial" pitchFamily="34" charset="0"/>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Clr>
          <a:srgbClr val="D47019"/>
        </a:buClr>
        <a:buFont typeface="Arial" pitchFamily="34" charset="0"/>
        <a:buChar char="–"/>
        <a:defRPr sz="2400" kern="1200">
          <a:solidFill>
            <a:schemeClr val="tx1"/>
          </a:solidFill>
          <a:latin typeface="Arial" pitchFamily="34" charset="0"/>
          <a:ea typeface="+mn-ea"/>
          <a:cs typeface="Arial" pitchFamily="34" charset="0"/>
        </a:defRPr>
      </a:lvl3pPr>
      <a:lvl4pPr marL="1657350" indent="-285750" algn="l" defTabSz="914400" rtl="0" eaLnBrk="1" latinLnBrk="0" hangingPunct="1">
        <a:spcBef>
          <a:spcPct val="20000"/>
        </a:spcBef>
        <a:buClr>
          <a:srgbClr val="D47019"/>
        </a:buClr>
        <a:buFont typeface="Wingdings" pitchFamily="2" charset="2"/>
        <a:buChar char="Ø"/>
        <a:defRPr sz="2000" kern="1200">
          <a:solidFill>
            <a:schemeClr val="tx1"/>
          </a:solidFill>
          <a:latin typeface="Arial" pitchFamily="34" charset="0"/>
          <a:ea typeface="+mn-ea"/>
          <a:cs typeface="Arial" pitchFamily="34" charset="0"/>
        </a:defRPr>
      </a:lvl4pPr>
      <a:lvl5pPr marL="2114550" indent="-285750" algn="l" defTabSz="914400" rtl="0" eaLnBrk="1" latinLnBrk="0" hangingPunct="1">
        <a:spcBef>
          <a:spcPct val="20000"/>
        </a:spcBef>
        <a:buClr>
          <a:srgbClr val="D47019"/>
        </a:buClr>
        <a:buFont typeface="Wingdings" pitchFamily="2" charset="2"/>
        <a:buChar char="v"/>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9" y="980728"/>
            <a:ext cx="8867330" cy="50657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3590528" y="6453336"/>
            <a:ext cx="2133600" cy="318095"/>
          </a:xfrm>
          <a:prstGeom prst="rect">
            <a:avLst/>
          </a:prstGeom>
        </p:spPr>
        <p:txBody>
          <a:bodyPr vert="horz" lIns="91440" tIns="45720" rIns="91440" bIns="45720" rtlCol="0" anchor="ctr"/>
          <a:lstStyle>
            <a:lvl1pPr algn="ctr">
              <a:defRPr sz="1200">
                <a:solidFill>
                  <a:schemeClr val="tx1">
                    <a:tint val="75000"/>
                  </a:schemeClr>
                </a:solidFill>
                <a:latin typeface="Myriad Pro Cond" pitchFamily="34" charset="0"/>
              </a:defRPr>
            </a:lvl1pPr>
          </a:lstStyle>
          <a:p>
            <a:r>
              <a:rPr lang="en-US" smtClean="0">
                <a:solidFill>
                  <a:prstClr val="black">
                    <a:tint val="75000"/>
                  </a:prstClr>
                </a:solidFill>
              </a:rPr>
              <a:t>April 13, 2015</a:t>
            </a:r>
            <a:endParaRPr lang="en-CA" dirty="0">
              <a:solidFill>
                <a:prstClr val="black">
                  <a:tint val="75000"/>
                </a:prstClr>
              </a:solidFill>
            </a:endParaRPr>
          </a:p>
        </p:txBody>
      </p:sp>
      <p:sp>
        <p:nvSpPr>
          <p:cNvPr id="11" name="Rectangle 10"/>
          <p:cNvSpPr/>
          <p:nvPr/>
        </p:nvSpPr>
        <p:spPr>
          <a:xfrm>
            <a:off x="-1" y="0"/>
            <a:ext cx="8782075" cy="908720"/>
          </a:xfrm>
          <a:prstGeom prst="rect">
            <a:avLst/>
          </a:prstGeom>
          <a:gradFill flip="none" rotWithShape="1">
            <a:gsLst>
              <a:gs pos="0">
                <a:srgbClr val="2C4D63">
                  <a:shade val="30000"/>
                  <a:satMod val="115000"/>
                </a:srgbClr>
              </a:gs>
              <a:gs pos="50000">
                <a:srgbClr val="2C4D63">
                  <a:shade val="67500"/>
                  <a:satMod val="115000"/>
                </a:srgbClr>
              </a:gs>
              <a:gs pos="100000">
                <a:srgbClr val="2C4D63">
                  <a:shade val="100000"/>
                  <a:satMod val="115000"/>
                </a:srgbClr>
              </a:gs>
            </a:gsLst>
            <a:lin ang="81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rot="5400000">
            <a:off x="8294102" y="310346"/>
            <a:ext cx="908721" cy="288034"/>
          </a:xfrm>
          <a:prstGeom prst="rect">
            <a:avLst/>
          </a:prstGeom>
          <a:gradFill flip="none" rotWithShape="1">
            <a:gsLst>
              <a:gs pos="0">
                <a:srgbClr val="D47019">
                  <a:shade val="30000"/>
                  <a:satMod val="115000"/>
                </a:srgbClr>
              </a:gs>
              <a:gs pos="50000">
                <a:srgbClr val="D47019">
                  <a:shade val="67500"/>
                  <a:satMod val="115000"/>
                </a:srgbClr>
              </a:gs>
              <a:gs pos="100000">
                <a:srgbClr val="D47019">
                  <a:shade val="100000"/>
                  <a:satMod val="115000"/>
                </a:srgbClr>
              </a:gs>
            </a:gsLst>
            <a:lin ang="54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p:nvSpPr>
        <p:spPr>
          <a:xfrm rot="5400000">
            <a:off x="8563877" y="328604"/>
            <a:ext cx="908721" cy="251517"/>
          </a:xfrm>
          <a:prstGeom prst="rect">
            <a:avLst/>
          </a:prstGeom>
          <a:gradFill flip="none" rotWithShape="1">
            <a:gsLst>
              <a:gs pos="0">
                <a:srgbClr val="A8B6BE">
                  <a:shade val="30000"/>
                  <a:satMod val="115000"/>
                </a:srgbClr>
              </a:gs>
              <a:gs pos="50000">
                <a:srgbClr val="A8B6BE">
                  <a:shade val="67500"/>
                  <a:satMod val="115000"/>
                </a:srgbClr>
              </a:gs>
              <a:gs pos="100000">
                <a:srgbClr val="A8B6BE">
                  <a:shade val="100000"/>
                  <a:satMod val="115000"/>
                </a:srgbClr>
              </a:gs>
            </a:gsLst>
            <a:lin ang="2700000" scaled="1"/>
            <a:tileRect/>
          </a:gra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12349" y="99503"/>
            <a:ext cx="8592095" cy="709715"/>
          </a:xfrm>
          <a:prstGeom prst="rect">
            <a:avLst/>
          </a:prstGeom>
        </p:spPr>
        <p:txBody>
          <a:bodyPr vert="horz" lIns="91440" tIns="45720" rIns="91440" bIns="45720" rtlCol="0" anchor="ctr">
            <a:noAutofit/>
          </a:bodyPr>
          <a:lstStyle/>
          <a:p>
            <a:r>
              <a:rPr lang="en-US" smtClean="0"/>
              <a:t>Click to edit Master title style</a:t>
            </a:r>
            <a:endParaRPr lang="en-CA" dirty="0"/>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438472"/>
            <a:ext cx="9144000" cy="374904"/>
          </a:xfrm>
          <a:prstGeom prst="rect">
            <a:avLst/>
          </a:prstGeom>
        </p:spPr>
      </p:pic>
      <p:sp>
        <p:nvSpPr>
          <p:cNvPr id="5" name="Footer Placeholder 4"/>
          <p:cNvSpPr>
            <a:spLocks noGrp="1"/>
          </p:cNvSpPr>
          <p:nvPr>
            <p:ph type="ftr" sz="quarter" idx="3"/>
          </p:nvPr>
        </p:nvSpPr>
        <p:spPr>
          <a:xfrm>
            <a:off x="6663426" y="6145355"/>
            <a:ext cx="2155268" cy="293117"/>
          </a:xfrm>
          <a:prstGeom prst="rect">
            <a:avLst/>
          </a:prstGeom>
        </p:spPr>
        <p:txBody>
          <a:bodyPr vert="horz" lIns="91440" tIns="45720" rIns="91440" bIns="45720" rtlCol="0" anchor="ctr"/>
          <a:lstStyle>
            <a:lvl1pPr algn="ctr">
              <a:defRPr sz="1200">
                <a:solidFill>
                  <a:schemeClr val="tx1">
                    <a:tint val="75000"/>
                  </a:schemeClr>
                </a:solidFill>
                <a:latin typeface="Myriad Pro Cond" pitchFamily="34" charset="0"/>
              </a:defRPr>
            </a:lvl1pPr>
          </a:lstStyle>
          <a:p>
            <a:r>
              <a:rPr lang="en-CA" dirty="0" smtClean="0">
                <a:solidFill>
                  <a:prstClr val="black">
                    <a:tint val="75000"/>
                  </a:prstClr>
                </a:solidFill>
              </a:rPr>
              <a:t>Name of Presenter </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697036" y="6490531"/>
            <a:ext cx="2160240" cy="293117"/>
          </a:xfrm>
          <a:prstGeom prst="rect">
            <a:avLst/>
          </a:prstGeom>
        </p:spPr>
        <p:txBody>
          <a:bodyPr vert="horz" lIns="91440" tIns="45720" rIns="91440" bIns="45720" rtlCol="0" anchor="ctr"/>
          <a:lstStyle>
            <a:lvl1pPr algn="r">
              <a:defRPr sz="1200">
                <a:solidFill>
                  <a:schemeClr val="bg1">
                    <a:lumMod val="50000"/>
                  </a:schemeClr>
                </a:solidFill>
                <a:latin typeface="Myriad Pro Cond" pitchFamily="34" charset="0"/>
              </a:defRPr>
            </a:lvl1pPr>
          </a:lstStyle>
          <a:p>
            <a:fld id="{E4A780D8-CF00-41A7-9A60-AF4BB65F9954}" type="slidenum">
              <a:rPr lang="en-CA" smtClean="0">
                <a:solidFill>
                  <a:prstClr val="white">
                    <a:lumMod val="50000"/>
                  </a:prstClr>
                </a:solidFill>
              </a:rPr>
              <a:pPr/>
              <a:t>‹#›</a:t>
            </a:fld>
            <a:endParaRPr lang="en-CA" dirty="0">
              <a:solidFill>
                <a:prstClr val="white">
                  <a:lumMod val="50000"/>
                </a:prstClr>
              </a:solidFill>
            </a:endParaRPr>
          </a:p>
        </p:txBody>
      </p:sp>
    </p:spTree>
    <p:extLst>
      <p:ext uri="{BB962C8B-B14F-4D97-AF65-F5344CB8AC3E}">
        <p14:creationId xmlns:p14="http://schemas.microsoft.com/office/powerpoint/2010/main" val="10622099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ftr="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D47019"/>
        </a:buClr>
        <a:buFont typeface="Arial" pitchFamily="34" charset="0"/>
        <a:buChar char="•"/>
        <a:defRPr sz="3200" kern="1200">
          <a:solidFill>
            <a:schemeClr val="tx1"/>
          </a:solidFill>
          <a:latin typeface="Arial" pitchFamily="34" charset="0"/>
          <a:ea typeface="+mn-ea"/>
          <a:cs typeface="Arial" pitchFamily="34" charset="0"/>
        </a:defRPr>
      </a:lvl1pPr>
      <a:lvl2pPr marL="800100" indent="-342900" algn="l" defTabSz="914400" rtl="0" eaLnBrk="1" latinLnBrk="0" hangingPunct="1">
        <a:spcBef>
          <a:spcPct val="20000"/>
        </a:spcBef>
        <a:buClr>
          <a:srgbClr val="D47019"/>
        </a:buClr>
        <a:buFont typeface="Arial" pitchFamily="34" charset="0"/>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Clr>
          <a:srgbClr val="D47019"/>
        </a:buClr>
        <a:buFont typeface="Arial" pitchFamily="34" charset="0"/>
        <a:buChar char="–"/>
        <a:defRPr sz="2400" kern="1200">
          <a:solidFill>
            <a:schemeClr val="tx1"/>
          </a:solidFill>
          <a:latin typeface="Arial" pitchFamily="34" charset="0"/>
          <a:ea typeface="+mn-ea"/>
          <a:cs typeface="Arial" pitchFamily="34" charset="0"/>
        </a:defRPr>
      </a:lvl3pPr>
      <a:lvl4pPr marL="1657350" indent="-285750" algn="l" defTabSz="914400" rtl="0" eaLnBrk="1" latinLnBrk="0" hangingPunct="1">
        <a:spcBef>
          <a:spcPct val="20000"/>
        </a:spcBef>
        <a:buClr>
          <a:srgbClr val="D47019"/>
        </a:buClr>
        <a:buFont typeface="Wingdings" pitchFamily="2" charset="2"/>
        <a:buChar char="Ø"/>
        <a:defRPr sz="2000" kern="1200">
          <a:solidFill>
            <a:schemeClr val="tx1"/>
          </a:solidFill>
          <a:latin typeface="Arial" pitchFamily="34" charset="0"/>
          <a:ea typeface="+mn-ea"/>
          <a:cs typeface="Arial" pitchFamily="34" charset="0"/>
        </a:defRPr>
      </a:lvl4pPr>
      <a:lvl5pPr marL="2114550" indent="-285750" algn="l" defTabSz="914400" rtl="0" eaLnBrk="1" latinLnBrk="0" hangingPunct="1">
        <a:spcBef>
          <a:spcPct val="20000"/>
        </a:spcBef>
        <a:buClr>
          <a:srgbClr val="D47019"/>
        </a:buClr>
        <a:buFont typeface="Wingdings" pitchFamily="2" charset="2"/>
        <a:buChar char="v"/>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93296" y="0"/>
            <a:ext cx="7993503" cy="1371599"/>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42380" y="6356350"/>
            <a:ext cx="5277420" cy="365125"/>
          </a:xfrm>
          <a:prstGeom prst="rect">
            <a:avLst/>
          </a:prstGeom>
        </p:spPr>
        <p:txBody>
          <a:bodyPr vert="horz" lIns="0" tIns="0" rIns="0" bIns="0" rtlCol="0" anchor="ctr"/>
          <a:lstStyle>
            <a:lvl1pPr algn="l">
              <a:defRPr sz="1000">
                <a:solidFill>
                  <a:schemeClr val="tx1">
                    <a:tint val="75000"/>
                  </a:schemeClr>
                </a:solidFill>
                <a:latin typeface="Airal"/>
                <a:cs typeface="Airal"/>
              </a:defRPr>
            </a:lvl1pPr>
          </a:lstStyle>
          <a:p>
            <a:r>
              <a:rPr lang="en-CA" smtClean="0">
                <a:solidFill>
                  <a:prstClr val="black">
                    <a:tint val="75000"/>
                  </a:prstClr>
                </a:solidFill>
              </a:rPr>
              <a:t>LDC Public Safety Measure Working Group  - Nov 2014</a:t>
            </a:r>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85180" cy="365125"/>
          </a:xfrm>
          <a:prstGeom prst="rect">
            <a:avLst/>
          </a:prstGeom>
        </p:spPr>
        <p:txBody>
          <a:bodyPr vert="horz" lIns="0" tIns="0" rIns="0" bIns="0" rtlCol="0" anchor="ctr"/>
          <a:lstStyle>
            <a:lvl1pPr algn="l">
              <a:defRPr sz="1000" b="1">
                <a:solidFill>
                  <a:schemeClr val="accent5"/>
                </a:solidFill>
              </a:defRPr>
            </a:lvl1pPr>
          </a:lstStyle>
          <a:p>
            <a:fld id="{F5664C5E-E004-402E-B843-54CBB774B563}" type="slidenum">
              <a:rPr lang="en-US" smtClean="0">
                <a:solidFill>
                  <a:srgbClr val="FF8200"/>
                </a:solidFill>
              </a:rPr>
              <a:pPr/>
              <a:t>‹#›</a:t>
            </a:fld>
            <a:endParaRPr lang="en-US">
              <a:solidFill>
                <a:srgbClr val="FF8200"/>
              </a:solidFill>
            </a:endParaRPr>
          </a:p>
        </p:txBody>
      </p:sp>
      <p:pic>
        <p:nvPicPr>
          <p:cNvPr id="7" name="Picture 6" descr="ESA RGB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5708" y="6203793"/>
            <a:ext cx="1183578" cy="575024"/>
          </a:xfrm>
          <a:prstGeom prst="rect">
            <a:avLst/>
          </a:prstGeom>
        </p:spPr>
      </p:pic>
      <p:grpSp>
        <p:nvGrpSpPr>
          <p:cNvPr id="4" name="Group 8"/>
          <p:cNvGrpSpPr/>
          <p:nvPr/>
        </p:nvGrpSpPr>
        <p:grpSpPr>
          <a:xfrm>
            <a:off x="1" y="-1"/>
            <a:ext cx="457200" cy="1371600"/>
            <a:chOff x="0" y="-1"/>
            <a:chExt cx="745996" cy="1371600"/>
          </a:xfrm>
        </p:grpSpPr>
        <p:sp>
          <p:nvSpPr>
            <p:cNvPr id="10" name="Rectangle 9"/>
            <p:cNvSpPr/>
            <p:nvPr userDrawn="1"/>
          </p:nvSpPr>
          <p:spPr>
            <a:xfrm>
              <a:off x="0" y="-1"/>
              <a:ext cx="745996" cy="2743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274319"/>
              <a:ext cx="74599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548639"/>
              <a:ext cx="745996" cy="2743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822959"/>
              <a:ext cx="745996" cy="2743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1097279"/>
              <a:ext cx="745996" cy="2743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721609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3600" kern="1200">
          <a:solidFill>
            <a:schemeClr val="bg1"/>
          </a:solidFill>
          <a:latin typeface="Arial"/>
          <a:ea typeface="+mj-ea"/>
          <a:cs typeface="Arial"/>
        </a:defRPr>
      </a:lvl1pPr>
    </p:titleStyle>
    <p:bodyStyle>
      <a:lvl1pPr marL="0" indent="0" algn="l" defTabSz="457200" rtl="0" eaLnBrk="1" latinLnBrk="0" hangingPunct="1">
        <a:lnSpc>
          <a:spcPts val="2800"/>
        </a:lnSpc>
        <a:spcBef>
          <a:spcPts val="700"/>
        </a:spcBef>
        <a:buFont typeface="Arial"/>
        <a:buNone/>
        <a:defRPr sz="2400" b="0" kern="1200">
          <a:solidFill>
            <a:schemeClr val="accent5"/>
          </a:solidFill>
          <a:latin typeface="Arial"/>
          <a:ea typeface="+mn-ea"/>
          <a:cs typeface="Arial"/>
        </a:defRPr>
      </a:lvl1pPr>
      <a:lvl2pPr marL="0" indent="0" algn="l" defTabSz="457200" rtl="0" eaLnBrk="1" latinLnBrk="0" hangingPunct="1">
        <a:lnSpc>
          <a:spcPts val="2800"/>
        </a:lnSpc>
        <a:spcBef>
          <a:spcPts val="700"/>
        </a:spcBef>
        <a:buClr>
          <a:schemeClr val="accent5"/>
        </a:buClr>
        <a:buFont typeface="Arial"/>
        <a:buNone/>
        <a:defRPr sz="2200" kern="1200">
          <a:solidFill>
            <a:schemeClr val="tx2"/>
          </a:solidFill>
          <a:latin typeface="Georgia"/>
          <a:ea typeface="+mn-ea"/>
          <a:cs typeface="Georgia"/>
        </a:defRPr>
      </a:lvl2pPr>
      <a:lvl3pPr marL="228600" indent="-228600" algn="l" defTabSz="457200" rtl="0" eaLnBrk="1" latinLnBrk="0" hangingPunct="1">
        <a:lnSpc>
          <a:spcPts val="2800"/>
        </a:lnSpc>
        <a:spcBef>
          <a:spcPts val="700"/>
        </a:spcBef>
        <a:buClr>
          <a:schemeClr val="accent5"/>
        </a:buClr>
        <a:buFont typeface="Arial"/>
        <a:buChar char="•"/>
        <a:defRPr sz="2200" kern="1200">
          <a:solidFill>
            <a:schemeClr val="tx2"/>
          </a:solidFill>
          <a:latin typeface="Georgia"/>
          <a:ea typeface="+mn-ea"/>
          <a:cs typeface="Georgia"/>
        </a:defRPr>
      </a:lvl3pPr>
      <a:lvl4pPr marL="460375" indent="-230188" algn="l" defTabSz="457200" rtl="0" eaLnBrk="1" latinLnBrk="0" hangingPunct="1">
        <a:lnSpc>
          <a:spcPts val="2800"/>
        </a:lnSpc>
        <a:spcBef>
          <a:spcPts val="700"/>
        </a:spcBef>
        <a:buClr>
          <a:schemeClr val="accent5"/>
        </a:buClr>
        <a:buFont typeface="Arial"/>
        <a:buChar char="•"/>
        <a:defRPr sz="2200" kern="1200">
          <a:solidFill>
            <a:schemeClr val="tx2"/>
          </a:solidFill>
          <a:latin typeface="Georgia"/>
          <a:ea typeface="+mn-ea"/>
          <a:cs typeface="Georgia"/>
        </a:defRPr>
      </a:lvl4pPr>
      <a:lvl5pPr marL="688975" indent="-228600" algn="l" defTabSz="457200" rtl="0" eaLnBrk="1" latinLnBrk="0" hangingPunct="1">
        <a:lnSpc>
          <a:spcPts val="2800"/>
        </a:lnSpc>
        <a:spcBef>
          <a:spcPts val="700"/>
        </a:spcBef>
        <a:buClr>
          <a:schemeClr val="accent5"/>
        </a:buClr>
        <a:buFont typeface="Arial"/>
        <a:buChar char="•"/>
        <a:defRPr sz="2200" kern="1200">
          <a:solidFill>
            <a:schemeClr val="tx2"/>
          </a:solidFill>
          <a:latin typeface="Georgia"/>
          <a:ea typeface="+mn-ea"/>
          <a:cs typeface="Georgia"/>
        </a:defRPr>
      </a:lvl5pPr>
      <a:lvl6pPr marL="920750" indent="-228600" algn="l" defTabSz="457200" rtl="0" eaLnBrk="1" latinLnBrk="0" hangingPunct="1">
        <a:lnSpc>
          <a:spcPts val="2800"/>
        </a:lnSpc>
        <a:spcBef>
          <a:spcPts val="700"/>
        </a:spcBef>
        <a:buClr>
          <a:schemeClr val="accent5"/>
        </a:buClr>
        <a:buFont typeface="Arial"/>
        <a:buChar char="•"/>
        <a:defRPr sz="2200" kern="1200">
          <a:solidFill>
            <a:schemeClr val="tx2"/>
          </a:solidFill>
          <a:latin typeface="Georgia"/>
          <a:ea typeface="+mn-ea"/>
          <a:cs typeface="Georgia"/>
        </a:defRPr>
      </a:lvl6pPr>
      <a:lvl7pPr marL="1139825" indent="-223838" algn="l" defTabSz="457200" rtl="0" eaLnBrk="1" latinLnBrk="0" hangingPunct="1">
        <a:lnSpc>
          <a:spcPts val="2800"/>
        </a:lnSpc>
        <a:spcBef>
          <a:spcPts val="700"/>
        </a:spcBef>
        <a:buClr>
          <a:schemeClr val="accent5"/>
        </a:buClr>
        <a:buFont typeface="Arial"/>
        <a:buChar char="•"/>
        <a:defRPr sz="2200" kern="1200">
          <a:solidFill>
            <a:schemeClr val="tx2"/>
          </a:solidFill>
          <a:latin typeface="Georgia"/>
          <a:ea typeface="+mn-ea"/>
          <a:cs typeface="Georgia"/>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www.ontarioenergyboard.ca/oeb/Industry/Regulatory%20Proceedings/e-Filing%20Services"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hyperlink" Target="mailto:IndustryRelations@ontarioenergyboard.ca" TargetMode="Externa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1</a:t>
            </a:fld>
            <a:endParaRPr lang="en-CA"/>
          </a:p>
        </p:txBody>
      </p:sp>
      <p:sp>
        <p:nvSpPr>
          <p:cNvPr id="3" name="Title 2"/>
          <p:cNvSpPr>
            <a:spLocks noGrp="1"/>
          </p:cNvSpPr>
          <p:nvPr>
            <p:ph type="title"/>
          </p:nvPr>
        </p:nvSpPr>
        <p:spPr/>
        <p:txBody>
          <a:bodyPr>
            <a:noAutofit/>
          </a:bodyPr>
          <a:lstStyle/>
          <a:p>
            <a:r>
              <a:rPr lang="en-US" sz="2400" b="1" dirty="0"/>
              <a:t>Implementation of Operational Improvement Initiatives for the 2014 Electricity Distributor Scorecard</a:t>
            </a:r>
            <a:endParaRPr lang="en-CA" sz="2400" b="1" dirty="0"/>
          </a:p>
        </p:txBody>
      </p:sp>
      <p:sp>
        <p:nvSpPr>
          <p:cNvPr id="5" name="Text Placeholder 4"/>
          <p:cNvSpPr>
            <a:spLocks noGrp="1"/>
          </p:cNvSpPr>
          <p:nvPr>
            <p:ph type="body" sz="quarter" idx="13"/>
          </p:nvPr>
        </p:nvSpPr>
        <p:spPr>
          <a:xfrm>
            <a:off x="35496" y="980728"/>
            <a:ext cx="8858250" cy="4896544"/>
          </a:xfrm>
        </p:spPr>
        <p:txBody>
          <a:bodyPr>
            <a:normAutofit lnSpcReduction="10000"/>
          </a:bodyPr>
          <a:lstStyle/>
          <a:p>
            <a:pPr marL="0" indent="0">
              <a:buNone/>
            </a:pPr>
            <a:r>
              <a:rPr lang="en-CA" b="1" dirty="0"/>
              <a:t>The audio portion of the meeting will be delivered via </a:t>
            </a:r>
            <a:r>
              <a:rPr lang="en-CA" b="1" dirty="0" smtClean="0"/>
              <a:t>telephone</a:t>
            </a:r>
            <a:endParaRPr lang="en-CA" dirty="0"/>
          </a:p>
          <a:p>
            <a:pPr marL="0" indent="0">
              <a:buNone/>
            </a:pPr>
            <a:r>
              <a:rPr lang="en-CA" dirty="0" smtClean="0"/>
              <a:t>To </a:t>
            </a:r>
            <a:r>
              <a:rPr lang="en-CA" dirty="0"/>
              <a:t>access the conference line call:</a:t>
            </a:r>
          </a:p>
          <a:p>
            <a:endParaRPr lang="en-CA" dirty="0"/>
          </a:p>
          <a:p>
            <a:pPr marL="0" indent="0">
              <a:buNone/>
            </a:pPr>
            <a:r>
              <a:rPr lang="en-CA" b="1" dirty="0"/>
              <a:t>416-340-2217 or Toll Free 1-866-696-5910</a:t>
            </a:r>
            <a:endParaRPr lang="en-CA" dirty="0"/>
          </a:p>
          <a:p>
            <a:pPr marL="0" indent="0">
              <a:buNone/>
            </a:pPr>
            <a:r>
              <a:rPr lang="en-CA" b="1" dirty="0"/>
              <a:t>Access number:    </a:t>
            </a:r>
            <a:r>
              <a:rPr lang="en-CA" b="1" dirty="0" smtClean="0"/>
              <a:t>2923198</a:t>
            </a:r>
          </a:p>
          <a:p>
            <a:pPr marL="0" indent="0">
              <a:buNone/>
            </a:pPr>
            <a:endParaRPr lang="en-US" sz="2400" dirty="0" smtClean="0"/>
          </a:p>
          <a:p>
            <a:r>
              <a:rPr lang="en-US" dirty="0"/>
              <a:t>To submit questions during this presentation please use the “chat” feature:</a:t>
            </a:r>
            <a:endParaRPr lang="en-CA" dirty="0"/>
          </a:p>
          <a:p>
            <a:pPr marL="0" indent="0">
              <a:buNone/>
            </a:pPr>
            <a:endParaRPr lang="en-CA" dirty="0"/>
          </a:p>
        </p:txBody>
      </p:sp>
      <p:pic>
        <p:nvPicPr>
          <p:cNvPr id="1026" name="Picture 2" descr="cid:image001.png@01CF2D6B.B8BB31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589240"/>
            <a:ext cx="4176464" cy="80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170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10</a:t>
            </a:fld>
            <a:endParaRPr lang="en-CA">
              <a:solidFill>
                <a:prstClr val="white">
                  <a:lumMod val="50000"/>
                </a:prstClr>
              </a:solidFill>
            </a:endParaRPr>
          </a:p>
        </p:txBody>
      </p:sp>
      <p:sp>
        <p:nvSpPr>
          <p:cNvPr id="3" name="Title 2"/>
          <p:cNvSpPr>
            <a:spLocks noGrp="1"/>
          </p:cNvSpPr>
          <p:nvPr>
            <p:ph type="title"/>
          </p:nvPr>
        </p:nvSpPr>
        <p:spPr/>
        <p:txBody>
          <a:bodyPr>
            <a:noAutofit/>
          </a:bodyPr>
          <a:lstStyle/>
          <a:p>
            <a:r>
              <a:rPr lang="en-US" sz="2000" dirty="0"/>
              <a:t>Feedback from Meeting with the EDA Communicators Council </a:t>
            </a:r>
            <a:r>
              <a:rPr lang="en-CA" sz="2000" dirty="0"/>
              <a:t/>
            </a:r>
            <a:br>
              <a:rPr lang="en-CA" sz="2000" dirty="0"/>
            </a:br>
            <a:r>
              <a:rPr lang="en-US" sz="2000" dirty="0"/>
              <a:t>on May 27, 2015 </a:t>
            </a:r>
            <a:r>
              <a:rPr lang="en-US" sz="2000" dirty="0" smtClean="0"/>
              <a:t>Regarding </a:t>
            </a:r>
            <a:r>
              <a:rPr lang="en-US" sz="2000" dirty="0"/>
              <a:t>the Scorecard Communications </a:t>
            </a:r>
            <a:r>
              <a:rPr lang="en-US" sz="2000" dirty="0" smtClean="0"/>
              <a:t>Guide</a:t>
            </a:r>
            <a:endParaRPr lang="en-CA" sz="2000" dirty="0"/>
          </a:p>
        </p:txBody>
      </p:sp>
      <p:sp>
        <p:nvSpPr>
          <p:cNvPr id="4" name="Text Placeholder 3"/>
          <p:cNvSpPr>
            <a:spLocks noGrp="1"/>
          </p:cNvSpPr>
          <p:nvPr>
            <p:ph type="body" sz="quarter" idx="13"/>
          </p:nvPr>
        </p:nvSpPr>
        <p:spPr/>
        <p:txBody>
          <a:bodyPr>
            <a:normAutofit fontScale="85000" lnSpcReduction="20000"/>
          </a:bodyPr>
          <a:lstStyle/>
          <a:p>
            <a:pPr lvl="0"/>
            <a:r>
              <a:rPr lang="en-US" dirty="0"/>
              <a:t>Overall, the feedback from the meeting with the EDA Communicators Council on May 27, 2015 regarding the Scorecard Communications Guide was positive</a:t>
            </a:r>
            <a:r>
              <a:rPr lang="en-US" dirty="0" smtClean="0"/>
              <a:t>.</a:t>
            </a:r>
          </a:p>
          <a:p>
            <a:pPr marL="0" lvl="0" indent="0">
              <a:buNone/>
            </a:pPr>
            <a:endParaRPr lang="en-CA" dirty="0"/>
          </a:p>
          <a:p>
            <a:r>
              <a:rPr lang="en-US" dirty="0" smtClean="0"/>
              <a:t>Members </a:t>
            </a:r>
            <a:r>
              <a:rPr lang="en-US" dirty="0"/>
              <a:t>of the EDA Communicators Council found the 3 minimum requirements of (1) the scorecard prominently be visible on the homepage of the distributor’s website, (2) the distributor to alert customers of scorecards at least once year through a bill message, and (3) the distributor to ensure front line staff who interact with customers are sufficiently knowledgeable of the  scorecard to confidently refer to it, as opportunities arise.</a:t>
            </a:r>
            <a:endParaRPr lang="en-CA" dirty="0"/>
          </a:p>
          <a:p>
            <a:endParaRPr lang="en-CA" dirty="0"/>
          </a:p>
        </p:txBody>
      </p:sp>
    </p:spTree>
    <p:extLst>
      <p:ext uri="{BB962C8B-B14F-4D97-AF65-F5344CB8AC3E}">
        <p14:creationId xmlns:p14="http://schemas.microsoft.com/office/powerpoint/2010/main" val="73508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11</a:t>
            </a:fld>
            <a:endParaRPr lang="en-CA">
              <a:solidFill>
                <a:prstClr val="white">
                  <a:lumMod val="50000"/>
                </a:prstClr>
              </a:solidFill>
            </a:endParaRPr>
          </a:p>
        </p:txBody>
      </p:sp>
      <p:sp>
        <p:nvSpPr>
          <p:cNvPr id="3" name="Title 2"/>
          <p:cNvSpPr>
            <a:spLocks noGrp="1"/>
          </p:cNvSpPr>
          <p:nvPr>
            <p:ph type="title"/>
          </p:nvPr>
        </p:nvSpPr>
        <p:spPr/>
        <p:txBody>
          <a:bodyPr>
            <a:noAutofit/>
          </a:bodyPr>
          <a:lstStyle/>
          <a:p>
            <a:r>
              <a:rPr lang="en-US" sz="2000" dirty="0"/>
              <a:t>Feedback from Meeting with the EDA Communicators Council </a:t>
            </a:r>
            <a:r>
              <a:rPr lang="en-CA" sz="2000" dirty="0"/>
              <a:t/>
            </a:r>
            <a:br>
              <a:rPr lang="en-CA" sz="2000" dirty="0"/>
            </a:br>
            <a:r>
              <a:rPr lang="en-US" sz="2000" dirty="0"/>
              <a:t>on May 27, 2015 </a:t>
            </a:r>
            <a:r>
              <a:rPr lang="en-US" sz="2000" dirty="0" smtClean="0"/>
              <a:t>Regarding </a:t>
            </a:r>
            <a:r>
              <a:rPr lang="en-US" sz="2000" dirty="0"/>
              <a:t>the Scorecard Communications </a:t>
            </a:r>
            <a:r>
              <a:rPr lang="en-US" sz="2000" dirty="0" smtClean="0"/>
              <a:t>Guide</a:t>
            </a:r>
            <a:endParaRPr lang="en-CA" sz="2000" dirty="0"/>
          </a:p>
        </p:txBody>
      </p:sp>
      <p:sp>
        <p:nvSpPr>
          <p:cNvPr id="4" name="Text Placeholder 3"/>
          <p:cNvSpPr>
            <a:spLocks noGrp="1"/>
          </p:cNvSpPr>
          <p:nvPr>
            <p:ph type="body" sz="quarter" idx="13"/>
          </p:nvPr>
        </p:nvSpPr>
        <p:spPr/>
        <p:txBody>
          <a:bodyPr>
            <a:normAutofit fontScale="92500" lnSpcReduction="20000"/>
          </a:bodyPr>
          <a:lstStyle/>
          <a:p>
            <a:r>
              <a:rPr lang="en-US" dirty="0" smtClean="0"/>
              <a:t>Members </a:t>
            </a:r>
            <a:r>
              <a:rPr lang="en-US" dirty="0"/>
              <a:t>the EDA Communicators Council showed interest to work with the OEB staff and members of the 2014 scorecard implementation working group to develop standard scorecard communications templates and scorecard communications survey questions to be available to all distributors to ensure consistency in communications practices among distributors</a:t>
            </a:r>
            <a:r>
              <a:rPr lang="en-US" dirty="0" smtClean="0"/>
              <a:t>.</a:t>
            </a:r>
          </a:p>
          <a:p>
            <a:pPr marL="0" indent="0">
              <a:buNone/>
            </a:pPr>
            <a:endParaRPr lang="en-CA" dirty="0"/>
          </a:p>
          <a:p>
            <a:r>
              <a:rPr lang="en-US" dirty="0" smtClean="0"/>
              <a:t>Members </a:t>
            </a:r>
            <a:r>
              <a:rPr lang="en-US" dirty="0"/>
              <a:t>the EDA Communicators Council to provide input to the OEB staff regarding feedback from distributors’ customers on their respective 2014 scorecard, post-publication.  </a:t>
            </a:r>
            <a:endParaRPr lang="en-CA" dirty="0"/>
          </a:p>
          <a:p>
            <a:endParaRPr lang="en-CA" dirty="0"/>
          </a:p>
        </p:txBody>
      </p:sp>
    </p:spTree>
    <p:extLst>
      <p:ext uri="{BB962C8B-B14F-4D97-AF65-F5344CB8AC3E}">
        <p14:creationId xmlns:p14="http://schemas.microsoft.com/office/powerpoint/2010/main" val="221864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12</a:t>
            </a:fld>
            <a:endParaRPr lang="en-CA"/>
          </a:p>
        </p:txBody>
      </p:sp>
      <p:sp>
        <p:nvSpPr>
          <p:cNvPr id="3" name="Title 2"/>
          <p:cNvSpPr>
            <a:spLocks noGrp="1"/>
          </p:cNvSpPr>
          <p:nvPr>
            <p:ph type="title"/>
          </p:nvPr>
        </p:nvSpPr>
        <p:spPr/>
        <p:txBody>
          <a:bodyPr/>
          <a:lstStyle/>
          <a:p>
            <a:r>
              <a:rPr lang="en-CA" dirty="0" smtClean="0"/>
              <a:t>Questions &amp; Answers</a:t>
            </a:r>
            <a:endParaRPr lang="en-CA" dirty="0"/>
          </a:p>
        </p:txBody>
      </p:sp>
      <p:sp>
        <p:nvSpPr>
          <p:cNvPr id="5" name="Text Placeholder 4"/>
          <p:cNvSpPr>
            <a:spLocks noGrp="1"/>
          </p:cNvSpPr>
          <p:nvPr>
            <p:ph type="body" sz="quarter" idx="13"/>
          </p:nvPr>
        </p:nvSpPr>
        <p:spPr/>
        <p:txBody>
          <a:bodyPr/>
          <a:lstStyle/>
          <a:p>
            <a:endParaRPr lang="en-CA" dirty="0"/>
          </a:p>
          <a:p>
            <a:r>
              <a:rPr lang="en-CA" dirty="0" smtClean="0"/>
              <a:t>To submit questions please </a:t>
            </a:r>
            <a:r>
              <a:rPr lang="en-US" dirty="0"/>
              <a:t>use the “chat” </a:t>
            </a:r>
            <a:r>
              <a:rPr lang="en-US" dirty="0" smtClean="0"/>
              <a:t>feature.</a:t>
            </a:r>
            <a:endParaRPr lang="en-CA"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4320480" cy="8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81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09575"/>
            <a:ext cx="9144000" cy="644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5" name="Picture 8"/>
          <p:cNvPicPr>
            <a:picLocks noChangeAspect="1"/>
          </p:cNvPicPr>
          <p:nvPr/>
        </p:nvPicPr>
        <p:blipFill>
          <a:blip r:embed="rId2">
            <a:extLst>
              <a:ext uri="{28A0092B-C50C-407E-A947-70E740481C1C}">
                <a14:useLocalDpi xmlns:a14="http://schemas.microsoft.com/office/drawing/2010/main" val="0"/>
              </a:ext>
            </a:extLst>
          </a:blip>
          <a:srcRect t="5965"/>
          <a:stretch>
            <a:fillRect/>
          </a:stretch>
        </p:blipFill>
        <p:spPr bwMode="auto">
          <a:xfrm>
            <a:off x="0" y="409575"/>
            <a:ext cx="9144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4419600" y="2495550"/>
            <a:ext cx="4419600" cy="1390650"/>
          </a:xfrm>
        </p:spPr>
        <p:txBody>
          <a:bodyPr rtlCol="0">
            <a:normAutofit/>
          </a:bodyPr>
          <a:lstStyle/>
          <a:p>
            <a:pPr algn="l" eaLnBrk="1" fontAlgn="auto" hangingPunct="1">
              <a:spcAft>
                <a:spcPts val="0"/>
              </a:spcAft>
              <a:defRPr/>
            </a:pPr>
            <a:r>
              <a:rPr lang="en-US" dirty="0" smtClean="0">
                <a:solidFill>
                  <a:schemeClr val="tx1">
                    <a:lumMod val="65000"/>
                    <a:lumOff val="35000"/>
                  </a:schemeClr>
                </a:solidFill>
              </a:rPr>
              <a:t>EDA Communication Tools</a:t>
            </a:r>
            <a:endParaRPr lang="en-US" dirty="0">
              <a:solidFill>
                <a:schemeClr val="tx1">
                  <a:lumMod val="65000"/>
                  <a:lumOff val="35000"/>
                </a:schemeClr>
              </a:solidFill>
            </a:endParaRPr>
          </a:p>
        </p:txBody>
      </p:sp>
      <p:sp>
        <p:nvSpPr>
          <p:cNvPr id="5" name="Subtitle 4"/>
          <p:cNvSpPr>
            <a:spLocks noGrp="1"/>
          </p:cNvSpPr>
          <p:nvPr>
            <p:ph type="subTitle" idx="1"/>
          </p:nvPr>
        </p:nvSpPr>
        <p:spPr>
          <a:xfrm>
            <a:off x="4419600" y="4419600"/>
            <a:ext cx="4397375" cy="1524000"/>
          </a:xfrm>
        </p:spPr>
        <p:txBody>
          <a:bodyPr rtlCol="0">
            <a:normAutofit/>
          </a:bodyPr>
          <a:lstStyle/>
          <a:p>
            <a:pPr algn="l" eaLnBrk="1" fontAlgn="auto" hangingPunct="1">
              <a:spcAft>
                <a:spcPts val="0"/>
              </a:spcAft>
              <a:buFont typeface="Arial" pitchFamily="34" charset="0"/>
              <a:buNone/>
              <a:defRPr/>
            </a:pPr>
            <a:r>
              <a:rPr lang="en-US" dirty="0" smtClean="0"/>
              <a:t>Afreen Khan</a:t>
            </a:r>
          </a:p>
          <a:p>
            <a:pPr algn="l" eaLnBrk="1" fontAlgn="auto" hangingPunct="1">
              <a:spcAft>
                <a:spcPts val="0"/>
              </a:spcAft>
              <a:buFont typeface="Arial" pitchFamily="34" charset="0"/>
              <a:buNone/>
              <a:defRPr/>
            </a:pPr>
            <a:r>
              <a:rPr lang="en-US" dirty="0" smtClean="0"/>
              <a:t>June 4 2015</a:t>
            </a:r>
            <a:endParaRPr lang="en-US" dirty="0"/>
          </a:p>
        </p:txBody>
      </p:sp>
      <p:cxnSp>
        <p:nvCxnSpPr>
          <p:cNvPr id="8" name="Straight Connector 7"/>
          <p:cNvCxnSpPr/>
          <p:nvPr/>
        </p:nvCxnSpPr>
        <p:spPr>
          <a:xfrm>
            <a:off x="4572000" y="4343400"/>
            <a:ext cx="4114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3"/>
          <p:cNvSpPr txBox="1">
            <a:spLocks/>
          </p:cNvSpPr>
          <p:nvPr/>
        </p:nvSpPr>
        <p:spPr>
          <a:xfrm>
            <a:off x="838200" y="1352550"/>
            <a:ext cx="7239000" cy="139065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i="1" dirty="0" smtClean="0">
                <a:solidFill>
                  <a:schemeClr val="tx2"/>
                </a:solidFill>
                <a:latin typeface="+mn-lt"/>
              </a:rPr>
              <a:t>Electricity Distributors Association</a:t>
            </a:r>
            <a:endParaRPr lang="en-US" sz="2800" i="1" dirty="0">
              <a:solidFill>
                <a:schemeClr val="tx2"/>
              </a:solidFill>
              <a:latin typeface="+mn-lt"/>
            </a:endParaRPr>
          </a:p>
        </p:txBody>
      </p:sp>
      <p:sp>
        <p:nvSpPr>
          <p:cNvPr id="11" name="Title 3"/>
          <p:cNvSpPr txBox="1">
            <a:spLocks/>
          </p:cNvSpPr>
          <p:nvPr/>
        </p:nvSpPr>
        <p:spPr>
          <a:xfrm>
            <a:off x="838200" y="5695950"/>
            <a:ext cx="7467600" cy="139065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800" i="1" dirty="0" smtClean="0">
                <a:solidFill>
                  <a:schemeClr val="tx2"/>
                </a:solidFill>
                <a:latin typeface="+mn-lt"/>
              </a:rPr>
              <a:t>www.eda-on.ca</a:t>
            </a:r>
            <a:endParaRPr lang="en-US" sz="2800" i="1" dirty="0">
              <a:solidFill>
                <a:schemeClr val="tx2"/>
              </a:solidFill>
              <a:latin typeface="+mn-lt"/>
            </a:endParaRPr>
          </a:p>
        </p:txBody>
      </p:sp>
    </p:spTree>
    <p:extLst>
      <p:ext uri="{BB962C8B-B14F-4D97-AF65-F5344CB8AC3E}">
        <p14:creationId xmlns:p14="http://schemas.microsoft.com/office/powerpoint/2010/main" val="377549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t>EDA Communication Tools</a:t>
            </a:r>
            <a:endParaRPr lang="en-US" dirty="0"/>
          </a:p>
        </p:txBody>
      </p:sp>
      <p:sp>
        <p:nvSpPr>
          <p:cNvPr id="14339" name="Content Placeholder 4"/>
          <p:cNvSpPr>
            <a:spLocks noGrp="1"/>
          </p:cNvSpPr>
          <p:nvPr>
            <p:ph idx="4294967295"/>
          </p:nvPr>
        </p:nvSpPr>
        <p:spPr>
          <a:xfrm>
            <a:off x="457200" y="1219200"/>
            <a:ext cx="8229600" cy="4906963"/>
          </a:xfrm>
          <a:prstGeom prst="rect">
            <a:avLst/>
          </a:prstGeom>
        </p:spPr>
        <p:txBody>
          <a:bodyPr>
            <a:normAutofit lnSpcReduction="10000"/>
          </a:bodyPr>
          <a:lstStyle/>
          <a:p>
            <a:pPr eaLnBrk="1" hangingPunct="1"/>
            <a:r>
              <a:rPr lang="en-US" sz="2500" smtClean="0"/>
              <a:t>EDA’s provided input during the OEB Scorecard consultation process in 2013 primarily through its Regulatory Council</a:t>
            </a:r>
          </a:p>
          <a:p>
            <a:pPr eaLnBrk="1" hangingPunct="1"/>
            <a:r>
              <a:rPr lang="en-US" sz="2500" smtClean="0"/>
              <a:t>The EDA’s Regulatory Council, comprised of 24 LDC members, focuses on the regulatory issues of LDCs related to determination of rates, regulatory instruments, processes and proceedings and other regulatory issues</a:t>
            </a:r>
          </a:p>
          <a:p>
            <a:pPr eaLnBrk="1" hangingPunct="1"/>
            <a:r>
              <a:rPr lang="en-US" sz="2500" smtClean="0"/>
              <a:t>OEB staff can present the improvements at EDA’s Regulatory Council- attendance is usually 30+ LDC members</a:t>
            </a:r>
          </a:p>
          <a:p>
            <a:pPr eaLnBrk="1" hangingPunct="1"/>
            <a:r>
              <a:rPr lang="en-US" sz="2500" smtClean="0"/>
              <a:t>EDA can also co-host webinars with the OEB, similar to one held in December 2013</a:t>
            </a:r>
          </a:p>
        </p:txBody>
      </p:sp>
      <p:sp>
        <p:nvSpPr>
          <p:cNvPr id="6" name="Slide Number Placeholder 5"/>
          <p:cNvSpPr>
            <a:spLocks noGrp="1"/>
          </p:cNvSpPr>
          <p:nvPr>
            <p:ph type="sldNum" sz="quarter" idx="12"/>
          </p:nvPr>
        </p:nvSpPr>
        <p:spPr/>
        <p:txBody>
          <a:bodyPr/>
          <a:lstStyle/>
          <a:p>
            <a:pPr>
              <a:defRPr/>
            </a:pPr>
            <a:fld id="{95335BCD-CEEC-47CF-BB30-90F90E848FE7}" type="slidenum">
              <a:rPr lang="en-US"/>
              <a:pPr>
                <a:defRPr/>
              </a:pPr>
              <a:t>14</a:t>
            </a:fld>
            <a:endParaRPr lang="en-US"/>
          </a:p>
        </p:txBody>
      </p:sp>
    </p:spTree>
    <p:extLst>
      <p:ext uri="{BB962C8B-B14F-4D97-AF65-F5344CB8AC3E}">
        <p14:creationId xmlns:p14="http://schemas.microsoft.com/office/powerpoint/2010/main" val="1652856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Communication Tools continued</a:t>
            </a:r>
            <a:endParaRPr lang="en-US" dirty="0"/>
          </a:p>
        </p:txBody>
      </p:sp>
      <p:sp>
        <p:nvSpPr>
          <p:cNvPr id="3" name="Content Placeholder 2"/>
          <p:cNvSpPr>
            <a:spLocks noGrp="1"/>
          </p:cNvSpPr>
          <p:nvPr>
            <p:ph idx="4294967295"/>
          </p:nvPr>
        </p:nvSpPr>
        <p:spPr>
          <a:xfrm>
            <a:off x="457200" y="1219200"/>
            <a:ext cx="8229600" cy="4906963"/>
          </a:xfrm>
          <a:prstGeom prst="rect">
            <a:avLst/>
          </a:prstGeom>
        </p:spPr>
        <p:txBody>
          <a:bodyPr rtlCol="0">
            <a:noAutofit/>
          </a:bodyPr>
          <a:lstStyle/>
          <a:p>
            <a:pPr eaLnBrk="1" fontAlgn="auto" hangingPunct="1">
              <a:spcAft>
                <a:spcPts val="0"/>
              </a:spcAft>
              <a:buFont typeface="Arial" pitchFamily="34" charset="0"/>
              <a:buChar char="•"/>
              <a:defRPr/>
            </a:pPr>
            <a:r>
              <a:rPr lang="en-US" sz="2600" dirty="0" smtClean="0"/>
              <a:t>EDA regularly communicates to LDC members through e-communications on critical information and updates</a:t>
            </a:r>
          </a:p>
          <a:p>
            <a:pPr eaLnBrk="1" fontAlgn="auto" hangingPunct="1">
              <a:spcAft>
                <a:spcPts val="0"/>
              </a:spcAft>
              <a:buFont typeface="Arial" pitchFamily="34" charset="0"/>
              <a:buChar char="•"/>
              <a:defRPr/>
            </a:pPr>
            <a:r>
              <a:rPr lang="en-US" sz="2600" dirty="0" smtClean="0"/>
              <a:t>EDA can issue </a:t>
            </a:r>
            <a:r>
              <a:rPr lang="en-US" sz="2600" dirty="0" err="1" smtClean="0"/>
              <a:t>RapidSources</a:t>
            </a:r>
            <a:r>
              <a:rPr lang="en-US" sz="2600" dirty="0" smtClean="0"/>
              <a:t> as and when required that target LDC members only, informing them of time-sensitive updates re: the scorecard</a:t>
            </a:r>
          </a:p>
          <a:p>
            <a:pPr eaLnBrk="1" fontAlgn="auto" hangingPunct="1">
              <a:spcAft>
                <a:spcPts val="0"/>
              </a:spcAft>
              <a:buFont typeface="Arial" pitchFamily="34" charset="0"/>
              <a:buChar char="•"/>
              <a:defRPr/>
            </a:pPr>
            <a:r>
              <a:rPr lang="en-US" sz="2600" dirty="0" smtClean="0"/>
              <a:t>EDA also issues the Weekly every Wednesday that reaches LDCs, some commercial members, the government and other stakeholders</a:t>
            </a:r>
          </a:p>
          <a:p>
            <a:pPr eaLnBrk="1" fontAlgn="auto" hangingPunct="1">
              <a:spcAft>
                <a:spcPts val="0"/>
              </a:spcAft>
              <a:buFont typeface="Arial" pitchFamily="34" charset="0"/>
              <a:buChar char="•"/>
              <a:defRPr/>
            </a:pPr>
            <a:r>
              <a:rPr lang="en-US" sz="2600" dirty="0" smtClean="0"/>
              <a:t>EDA has issued three EDA Weekly articles since the OEB has been releasing updates re: the scorecard</a:t>
            </a:r>
            <a:endParaRPr lang="en-US" sz="2600" dirty="0"/>
          </a:p>
        </p:txBody>
      </p:sp>
      <p:sp>
        <p:nvSpPr>
          <p:cNvPr id="4" name="Slide Number Placeholder 3"/>
          <p:cNvSpPr>
            <a:spLocks noGrp="1"/>
          </p:cNvSpPr>
          <p:nvPr>
            <p:ph type="sldNum" sz="quarter" idx="12"/>
          </p:nvPr>
        </p:nvSpPr>
        <p:spPr/>
        <p:txBody>
          <a:bodyPr/>
          <a:lstStyle/>
          <a:p>
            <a:pPr>
              <a:defRPr/>
            </a:pPr>
            <a:fld id="{DC32F1D5-139D-4E2C-B86C-C24E4831BDED}" type="slidenum">
              <a:rPr lang="en-US"/>
              <a:pPr>
                <a:defRPr/>
              </a:pPr>
              <a:t>15</a:t>
            </a:fld>
            <a:endParaRPr lang="en-US"/>
          </a:p>
        </p:txBody>
      </p:sp>
    </p:spTree>
    <p:extLst>
      <p:ext uri="{BB962C8B-B14F-4D97-AF65-F5344CB8AC3E}">
        <p14:creationId xmlns:p14="http://schemas.microsoft.com/office/powerpoint/2010/main" val="139474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16</a:t>
            </a:fld>
            <a:endParaRPr lang="en-CA"/>
          </a:p>
        </p:txBody>
      </p:sp>
      <p:sp>
        <p:nvSpPr>
          <p:cNvPr id="3" name="Title 2"/>
          <p:cNvSpPr>
            <a:spLocks noGrp="1"/>
          </p:cNvSpPr>
          <p:nvPr>
            <p:ph type="title"/>
          </p:nvPr>
        </p:nvSpPr>
        <p:spPr/>
        <p:txBody>
          <a:bodyPr/>
          <a:lstStyle/>
          <a:p>
            <a:r>
              <a:rPr lang="en-CA" dirty="0" smtClean="0"/>
              <a:t>Questions &amp; Answers</a:t>
            </a:r>
            <a:endParaRPr lang="en-CA" dirty="0"/>
          </a:p>
        </p:txBody>
      </p:sp>
      <p:sp>
        <p:nvSpPr>
          <p:cNvPr id="5" name="Text Placeholder 4"/>
          <p:cNvSpPr>
            <a:spLocks noGrp="1"/>
          </p:cNvSpPr>
          <p:nvPr>
            <p:ph type="body" sz="quarter" idx="13"/>
          </p:nvPr>
        </p:nvSpPr>
        <p:spPr/>
        <p:txBody>
          <a:bodyPr/>
          <a:lstStyle/>
          <a:p>
            <a:endParaRPr lang="en-CA" dirty="0"/>
          </a:p>
          <a:p>
            <a:r>
              <a:rPr lang="en-CA" dirty="0" smtClean="0"/>
              <a:t>To submit questions please </a:t>
            </a:r>
            <a:r>
              <a:rPr lang="en-US" dirty="0"/>
              <a:t>use the “chat” </a:t>
            </a:r>
            <a:r>
              <a:rPr lang="en-US" dirty="0" smtClean="0"/>
              <a:t>feature.</a:t>
            </a:r>
            <a:endParaRPr lang="en-CA"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4320480" cy="8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81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French Presentation of the Scorecards</a:t>
            </a:r>
            <a:endParaRPr lang="en-CA" dirty="0"/>
          </a:p>
        </p:txBody>
      </p:sp>
      <p:sp>
        <p:nvSpPr>
          <p:cNvPr id="3" name="Subtitle 2"/>
          <p:cNvSpPr>
            <a:spLocks noGrp="1"/>
          </p:cNvSpPr>
          <p:nvPr>
            <p:ph type="subTitle" idx="1"/>
          </p:nvPr>
        </p:nvSpPr>
        <p:spPr>
          <a:xfrm>
            <a:off x="1664576" y="4994920"/>
            <a:ext cx="7479424" cy="720080"/>
          </a:xfrm>
        </p:spPr>
        <p:txBody>
          <a:bodyPr/>
          <a:lstStyle/>
          <a:p>
            <a:r>
              <a:rPr lang="en-CA" dirty="0" smtClean="0"/>
              <a:t>Best Approaches Discussion</a:t>
            </a:r>
            <a:endParaRPr lang="en-CA" dirty="0"/>
          </a:p>
        </p:txBody>
      </p:sp>
      <p:sp>
        <p:nvSpPr>
          <p:cNvPr id="5" name="Slide Number Placeholder 4"/>
          <p:cNvSpPr>
            <a:spLocks noGrp="1"/>
          </p:cNvSpPr>
          <p:nvPr>
            <p:ph type="sldNum" sz="quarter" idx="12"/>
          </p:nvPr>
        </p:nvSpPr>
        <p:spPr/>
        <p:txBody>
          <a:bodyPr/>
          <a:lstStyle/>
          <a:p>
            <a:fld id="{E4A780D8-CF00-41A7-9A60-AF4BB65F9954}" type="slidenum">
              <a:rPr lang="en-CA" smtClean="0"/>
              <a:pPr/>
              <a:t>17</a:t>
            </a:fld>
            <a:endParaRPr lang="en-CA" dirty="0"/>
          </a:p>
        </p:txBody>
      </p:sp>
      <p:sp>
        <p:nvSpPr>
          <p:cNvPr id="6" name="Text Placeholder 5"/>
          <p:cNvSpPr>
            <a:spLocks noGrp="1"/>
          </p:cNvSpPr>
          <p:nvPr>
            <p:ph type="body" sz="quarter" idx="13"/>
          </p:nvPr>
        </p:nvSpPr>
        <p:spPr/>
        <p:txBody>
          <a:bodyPr>
            <a:noAutofit/>
          </a:bodyPr>
          <a:lstStyle/>
          <a:p>
            <a:r>
              <a:rPr lang="en-CA" sz="1400" dirty="0" smtClean="0"/>
              <a:t>Karen Evans </a:t>
            </a:r>
          </a:p>
          <a:p>
            <a:r>
              <a:rPr lang="en-CA" sz="1400" dirty="0" smtClean="0"/>
              <a:t>OEB</a:t>
            </a:r>
            <a:endParaRPr lang="en-CA" sz="1400" dirty="0"/>
          </a:p>
        </p:txBody>
      </p:sp>
    </p:spTree>
    <p:extLst>
      <p:ext uri="{BB962C8B-B14F-4D97-AF65-F5344CB8AC3E}">
        <p14:creationId xmlns:p14="http://schemas.microsoft.com/office/powerpoint/2010/main" val="163611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18</a:t>
            </a:fld>
            <a:endParaRPr lang="en-CA"/>
          </a:p>
        </p:txBody>
      </p:sp>
      <p:sp>
        <p:nvSpPr>
          <p:cNvPr id="3" name="Title 2"/>
          <p:cNvSpPr>
            <a:spLocks noGrp="1"/>
          </p:cNvSpPr>
          <p:nvPr>
            <p:ph type="title"/>
          </p:nvPr>
        </p:nvSpPr>
        <p:spPr/>
        <p:txBody>
          <a:bodyPr>
            <a:normAutofit fontScale="90000"/>
          </a:bodyPr>
          <a:lstStyle/>
          <a:p>
            <a:r>
              <a:rPr lang="en-CA" dirty="0" smtClean="0"/>
              <a:t>Current Online Scorecard Format – French presentation</a:t>
            </a:r>
            <a:endParaRPr lang="en-US" dirty="0"/>
          </a:p>
        </p:txBody>
      </p:sp>
      <p:sp>
        <p:nvSpPr>
          <p:cNvPr id="4" name="Date Placeholder 3"/>
          <p:cNvSpPr>
            <a:spLocks noGrp="1"/>
          </p:cNvSpPr>
          <p:nvPr>
            <p:ph type="dt" sz="half" idx="4294967295"/>
          </p:nvPr>
        </p:nvSpPr>
        <p:spPr>
          <a:xfrm>
            <a:off x="3590528" y="6453336"/>
            <a:ext cx="2133600" cy="318095"/>
          </a:xfrm>
          <a:prstGeom prst="rect">
            <a:avLst/>
          </a:prstGeom>
        </p:spPr>
        <p:txBody>
          <a:bodyPr/>
          <a:lstStyle/>
          <a:p>
            <a:r>
              <a:rPr lang="en-US" dirty="0" smtClean="0"/>
              <a:t>April 28, 2015</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53" t="10379" r="18653" b="5774"/>
          <a:stretch/>
        </p:blipFill>
        <p:spPr bwMode="auto">
          <a:xfrm>
            <a:off x="1195111" y="1072800"/>
            <a:ext cx="7263089" cy="53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632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19</a:t>
            </a:fld>
            <a:endParaRPr lang="en-CA"/>
          </a:p>
        </p:txBody>
      </p:sp>
      <p:sp>
        <p:nvSpPr>
          <p:cNvPr id="6" name="Text Placeholder 5"/>
          <p:cNvSpPr>
            <a:spLocks noGrp="1"/>
          </p:cNvSpPr>
          <p:nvPr>
            <p:ph type="body" sz="quarter" idx="13"/>
          </p:nvPr>
        </p:nvSpPr>
        <p:spPr/>
        <p:txBody>
          <a:bodyPr/>
          <a:lstStyle/>
          <a:p>
            <a:endParaRPr lang="en-C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92" b="18069"/>
          <a:stretch/>
        </p:blipFill>
        <p:spPr bwMode="auto">
          <a:xfrm>
            <a:off x="457200" y="990600"/>
            <a:ext cx="520065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0" y="0"/>
            <a:ext cx="7020272" cy="908720"/>
          </a:xfrm>
        </p:spPr>
        <p:txBody>
          <a:bodyPr>
            <a:normAutofit fontScale="90000"/>
          </a:bodyPr>
          <a:lstStyle/>
          <a:p>
            <a:r>
              <a:rPr lang="en-CA" dirty="0" smtClean="0"/>
              <a:t>French Page – formerly English Presentation</a:t>
            </a:r>
            <a:endParaRPr lang="en-US" dirty="0"/>
          </a:p>
        </p:txBody>
      </p:sp>
    </p:spTree>
    <p:extLst>
      <p:ext uri="{BB962C8B-B14F-4D97-AF65-F5344CB8AC3E}">
        <p14:creationId xmlns:p14="http://schemas.microsoft.com/office/powerpoint/2010/main" val="256373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632" y="4481686"/>
            <a:ext cx="7484368" cy="603498"/>
          </a:xfrm>
        </p:spPr>
        <p:txBody>
          <a:bodyPr/>
          <a:lstStyle/>
          <a:p>
            <a:r>
              <a:rPr lang="en-US" sz="3200" b="1" dirty="0"/>
              <a:t>Implementation of Operational Improvement Initiatives for the 2014 Electricity Distributor Scorecard</a:t>
            </a:r>
            <a:endParaRPr lang="en-CA" sz="3200" dirty="0"/>
          </a:p>
        </p:txBody>
      </p:sp>
      <p:sp>
        <p:nvSpPr>
          <p:cNvPr id="5" name="Slide Number Placeholder 4"/>
          <p:cNvSpPr>
            <a:spLocks noGrp="1"/>
          </p:cNvSpPr>
          <p:nvPr>
            <p:ph type="sldNum" sz="quarter" idx="12"/>
          </p:nvPr>
        </p:nvSpPr>
        <p:spPr/>
        <p:txBody>
          <a:bodyPr/>
          <a:lstStyle/>
          <a:p>
            <a:fld id="{E4A780D8-CF00-41A7-9A60-AF4BB65F9954}" type="slidenum">
              <a:rPr lang="en-CA" smtClean="0"/>
              <a:pPr/>
              <a:t>2</a:t>
            </a:fld>
            <a:endParaRPr lang="en-CA" dirty="0"/>
          </a:p>
        </p:txBody>
      </p:sp>
      <p:sp>
        <p:nvSpPr>
          <p:cNvPr id="6" name="Text Placeholder 5"/>
          <p:cNvSpPr>
            <a:spLocks noGrp="1"/>
          </p:cNvSpPr>
          <p:nvPr>
            <p:ph type="body" sz="quarter" idx="13"/>
          </p:nvPr>
        </p:nvSpPr>
        <p:spPr>
          <a:xfrm>
            <a:off x="1692275" y="5517232"/>
            <a:ext cx="5616575" cy="431800"/>
          </a:xfrm>
        </p:spPr>
        <p:txBody>
          <a:bodyPr>
            <a:noAutofit/>
          </a:bodyPr>
          <a:lstStyle/>
          <a:p>
            <a:r>
              <a:rPr lang="en-CA" sz="1800" dirty="0" smtClean="0"/>
              <a:t>Industry Operations and Performance</a:t>
            </a:r>
          </a:p>
          <a:p>
            <a:r>
              <a:rPr lang="en-CA" sz="1800" dirty="0" smtClean="0"/>
              <a:t>Audit and Performance Assessment</a:t>
            </a:r>
          </a:p>
          <a:p>
            <a:endParaRPr lang="en-CA" sz="800" dirty="0" smtClean="0"/>
          </a:p>
          <a:p>
            <a:r>
              <a:rPr lang="en-CA" sz="1400" dirty="0" smtClean="0"/>
              <a:t>June 4, 2015</a:t>
            </a:r>
            <a:endParaRPr lang="en-CA" sz="1400" dirty="0"/>
          </a:p>
        </p:txBody>
      </p:sp>
    </p:spTree>
    <p:extLst>
      <p:ext uri="{BB962C8B-B14F-4D97-AF65-F5344CB8AC3E}">
        <p14:creationId xmlns:p14="http://schemas.microsoft.com/office/powerpoint/2010/main" val="116181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20</a:t>
            </a:fld>
            <a:endParaRPr lang="en-CA"/>
          </a:p>
        </p:txBody>
      </p:sp>
      <p:sp>
        <p:nvSpPr>
          <p:cNvPr id="3" name="Title 2"/>
          <p:cNvSpPr>
            <a:spLocks noGrp="1"/>
          </p:cNvSpPr>
          <p:nvPr>
            <p:ph type="title"/>
          </p:nvPr>
        </p:nvSpPr>
        <p:spPr/>
        <p:txBody>
          <a:bodyPr>
            <a:normAutofit/>
          </a:bodyPr>
          <a:lstStyle/>
          <a:p>
            <a:r>
              <a:rPr lang="en-CA" dirty="0"/>
              <a:t>French Page – </a:t>
            </a:r>
            <a:r>
              <a:rPr lang="en-CA" dirty="0" smtClean="0"/>
              <a:t>Now, French </a:t>
            </a:r>
            <a:r>
              <a:rPr lang="en-CA" dirty="0"/>
              <a:t>Presentation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3686"/>
            <a:ext cx="8496000" cy="540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57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21</a:t>
            </a:fld>
            <a:endParaRPr lang="en-CA"/>
          </a:p>
        </p:txBody>
      </p:sp>
      <p:sp>
        <p:nvSpPr>
          <p:cNvPr id="6" name="Text Placeholder 5"/>
          <p:cNvSpPr>
            <a:spLocks noGrp="1"/>
          </p:cNvSpPr>
          <p:nvPr>
            <p:ph type="body" sz="quarter" idx="13"/>
          </p:nvPr>
        </p:nvSpPr>
        <p:spPr/>
        <p:txBody>
          <a:bodyPr/>
          <a:lstStyle/>
          <a:p>
            <a:r>
              <a:rPr lang="en-CA" dirty="0"/>
              <a:t>All scorecards (performance results </a:t>
            </a:r>
            <a:r>
              <a:rPr lang="en-CA" dirty="0" smtClean="0"/>
              <a:t>section – Page 1) </a:t>
            </a:r>
            <a:r>
              <a:rPr lang="en-CA" dirty="0"/>
              <a:t>will be translated to </a:t>
            </a:r>
            <a:r>
              <a:rPr lang="en-CA" dirty="0" smtClean="0"/>
              <a:t>French.</a:t>
            </a:r>
          </a:p>
          <a:p>
            <a:r>
              <a:rPr lang="en-CA" dirty="0" smtClean="0"/>
              <a:t> </a:t>
            </a:r>
            <a:r>
              <a:rPr lang="en-CA" dirty="0"/>
              <a:t>OEB to do </a:t>
            </a:r>
            <a:r>
              <a:rPr lang="en-CA" dirty="0" smtClean="0"/>
              <a:t>translation and </a:t>
            </a:r>
            <a:r>
              <a:rPr lang="en-CA" dirty="0"/>
              <a:t>publish in September</a:t>
            </a:r>
          </a:p>
          <a:p>
            <a:pPr marL="0" indent="0">
              <a:buNone/>
            </a:pPr>
            <a:endParaRPr lang="en-CA" dirty="0"/>
          </a:p>
        </p:txBody>
      </p:sp>
      <p:sp>
        <p:nvSpPr>
          <p:cNvPr id="7" name="Title 2"/>
          <p:cNvSpPr>
            <a:spLocks noGrp="1"/>
          </p:cNvSpPr>
          <p:nvPr>
            <p:ph type="title"/>
          </p:nvPr>
        </p:nvSpPr>
        <p:spPr>
          <a:xfrm>
            <a:off x="0" y="0"/>
            <a:ext cx="7020272" cy="908720"/>
          </a:xfrm>
        </p:spPr>
        <p:txBody>
          <a:bodyPr>
            <a:normAutofit fontScale="90000"/>
          </a:bodyPr>
          <a:lstStyle/>
          <a:p>
            <a:r>
              <a:rPr lang="en-CA" dirty="0" smtClean="0"/>
              <a:t>French Page – French Presentation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12600"/>
            <a:ext cx="6080970" cy="33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51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22</a:t>
            </a:fld>
            <a:endParaRPr lang="en-CA"/>
          </a:p>
        </p:txBody>
      </p:sp>
      <p:sp>
        <p:nvSpPr>
          <p:cNvPr id="10" name="Title 2"/>
          <p:cNvSpPr>
            <a:spLocks noGrp="1"/>
          </p:cNvSpPr>
          <p:nvPr>
            <p:ph type="title"/>
          </p:nvPr>
        </p:nvSpPr>
        <p:spPr>
          <a:xfrm>
            <a:off x="0" y="0"/>
            <a:ext cx="7020272" cy="908720"/>
          </a:xfrm>
        </p:spPr>
        <p:txBody>
          <a:bodyPr>
            <a:normAutofit/>
          </a:bodyPr>
          <a:lstStyle/>
          <a:p>
            <a:r>
              <a:rPr lang="en-CA" dirty="0" smtClean="0"/>
              <a:t>Translations – MD&amp;A</a:t>
            </a:r>
            <a:endParaRPr lang="en-US" dirty="0"/>
          </a:p>
        </p:txBody>
      </p:sp>
      <p:sp>
        <p:nvSpPr>
          <p:cNvPr id="7" name="Text Placeholder 6"/>
          <p:cNvSpPr>
            <a:spLocks noGrp="1"/>
          </p:cNvSpPr>
          <p:nvPr>
            <p:ph type="body" sz="quarter" idx="13"/>
          </p:nvPr>
        </p:nvSpPr>
        <p:spPr>
          <a:xfrm>
            <a:off x="76200" y="1600200"/>
            <a:ext cx="8748589" cy="3342453"/>
          </a:xfrm>
          <a:prstGeom prst="rect">
            <a:avLst/>
          </a:prstGeom>
        </p:spPr>
        <p:txBody>
          <a:bodyPr>
            <a:spAutoFit/>
          </a:bodyPr>
          <a:lstStyle/>
          <a:p>
            <a:r>
              <a:rPr lang="en-CA" dirty="0" smtClean="0"/>
              <a:t>LDCs with French customers will translate their Scorecard MD&amp;A and send to OEB. </a:t>
            </a:r>
          </a:p>
          <a:p>
            <a:endParaRPr lang="en-CA" dirty="0" smtClean="0"/>
          </a:p>
          <a:p>
            <a:r>
              <a:rPr lang="en-CA" dirty="0" smtClean="0"/>
              <a:t>OEB will integrate Page 1 and Scorecard MD&amp;A and post on OEB website (September)</a:t>
            </a:r>
          </a:p>
          <a:p>
            <a:pPr marL="0" indent="0">
              <a:buNone/>
            </a:pPr>
            <a:r>
              <a:rPr lang="en-CA" dirty="0"/>
              <a:t> </a:t>
            </a:r>
          </a:p>
        </p:txBody>
      </p:sp>
      <p:sp>
        <p:nvSpPr>
          <p:cNvPr id="3" name="Rectangle 2"/>
          <p:cNvSpPr/>
          <p:nvPr/>
        </p:nvSpPr>
        <p:spPr>
          <a:xfrm>
            <a:off x="6334125" y="5119390"/>
            <a:ext cx="2566959"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MD&amp;A</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97612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23</a:t>
            </a:fld>
            <a:endParaRPr lang="en-CA"/>
          </a:p>
        </p:txBody>
      </p:sp>
      <p:sp>
        <p:nvSpPr>
          <p:cNvPr id="10" name="Title 2"/>
          <p:cNvSpPr>
            <a:spLocks noGrp="1"/>
          </p:cNvSpPr>
          <p:nvPr>
            <p:ph type="title"/>
          </p:nvPr>
        </p:nvSpPr>
        <p:spPr>
          <a:xfrm>
            <a:off x="0" y="0"/>
            <a:ext cx="7020272" cy="908720"/>
          </a:xfrm>
        </p:spPr>
        <p:txBody>
          <a:bodyPr>
            <a:normAutofit/>
          </a:bodyPr>
          <a:lstStyle/>
          <a:p>
            <a:r>
              <a:rPr lang="en-CA" dirty="0" smtClean="0"/>
              <a:t>Scorecard Changes Discussion</a:t>
            </a:r>
            <a:endParaRPr lang="en-US" dirty="0"/>
          </a:p>
        </p:txBody>
      </p:sp>
      <p:sp>
        <p:nvSpPr>
          <p:cNvPr id="7" name="Text Placeholder 6"/>
          <p:cNvSpPr>
            <a:spLocks noGrp="1"/>
          </p:cNvSpPr>
          <p:nvPr>
            <p:ph type="body" sz="quarter" idx="13"/>
          </p:nvPr>
        </p:nvSpPr>
        <p:spPr>
          <a:xfrm>
            <a:off x="71883" y="980405"/>
            <a:ext cx="8748589" cy="5016758"/>
          </a:xfrm>
          <a:prstGeom prst="rect">
            <a:avLst/>
          </a:prstGeom>
        </p:spPr>
        <p:txBody>
          <a:bodyPr>
            <a:spAutoFit/>
          </a:bodyPr>
          <a:lstStyle/>
          <a:p>
            <a:r>
              <a:rPr lang="en-CA" dirty="0"/>
              <a:t> </a:t>
            </a:r>
            <a:r>
              <a:rPr lang="en-CA" dirty="0" smtClean="0"/>
              <a:t>Scorecard MD&amp;As will be posted in English-only for LDCs that typically don’t translate.</a:t>
            </a:r>
          </a:p>
          <a:p>
            <a:endParaRPr lang="en-CA" dirty="0" smtClean="0"/>
          </a:p>
          <a:p>
            <a:r>
              <a:rPr lang="en-CA" dirty="0"/>
              <a:t>OEB will add a note on the web: </a:t>
            </a:r>
          </a:p>
          <a:p>
            <a:pPr marL="0" indent="0" algn="ctr">
              <a:buNone/>
            </a:pPr>
            <a:r>
              <a:rPr lang="en-CA" i="1" dirty="0" err="1"/>
              <a:t>Aussi</a:t>
            </a:r>
            <a:r>
              <a:rPr lang="en-CA" i="1" dirty="0"/>
              <a:t> </a:t>
            </a:r>
            <a:r>
              <a:rPr lang="en-CA" i="1" dirty="0" err="1"/>
              <a:t>disponible</a:t>
            </a:r>
            <a:r>
              <a:rPr lang="en-CA" i="1" dirty="0"/>
              <a:t> en </a:t>
            </a:r>
            <a:r>
              <a:rPr lang="en-CA" i="1" dirty="0" err="1" smtClean="0"/>
              <a:t>français</a:t>
            </a:r>
            <a:r>
              <a:rPr lang="en-CA" i="1" dirty="0" smtClean="0"/>
              <a:t/>
            </a:r>
            <a:br>
              <a:rPr lang="en-CA" i="1" dirty="0" smtClean="0"/>
            </a:br>
            <a:endParaRPr lang="en-CA" i="1" dirty="0"/>
          </a:p>
          <a:p>
            <a:r>
              <a:rPr lang="en-CA" dirty="0" smtClean="0"/>
              <a:t>If a customer wants a translated document, OEB will provide it (translation and payment).</a:t>
            </a:r>
          </a:p>
          <a:p>
            <a:endParaRPr lang="en-CA" dirty="0" smtClean="0"/>
          </a:p>
        </p:txBody>
      </p:sp>
    </p:spTree>
    <p:extLst>
      <p:ext uri="{BB962C8B-B14F-4D97-AF65-F5344CB8AC3E}">
        <p14:creationId xmlns:p14="http://schemas.microsoft.com/office/powerpoint/2010/main" val="3864646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24</a:t>
            </a:fld>
            <a:endParaRPr lang="en-CA"/>
          </a:p>
        </p:txBody>
      </p:sp>
      <p:sp>
        <p:nvSpPr>
          <p:cNvPr id="3" name="Title 2"/>
          <p:cNvSpPr>
            <a:spLocks noGrp="1"/>
          </p:cNvSpPr>
          <p:nvPr>
            <p:ph type="title"/>
          </p:nvPr>
        </p:nvSpPr>
        <p:spPr/>
        <p:txBody>
          <a:bodyPr/>
          <a:lstStyle/>
          <a:p>
            <a:r>
              <a:rPr lang="en-CA" dirty="0" smtClean="0"/>
              <a:t>Questions &amp; Answers</a:t>
            </a:r>
            <a:endParaRPr lang="en-CA" dirty="0"/>
          </a:p>
        </p:txBody>
      </p:sp>
      <p:sp>
        <p:nvSpPr>
          <p:cNvPr id="5" name="Text Placeholder 4"/>
          <p:cNvSpPr>
            <a:spLocks noGrp="1"/>
          </p:cNvSpPr>
          <p:nvPr>
            <p:ph type="body" sz="quarter" idx="13"/>
          </p:nvPr>
        </p:nvSpPr>
        <p:spPr/>
        <p:txBody>
          <a:bodyPr/>
          <a:lstStyle/>
          <a:p>
            <a:endParaRPr lang="en-CA" dirty="0"/>
          </a:p>
          <a:p>
            <a:r>
              <a:rPr lang="en-CA" dirty="0" smtClean="0"/>
              <a:t>To submit questions please </a:t>
            </a:r>
            <a:r>
              <a:rPr lang="en-US" dirty="0"/>
              <a:t>use the “chat” </a:t>
            </a:r>
            <a:r>
              <a:rPr lang="en-US" dirty="0" smtClean="0"/>
              <a:t>feature.</a:t>
            </a:r>
            <a:endParaRPr lang="en-CA"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4320480" cy="8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81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632" y="4481686"/>
            <a:ext cx="7484368" cy="603498"/>
          </a:xfrm>
        </p:spPr>
        <p:txBody>
          <a:bodyPr/>
          <a:lstStyle/>
          <a:p>
            <a:r>
              <a:rPr lang="en-CA" sz="3200" dirty="0"/>
              <a:t>Enhancement to the OEB Portal</a:t>
            </a:r>
          </a:p>
        </p:txBody>
      </p:sp>
      <p:sp>
        <p:nvSpPr>
          <p:cNvPr id="5" name="Slide Number Placeholder 4"/>
          <p:cNvSpPr>
            <a:spLocks noGrp="1"/>
          </p:cNvSpPr>
          <p:nvPr>
            <p:ph type="sldNum" sz="quarter" idx="12"/>
          </p:nvPr>
        </p:nvSpPr>
        <p:spPr/>
        <p:txBody>
          <a:bodyPr/>
          <a:lstStyle/>
          <a:p>
            <a:fld id="{E4A780D8-CF00-41A7-9A60-AF4BB65F9954}" type="slidenum">
              <a:rPr lang="en-CA" smtClean="0"/>
              <a:pPr/>
              <a:t>25</a:t>
            </a:fld>
            <a:endParaRPr lang="en-CA" dirty="0"/>
          </a:p>
        </p:txBody>
      </p:sp>
      <p:sp>
        <p:nvSpPr>
          <p:cNvPr id="6" name="Text Placeholder 5"/>
          <p:cNvSpPr>
            <a:spLocks noGrp="1"/>
          </p:cNvSpPr>
          <p:nvPr>
            <p:ph type="body" sz="quarter" idx="13"/>
          </p:nvPr>
        </p:nvSpPr>
        <p:spPr>
          <a:xfrm>
            <a:off x="1692275" y="5517232"/>
            <a:ext cx="5616575" cy="431800"/>
          </a:xfrm>
        </p:spPr>
        <p:txBody>
          <a:bodyPr>
            <a:noAutofit/>
          </a:bodyPr>
          <a:lstStyle/>
          <a:p>
            <a:r>
              <a:rPr lang="en-CA" sz="1800" dirty="0" smtClean="0"/>
              <a:t>Susan Muckle</a:t>
            </a:r>
          </a:p>
          <a:p>
            <a:r>
              <a:rPr lang="en-CA" sz="1800" dirty="0" smtClean="0"/>
              <a:t>OEB</a:t>
            </a:r>
          </a:p>
          <a:p>
            <a:endParaRPr lang="en-CA" sz="800" dirty="0" smtClean="0"/>
          </a:p>
        </p:txBody>
      </p:sp>
    </p:spTree>
    <p:extLst>
      <p:ext uri="{BB962C8B-B14F-4D97-AF65-F5344CB8AC3E}">
        <p14:creationId xmlns:p14="http://schemas.microsoft.com/office/powerpoint/2010/main" val="2853096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26</a:t>
            </a:fld>
            <a:endParaRPr lang="en-CA">
              <a:solidFill>
                <a:prstClr val="white">
                  <a:lumMod val="50000"/>
                </a:prstClr>
              </a:solidFill>
            </a:endParaRPr>
          </a:p>
        </p:txBody>
      </p:sp>
      <p:sp>
        <p:nvSpPr>
          <p:cNvPr id="3" name="Title 2"/>
          <p:cNvSpPr>
            <a:spLocks noGrp="1"/>
          </p:cNvSpPr>
          <p:nvPr>
            <p:ph type="title"/>
          </p:nvPr>
        </p:nvSpPr>
        <p:spPr bwMode="grayWhite"/>
        <p:txBody>
          <a:bodyPr>
            <a:normAutofit/>
          </a:bodyPr>
          <a:lstStyle/>
          <a:p>
            <a:r>
              <a:rPr lang="en-CA" dirty="0" smtClean="0"/>
              <a:t>OEB Portal</a:t>
            </a:r>
            <a:endParaRPr lang="en-CA" dirty="0"/>
          </a:p>
        </p:txBody>
      </p:sp>
      <p:sp>
        <p:nvSpPr>
          <p:cNvPr id="5" name="Text Placeholder 4"/>
          <p:cNvSpPr>
            <a:spLocks noGrp="1"/>
          </p:cNvSpPr>
          <p:nvPr>
            <p:ph type="body" sz="quarter" idx="13"/>
          </p:nvPr>
        </p:nvSpPr>
        <p:spPr>
          <a:xfrm>
            <a:off x="35496" y="980728"/>
            <a:ext cx="8858250" cy="5420072"/>
          </a:xfrm>
        </p:spPr>
        <p:txBody>
          <a:bodyPr>
            <a:normAutofit fontScale="70000" lnSpcReduction="20000"/>
          </a:bodyPr>
          <a:lstStyle/>
          <a:p>
            <a:pPr marL="0" indent="0">
              <a:buNone/>
            </a:pPr>
            <a:r>
              <a:rPr lang="en-CA" b="1" dirty="0" smtClean="0"/>
              <a:t>Issue: </a:t>
            </a:r>
            <a:r>
              <a:rPr lang="en-CA" dirty="0" smtClean="0"/>
              <a:t>CEO not available for Scorecard sign-off – enable CEO to delegate to officer of the company for Sign-off in advance of deadline.</a:t>
            </a:r>
          </a:p>
          <a:p>
            <a:pPr marL="0" indent="0">
              <a:buNone/>
            </a:pPr>
            <a:endParaRPr lang="en-CA" dirty="0" smtClean="0"/>
          </a:p>
          <a:p>
            <a:pPr marL="0" indent="0">
              <a:buNone/>
            </a:pPr>
            <a:r>
              <a:rPr lang="en-CA" b="1" dirty="0" smtClean="0"/>
              <a:t>Improvement:</a:t>
            </a:r>
          </a:p>
          <a:p>
            <a:pPr lvl="0"/>
            <a:r>
              <a:rPr lang="en-CA" dirty="0" smtClean="0"/>
              <a:t>A </a:t>
            </a:r>
            <a:r>
              <a:rPr lang="en-CA" dirty="0"/>
              <a:t>letter was issued on April 17, 2015 with details on how to obtain ID/password for executive </a:t>
            </a:r>
            <a:r>
              <a:rPr lang="en-CA" dirty="0" smtClean="0"/>
              <a:t>certification regarding 2014 annual RRR Filings and sign-off for the scorecards:</a:t>
            </a:r>
          </a:p>
          <a:p>
            <a:pPr marL="457200" lvl="1" indent="0">
              <a:buNone/>
            </a:pPr>
            <a:r>
              <a:rPr lang="en-US" sz="2600" i="1" dirty="0" smtClean="0"/>
              <a:t>The </a:t>
            </a:r>
            <a:r>
              <a:rPr lang="en-US" sz="2600" i="1" dirty="0"/>
              <a:t>OEB requires the company to complete the Electronic User Form </a:t>
            </a:r>
            <a:r>
              <a:rPr lang="en-US" sz="2600" i="1" dirty="0" smtClean="0"/>
              <a:t>and </a:t>
            </a:r>
            <a:r>
              <a:rPr lang="en-US" sz="2600" i="1" dirty="0"/>
              <a:t>submit its request electronically to the OEB’s Board Secretary Office </a:t>
            </a:r>
            <a:r>
              <a:rPr lang="en-US" sz="2600" i="1" dirty="0" smtClean="0"/>
              <a:t>by </a:t>
            </a:r>
            <a:r>
              <a:rPr lang="en-US" sz="2600" i="1" dirty="0"/>
              <a:t>April 24, 2014.</a:t>
            </a:r>
            <a:endParaRPr lang="en-CA" sz="2600" i="1" dirty="0"/>
          </a:p>
          <a:p>
            <a:pPr marL="0" lvl="0" indent="0">
              <a:buNone/>
            </a:pPr>
            <a:endParaRPr lang="en-CA" sz="2900" i="1" dirty="0"/>
          </a:p>
          <a:p>
            <a:pPr lvl="0"/>
            <a:r>
              <a:rPr lang="en-CA" dirty="0"/>
              <a:t>The electronic User Request Form has been updated on the OEB website to accommodate requests for executive </a:t>
            </a:r>
            <a:r>
              <a:rPr lang="en-CA" dirty="0" smtClean="0"/>
              <a:t>certification</a:t>
            </a:r>
            <a:br>
              <a:rPr lang="en-CA" dirty="0" smtClean="0"/>
            </a:br>
            <a:endParaRPr lang="en-CA" dirty="0" smtClean="0"/>
          </a:p>
          <a:p>
            <a:pPr lvl="0"/>
            <a:r>
              <a:rPr lang="en-US" b="1" dirty="0" smtClean="0"/>
              <a:t>New electronic form to allow CEO to delegate Scorecard signing authority to an existing User with access for executive certification. </a:t>
            </a:r>
            <a:endParaRPr lang="en-CA" b="1" dirty="0"/>
          </a:p>
          <a:p>
            <a:pPr marL="0" indent="0">
              <a:buNone/>
            </a:pPr>
            <a:endParaRPr lang="en-CA" sz="2400" b="1" dirty="0"/>
          </a:p>
          <a:p>
            <a:endParaRPr lang="en-CA" dirty="0"/>
          </a:p>
          <a:p>
            <a:endParaRPr lang="en-CA" dirty="0"/>
          </a:p>
        </p:txBody>
      </p:sp>
    </p:spTree>
    <p:extLst>
      <p:ext uri="{BB962C8B-B14F-4D97-AF65-F5344CB8AC3E}">
        <p14:creationId xmlns:p14="http://schemas.microsoft.com/office/powerpoint/2010/main" val="2769462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27</a:t>
            </a:fld>
            <a:endParaRPr lang="en-CA">
              <a:solidFill>
                <a:prstClr val="white">
                  <a:lumMod val="50000"/>
                </a:prstClr>
              </a:solidFill>
            </a:endParaRPr>
          </a:p>
        </p:txBody>
      </p:sp>
      <p:sp>
        <p:nvSpPr>
          <p:cNvPr id="3" name="Title 2"/>
          <p:cNvSpPr>
            <a:spLocks noGrp="1"/>
          </p:cNvSpPr>
          <p:nvPr>
            <p:ph type="title"/>
          </p:nvPr>
        </p:nvSpPr>
        <p:spPr/>
        <p:txBody>
          <a:bodyPr/>
          <a:lstStyle/>
          <a:p>
            <a:r>
              <a:rPr lang="en-US" dirty="0" smtClean="0"/>
              <a:t>OEB Portal</a:t>
            </a:r>
            <a:endParaRPr lang="en-CA" dirty="0"/>
          </a:p>
        </p:txBody>
      </p:sp>
      <p:sp>
        <p:nvSpPr>
          <p:cNvPr id="4" name="Text Placeholder 3"/>
          <p:cNvSpPr>
            <a:spLocks noGrp="1"/>
          </p:cNvSpPr>
          <p:nvPr>
            <p:ph type="body" sz="quarter" idx="13"/>
          </p:nvPr>
        </p:nvSpPr>
        <p:spPr/>
        <p:txBody>
          <a:bodyPr>
            <a:normAutofit/>
          </a:bodyPr>
          <a:lstStyle/>
          <a:p>
            <a:r>
              <a:rPr lang="en-CA" sz="1800" dirty="0"/>
              <a:t>On the Reporting </a:t>
            </a:r>
            <a:r>
              <a:rPr lang="en-CA" sz="1800" dirty="0" smtClean="0"/>
              <a:t>Year </a:t>
            </a:r>
            <a:r>
              <a:rPr lang="en-CA" sz="1800" dirty="0"/>
              <a:t>for the Company, select Scorecard Delegation tab</a:t>
            </a:r>
          </a:p>
        </p:txBody>
      </p:sp>
      <p:pic>
        <p:nvPicPr>
          <p:cNvPr id="6" name="Picture 5"/>
          <p:cNvPicPr/>
          <p:nvPr/>
        </p:nvPicPr>
        <p:blipFill>
          <a:blip r:embed="rId2"/>
          <a:stretch>
            <a:fillRect/>
          </a:stretch>
        </p:blipFill>
        <p:spPr>
          <a:xfrm>
            <a:off x="381000" y="1628273"/>
            <a:ext cx="7534275" cy="4708525"/>
          </a:xfrm>
          <a:prstGeom prst="rect">
            <a:avLst/>
          </a:prstGeom>
        </p:spPr>
      </p:pic>
      <p:sp>
        <p:nvSpPr>
          <p:cNvPr id="8" name="Up Arrow 7"/>
          <p:cNvSpPr/>
          <p:nvPr/>
        </p:nvSpPr>
        <p:spPr>
          <a:xfrm>
            <a:off x="2797663" y="2592484"/>
            <a:ext cx="484632" cy="978408"/>
          </a:xfrm>
          <a:prstGeom prst="upArrow">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864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28</a:t>
            </a:fld>
            <a:endParaRPr lang="en-CA">
              <a:solidFill>
                <a:prstClr val="white">
                  <a:lumMod val="50000"/>
                </a:prstClr>
              </a:solidFill>
            </a:endParaRPr>
          </a:p>
        </p:txBody>
      </p:sp>
      <p:sp>
        <p:nvSpPr>
          <p:cNvPr id="3" name="Title 2"/>
          <p:cNvSpPr>
            <a:spLocks noGrp="1"/>
          </p:cNvSpPr>
          <p:nvPr>
            <p:ph type="title"/>
          </p:nvPr>
        </p:nvSpPr>
        <p:spPr/>
        <p:txBody>
          <a:bodyPr/>
          <a:lstStyle/>
          <a:p>
            <a:r>
              <a:rPr lang="en-US" dirty="0" smtClean="0"/>
              <a:t>OEB Portal</a:t>
            </a:r>
            <a:endParaRPr lang="en-CA" dirty="0"/>
          </a:p>
        </p:txBody>
      </p:sp>
      <p:sp>
        <p:nvSpPr>
          <p:cNvPr id="4" name="Text Placeholder 3"/>
          <p:cNvSpPr>
            <a:spLocks noGrp="1"/>
          </p:cNvSpPr>
          <p:nvPr>
            <p:ph type="body" sz="quarter" idx="13"/>
          </p:nvPr>
        </p:nvSpPr>
        <p:spPr/>
        <p:txBody>
          <a:bodyPr/>
          <a:lstStyle/>
          <a:p>
            <a:r>
              <a:rPr lang="en-CA" sz="2000" dirty="0" smtClean="0"/>
              <a:t>CEO is </a:t>
            </a:r>
            <a:r>
              <a:rPr lang="en-CA" sz="2000" dirty="0"/>
              <a:t>the only RRR access</a:t>
            </a:r>
            <a:r>
              <a:rPr lang="en-CA" dirty="0"/>
              <a:t> </a:t>
            </a:r>
            <a:r>
              <a:rPr lang="en-CA" sz="2000" dirty="0"/>
              <a:t>that can use this </a:t>
            </a:r>
            <a:r>
              <a:rPr lang="en-CA" sz="2000" dirty="0" smtClean="0"/>
              <a:t>function</a:t>
            </a:r>
            <a:endParaRPr lang="en-CA" dirty="0"/>
          </a:p>
        </p:txBody>
      </p:sp>
      <p:pic>
        <p:nvPicPr>
          <p:cNvPr id="5" name="Picture 4"/>
          <p:cNvPicPr/>
          <p:nvPr/>
        </p:nvPicPr>
        <p:blipFill>
          <a:blip r:embed="rId2"/>
          <a:stretch>
            <a:fillRect/>
          </a:stretch>
        </p:blipFill>
        <p:spPr>
          <a:xfrm>
            <a:off x="533400" y="1600200"/>
            <a:ext cx="7581900" cy="4738370"/>
          </a:xfrm>
          <a:prstGeom prst="rect">
            <a:avLst/>
          </a:prstGeom>
        </p:spPr>
      </p:pic>
    </p:spTree>
    <p:extLst>
      <p:ext uri="{BB962C8B-B14F-4D97-AF65-F5344CB8AC3E}">
        <p14:creationId xmlns:p14="http://schemas.microsoft.com/office/powerpoint/2010/main" val="1351057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29</a:t>
            </a:fld>
            <a:endParaRPr lang="en-CA">
              <a:solidFill>
                <a:prstClr val="white">
                  <a:lumMod val="50000"/>
                </a:prstClr>
              </a:solidFill>
            </a:endParaRPr>
          </a:p>
        </p:txBody>
      </p:sp>
      <p:sp>
        <p:nvSpPr>
          <p:cNvPr id="3" name="Title 2"/>
          <p:cNvSpPr>
            <a:spLocks noGrp="1"/>
          </p:cNvSpPr>
          <p:nvPr>
            <p:ph type="title"/>
          </p:nvPr>
        </p:nvSpPr>
        <p:spPr/>
        <p:txBody>
          <a:bodyPr/>
          <a:lstStyle/>
          <a:p>
            <a:r>
              <a:rPr lang="en-US" dirty="0" smtClean="0"/>
              <a:t>OEB Portal</a:t>
            </a:r>
            <a:endParaRPr lang="en-CA" dirty="0"/>
          </a:p>
        </p:txBody>
      </p:sp>
      <p:sp>
        <p:nvSpPr>
          <p:cNvPr id="4" name="Text Placeholder 3"/>
          <p:cNvSpPr>
            <a:spLocks noGrp="1"/>
          </p:cNvSpPr>
          <p:nvPr>
            <p:ph type="body" sz="quarter" idx="13"/>
          </p:nvPr>
        </p:nvSpPr>
        <p:spPr/>
        <p:txBody>
          <a:bodyPr>
            <a:normAutofit/>
          </a:bodyPr>
          <a:lstStyle/>
          <a:p>
            <a:r>
              <a:rPr lang="en-CA" sz="2000" dirty="0" smtClean="0"/>
              <a:t>Once </a:t>
            </a:r>
            <a:r>
              <a:rPr lang="en-CA" sz="2000" dirty="0"/>
              <a:t>the Delegate Scorecard is checked off, the names of those with executive </a:t>
            </a:r>
            <a:r>
              <a:rPr lang="en-CA" sz="2000" dirty="0" smtClean="0"/>
              <a:t>signing such as Chief Financial Officer appear.  Select the person’s name and submit as Yes.</a:t>
            </a:r>
            <a:endParaRPr lang="en-CA" sz="2000" dirty="0"/>
          </a:p>
        </p:txBody>
      </p:sp>
      <p:pic>
        <p:nvPicPr>
          <p:cNvPr id="5" name="Picture 4"/>
          <p:cNvPicPr/>
          <p:nvPr/>
        </p:nvPicPr>
        <p:blipFill>
          <a:blip r:embed="rId2"/>
          <a:stretch>
            <a:fillRect/>
          </a:stretch>
        </p:blipFill>
        <p:spPr>
          <a:xfrm>
            <a:off x="228600" y="1981200"/>
            <a:ext cx="6943725" cy="4339590"/>
          </a:xfrm>
          <a:prstGeom prst="rect">
            <a:avLst/>
          </a:prstGeom>
        </p:spPr>
      </p:pic>
    </p:spTree>
    <p:extLst>
      <p:ext uri="{BB962C8B-B14F-4D97-AF65-F5344CB8AC3E}">
        <p14:creationId xmlns:p14="http://schemas.microsoft.com/office/powerpoint/2010/main" val="279342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3</a:t>
            </a:fld>
            <a:endParaRPr lang="en-CA">
              <a:solidFill>
                <a:prstClr val="white">
                  <a:lumMod val="50000"/>
                </a:prstClr>
              </a:solidFill>
            </a:endParaRPr>
          </a:p>
        </p:txBody>
      </p:sp>
      <p:sp>
        <p:nvSpPr>
          <p:cNvPr id="3" name="Title 2"/>
          <p:cNvSpPr>
            <a:spLocks noGrp="1"/>
          </p:cNvSpPr>
          <p:nvPr>
            <p:ph type="title"/>
          </p:nvPr>
        </p:nvSpPr>
        <p:spPr/>
        <p:txBody>
          <a:bodyPr>
            <a:normAutofit/>
          </a:bodyPr>
          <a:lstStyle/>
          <a:p>
            <a:r>
              <a:rPr lang="en-CA" dirty="0" smtClean="0"/>
              <a:t>Introduction</a:t>
            </a:r>
            <a:endParaRPr lang="en-CA" dirty="0"/>
          </a:p>
        </p:txBody>
      </p:sp>
      <p:sp>
        <p:nvSpPr>
          <p:cNvPr id="4" name="Text Placeholder 3"/>
          <p:cNvSpPr>
            <a:spLocks noGrp="1"/>
          </p:cNvSpPr>
          <p:nvPr>
            <p:ph type="body" sz="quarter" idx="13"/>
          </p:nvPr>
        </p:nvSpPr>
        <p:spPr>
          <a:xfrm>
            <a:off x="251520" y="1124744"/>
            <a:ext cx="8642226" cy="5256584"/>
          </a:xfrm>
        </p:spPr>
        <p:txBody>
          <a:bodyPr>
            <a:normAutofit fontScale="77500" lnSpcReduction="20000"/>
          </a:bodyPr>
          <a:lstStyle/>
          <a:p>
            <a:r>
              <a:rPr lang="en-US" dirty="0" smtClean="0"/>
              <a:t>Throughout </a:t>
            </a:r>
            <a:r>
              <a:rPr lang="en-US" dirty="0"/>
              <a:t>the 2013 scorecard implementation process, the OEB received </a:t>
            </a:r>
            <a:r>
              <a:rPr lang="en-US" dirty="0" smtClean="0"/>
              <a:t>concerns, feedback </a:t>
            </a:r>
            <a:r>
              <a:rPr lang="en-US" dirty="0"/>
              <a:t>and improvement suggestions related to the scorecard from electricity distributors. </a:t>
            </a:r>
            <a:endParaRPr lang="en-US" dirty="0" smtClean="0"/>
          </a:p>
          <a:p>
            <a:endParaRPr lang="en-CA" dirty="0"/>
          </a:p>
          <a:p>
            <a:r>
              <a:rPr lang="en-US" dirty="0" smtClean="0"/>
              <a:t>As </a:t>
            </a:r>
            <a:r>
              <a:rPr lang="en-US" dirty="0"/>
              <a:t>part of its commitment to continuous </a:t>
            </a:r>
            <a:r>
              <a:rPr lang="en-US" dirty="0" smtClean="0"/>
              <a:t>improvement regarding scorecards, </a:t>
            </a:r>
            <a:r>
              <a:rPr lang="en-US" dirty="0"/>
              <a:t>the OEB formed a working </a:t>
            </a:r>
            <a:r>
              <a:rPr lang="en-US" dirty="0" smtClean="0"/>
              <a:t>group </a:t>
            </a:r>
            <a:r>
              <a:rPr lang="en-US" dirty="0"/>
              <a:t>in January </a:t>
            </a:r>
            <a:r>
              <a:rPr lang="en-US" dirty="0" smtClean="0"/>
              <a:t>2015 to make </a:t>
            </a:r>
            <a:r>
              <a:rPr lang="en-US" dirty="0"/>
              <a:t>improvements to the scorecard process. </a:t>
            </a:r>
            <a:endParaRPr lang="en-US" dirty="0" smtClean="0"/>
          </a:p>
          <a:p>
            <a:endParaRPr lang="en-US" dirty="0" smtClean="0"/>
          </a:p>
          <a:p>
            <a:r>
              <a:rPr lang="en-US" dirty="0" smtClean="0"/>
              <a:t>Staff </a:t>
            </a:r>
            <a:r>
              <a:rPr lang="en-US" dirty="0"/>
              <a:t>from the Audit and Performance Assessment department (OEB Staff) and members of the Working Group worked on implementation issues and met a number of times between February and May 2015 to fulfill the mandate. </a:t>
            </a:r>
            <a:endParaRPr lang="en-CA" dirty="0"/>
          </a:p>
        </p:txBody>
      </p:sp>
    </p:spTree>
    <p:extLst>
      <p:ext uri="{BB962C8B-B14F-4D97-AF65-F5344CB8AC3E}">
        <p14:creationId xmlns:p14="http://schemas.microsoft.com/office/powerpoint/2010/main" val="2411264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30</a:t>
            </a:fld>
            <a:endParaRPr lang="en-CA">
              <a:solidFill>
                <a:prstClr val="white">
                  <a:lumMod val="50000"/>
                </a:prstClr>
              </a:solidFill>
            </a:endParaRPr>
          </a:p>
        </p:txBody>
      </p:sp>
      <p:sp>
        <p:nvSpPr>
          <p:cNvPr id="3" name="Title 2"/>
          <p:cNvSpPr>
            <a:spLocks noGrp="1"/>
          </p:cNvSpPr>
          <p:nvPr>
            <p:ph type="title"/>
          </p:nvPr>
        </p:nvSpPr>
        <p:spPr/>
        <p:txBody>
          <a:bodyPr/>
          <a:lstStyle/>
          <a:p>
            <a:r>
              <a:rPr lang="en-US" dirty="0" smtClean="0"/>
              <a:t>OEB Portal</a:t>
            </a:r>
            <a:endParaRPr lang="en-CA" dirty="0"/>
          </a:p>
        </p:txBody>
      </p:sp>
      <p:sp>
        <p:nvSpPr>
          <p:cNvPr id="4" name="Text Placeholder 3"/>
          <p:cNvSpPr>
            <a:spLocks noGrp="1"/>
          </p:cNvSpPr>
          <p:nvPr>
            <p:ph type="body" sz="quarter" idx="13"/>
          </p:nvPr>
        </p:nvSpPr>
        <p:spPr/>
        <p:txBody>
          <a:bodyPr>
            <a:normAutofit/>
          </a:bodyPr>
          <a:lstStyle/>
          <a:p>
            <a:r>
              <a:rPr lang="en-CA" sz="1800" dirty="0" smtClean="0"/>
              <a:t>This </a:t>
            </a:r>
            <a:r>
              <a:rPr lang="en-CA" sz="1800" dirty="0"/>
              <a:t>is the new Scorecard Delegate </a:t>
            </a:r>
            <a:r>
              <a:rPr lang="en-CA" sz="1800" dirty="0" smtClean="0"/>
              <a:t>Name that was selected.  </a:t>
            </a:r>
            <a:r>
              <a:rPr lang="en-CA" sz="1800" dirty="0"/>
              <a:t>The person named </a:t>
            </a:r>
            <a:r>
              <a:rPr lang="en-CA" sz="1800" dirty="0" smtClean="0"/>
              <a:t>will </a:t>
            </a:r>
            <a:r>
              <a:rPr lang="en-CA" sz="1800" dirty="0"/>
              <a:t>login and select Scorecard Sign Off.</a:t>
            </a:r>
          </a:p>
          <a:p>
            <a:r>
              <a:rPr lang="en-US" sz="1800" dirty="0" smtClean="0"/>
              <a:t> p </a:t>
            </a:r>
            <a:endParaRPr lang="en-CA" sz="1800" dirty="0"/>
          </a:p>
        </p:txBody>
      </p:sp>
      <p:pic>
        <p:nvPicPr>
          <p:cNvPr id="5" name="Picture 4"/>
          <p:cNvPicPr/>
          <p:nvPr/>
        </p:nvPicPr>
        <p:blipFill>
          <a:blip r:embed="rId2"/>
          <a:stretch>
            <a:fillRect/>
          </a:stretch>
        </p:blipFill>
        <p:spPr>
          <a:xfrm>
            <a:off x="228600" y="1600200"/>
            <a:ext cx="7105650" cy="4440555"/>
          </a:xfrm>
          <a:prstGeom prst="rect">
            <a:avLst/>
          </a:prstGeom>
        </p:spPr>
      </p:pic>
    </p:spTree>
    <p:extLst>
      <p:ext uri="{BB962C8B-B14F-4D97-AF65-F5344CB8AC3E}">
        <p14:creationId xmlns:p14="http://schemas.microsoft.com/office/powerpoint/2010/main" val="2821000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31</a:t>
            </a:fld>
            <a:endParaRPr lang="en-CA">
              <a:solidFill>
                <a:prstClr val="white">
                  <a:lumMod val="50000"/>
                </a:prstClr>
              </a:solidFill>
            </a:endParaRPr>
          </a:p>
        </p:txBody>
      </p:sp>
      <p:sp>
        <p:nvSpPr>
          <p:cNvPr id="3" name="Title 2"/>
          <p:cNvSpPr>
            <a:spLocks noGrp="1"/>
          </p:cNvSpPr>
          <p:nvPr>
            <p:ph type="title"/>
          </p:nvPr>
        </p:nvSpPr>
        <p:spPr/>
        <p:txBody>
          <a:bodyPr/>
          <a:lstStyle/>
          <a:p>
            <a:r>
              <a:rPr lang="en-US" dirty="0" smtClean="0"/>
              <a:t>OEB Portal </a:t>
            </a:r>
            <a:endParaRPr lang="en-CA" dirty="0"/>
          </a:p>
        </p:txBody>
      </p:sp>
      <p:sp>
        <p:nvSpPr>
          <p:cNvPr id="4" name="Text Placeholder 3"/>
          <p:cNvSpPr>
            <a:spLocks noGrp="1"/>
          </p:cNvSpPr>
          <p:nvPr>
            <p:ph type="body" sz="quarter" idx="13"/>
          </p:nvPr>
        </p:nvSpPr>
        <p:spPr/>
        <p:txBody>
          <a:bodyPr/>
          <a:lstStyle/>
          <a:p>
            <a:r>
              <a:rPr lang="en-CA" sz="2000" dirty="0" smtClean="0"/>
              <a:t>The </a:t>
            </a:r>
            <a:r>
              <a:rPr lang="en-CA" sz="2000" dirty="0"/>
              <a:t>delegate clicks the Sign Off and Job Title and Saves.  The </a:t>
            </a:r>
            <a:r>
              <a:rPr lang="en-CA" sz="2000" dirty="0" smtClean="0"/>
              <a:t>delegate’s </a:t>
            </a:r>
            <a:r>
              <a:rPr lang="en-CA" sz="2000" dirty="0"/>
              <a:t>name is filled in to the Sign Off By and the Date.  To submit the signoff, change the Submit Form to Yes and Save or Save &amp; Exit.   </a:t>
            </a:r>
          </a:p>
          <a:p>
            <a:pPr marL="0" indent="0">
              <a:buNone/>
            </a:pPr>
            <a:endParaRPr lang="en-CA" sz="2000" dirty="0"/>
          </a:p>
        </p:txBody>
      </p:sp>
      <p:pic>
        <p:nvPicPr>
          <p:cNvPr id="5" name="Picture 4"/>
          <p:cNvPicPr/>
          <p:nvPr/>
        </p:nvPicPr>
        <p:blipFill>
          <a:blip r:embed="rId2"/>
          <a:stretch>
            <a:fillRect/>
          </a:stretch>
        </p:blipFill>
        <p:spPr>
          <a:xfrm>
            <a:off x="502519" y="2072640"/>
            <a:ext cx="6934200" cy="4333875"/>
          </a:xfrm>
          <a:prstGeom prst="rect">
            <a:avLst/>
          </a:prstGeom>
        </p:spPr>
      </p:pic>
      <p:sp>
        <p:nvSpPr>
          <p:cNvPr id="7" name="Left Arrow 6"/>
          <p:cNvSpPr/>
          <p:nvPr/>
        </p:nvSpPr>
        <p:spPr>
          <a:xfrm>
            <a:off x="5334000" y="3150509"/>
            <a:ext cx="978408"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693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32</a:t>
            </a:fld>
            <a:endParaRPr lang="en-CA">
              <a:solidFill>
                <a:prstClr val="white">
                  <a:lumMod val="50000"/>
                </a:prstClr>
              </a:solidFill>
            </a:endParaRPr>
          </a:p>
        </p:txBody>
      </p:sp>
      <p:sp>
        <p:nvSpPr>
          <p:cNvPr id="3" name="Title 2"/>
          <p:cNvSpPr>
            <a:spLocks noGrp="1"/>
          </p:cNvSpPr>
          <p:nvPr>
            <p:ph type="title"/>
          </p:nvPr>
        </p:nvSpPr>
        <p:spPr/>
        <p:txBody>
          <a:bodyPr/>
          <a:lstStyle/>
          <a:p>
            <a:r>
              <a:rPr lang="en-CA" dirty="0"/>
              <a:t>OEB Portal</a:t>
            </a:r>
          </a:p>
        </p:txBody>
      </p:sp>
      <p:sp>
        <p:nvSpPr>
          <p:cNvPr id="4" name="Text Placeholder 3"/>
          <p:cNvSpPr>
            <a:spLocks noGrp="1"/>
          </p:cNvSpPr>
          <p:nvPr>
            <p:ph type="body" sz="quarter" idx="13"/>
          </p:nvPr>
        </p:nvSpPr>
        <p:spPr/>
        <p:txBody>
          <a:bodyPr>
            <a:normAutofit lnSpcReduction="10000"/>
          </a:bodyPr>
          <a:lstStyle/>
          <a:p>
            <a:pPr marL="0" indent="0">
              <a:buNone/>
            </a:pPr>
            <a:r>
              <a:rPr lang="en-CA" sz="2800" b="1" dirty="0" smtClean="0"/>
              <a:t>Issue: </a:t>
            </a:r>
            <a:r>
              <a:rPr lang="en-CA" sz="2800" dirty="0"/>
              <a:t>Distributors’ workstations not set up with pre-requisites to view/print </a:t>
            </a:r>
            <a:r>
              <a:rPr lang="en-CA" sz="2800" dirty="0" smtClean="0"/>
              <a:t>scorecard. </a:t>
            </a:r>
            <a:r>
              <a:rPr lang="en-CA" sz="2800" b="1" dirty="0" smtClean="0"/>
              <a:t>Delegate needs to have workstation set up as well.</a:t>
            </a:r>
          </a:p>
          <a:p>
            <a:pPr marL="0" indent="0">
              <a:buNone/>
            </a:pPr>
            <a:endParaRPr lang="en-CA" sz="2800" dirty="0" smtClean="0"/>
          </a:p>
          <a:p>
            <a:pPr marL="0" indent="0">
              <a:buNone/>
            </a:pPr>
            <a:r>
              <a:rPr lang="en-CA" sz="2800" b="1" dirty="0" smtClean="0"/>
              <a:t>Improvement: </a:t>
            </a:r>
          </a:p>
          <a:p>
            <a:pPr lvl="0"/>
            <a:r>
              <a:rPr lang="en-CA" sz="2800" dirty="0"/>
              <a:t>D</a:t>
            </a:r>
            <a:r>
              <a:rPr lang="en-CA" sz="2800" dirty="0" smtClean="0"/>
              <a:t>istributor </a:t>
            </a:r>
            <a:r>
              <a:rPr lang="en-CA" sz="2800" dirty="0"/>
              <a:t>to ensure their workstations are set up to view/print scorecard.</a:t>
            </a:r>
          </a:p>
          <a:p>
            <a:pPr lvl="0"/>
            <a:r>
              <a:rPr lang="en-CA" sz="2800" dirty="0" smtClean="0"/>
              <a:t>Computer technical requirements (including for printing) are on the e-Filing services </a:t>
            </a:r>
            <a:r>
              <a:rPr lang="en-CA" sz="2800" dirty="0"/>
              <a:t>webpage </a:t>
            </a:r>
            <a:r>
              <a:rPr lang="en-CA" sz="2800" dirty="0">
                <a:hlinkClick r:id="rId2"/>
              </a:rPr>
              <a:t>http://</a:t>
            </a:r>
            <a:r>
              <a:rPr lang="en-CA" sz="2800" dirty="0" smtClean="0">
                <a:hlinkClick r:id="rId2"/>
              </a:rPr>
              <a:t>www.ontarioenergyboard.ca/oeb/Industry/Regulatory%20Proceedings/e-Filing%20Services</a:t>
            </a:r>
            <a:r>
              <a:rPr lang="en-CA" sz="2800" dirty="0" smtClean="0"/>
              <a:t> </a:t>
            </a:r>
            <a:endParaRPr lang="en-CA" sz="2400" b="1" dirty="0" smtClean="0"/>
          </a:p>
          <a:p>
            <a:endParaRPr lang="en-CA" sz="2400" b="1" dirty="0"/>
          </a:p>
        </p:txBody>
      </p:sp>
    </p:spTree>
    <p:extLst>
      <p:ext uri="{BB962C8B-B14F-4D97-AF65-F5344CB8AC3E}">
        <p14:creationId xmlns:p14="http://schemas.microsoft.com/office/powerpoint/2010/main" val="451323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33</a:t>
            </a:fld>
            <a:endParaRPr lang="en-CA">
              <a:solidFill>
                <a:prstClr val="white">
                  <a:lumMod val="50000"/>
                </a:prstClr>
              </a:solidFill>
            </a:endParaRPr>
          </a:p>
        </p:txBody>
      </p:sp>
      <p:sp>
        <p:nvSpPr>
          <p:cNvPr id="3" name="Title 2"/>
          <p:cNvSpPr>
            <a:spLocks noGrp="1"/>
          </p:cNvSpPr>
          <p:nvPr>
            <p:ph type="title"/>
          </p:nvPr>
        </p:nvSpPr>
        <p:spPr/>
        <p:txBody>
          <a:bodyPr/>
          <a:lstStyle/>
          <a:p>
            <a:r>
              <a:rPr lang="en-CA" dirty="0"/>
              <a:t>OEB Portal</a:t>
            </a:r>
          </a:p>
        </p:txBody>
      </p:sp>
      <p:sp>
        <p:nvSpPr>
          <p:cNvPr id="4" name="Text Placeholder 3"/>
          <p:cNvSpPr>
            <a:spLocks noGrp="1"/>
          </p:cNvSpPr>
          <p:nvPr>
            <p:ph type="body" sz="quarter" idx="13"/>
          </p:nvPr>
        </p:nvSpPr>
        <p:spPr/>
        <p:txBody>
          <a:bodyPr>
            <a:normAutofit/>
          </a:bodyPr>
          <a:lstStyle/>
          <a:p>
            <a:pPr marL="0" indent="0">
              <a:buNone/>
            </a:pPr>
            <a:r>
              <a:rPr lang="en-CA" sz="2800" b="1" dirty="0" smtClean="0"/>
              <a:t>Issue: </a:t>
            </a:r>
            <a:r>
              <a:rPr lang="en-CA" sz="2800" dirty="0"/>
              <a:t>Automatic log out of portal after period of time and could </a:t>
            </a:r>
            <a:r>
              <a:rPr lang="en-CA" sz="2800" dirty="0" smtClean="0"/>
              <a:t>lose data.</a:t>
            </a:r>
          </a:p>
          <a:p>
            <a:pPr marL="0" indent="0">
              <a:buNone/>
            </a:pPr>
            <a:endParaRPr lang="en-CA" sz="2800" dirty="0"/>
          </a:p>
          <a:p>
            <a:pPr marL="0" indent="0">
              <a:buNone/>
            </a:pPr>
            <a:r>
              <a:rPr lang="en-CA" sz="2800" b="1" dirty="0" smtClean="0"/>
              <a:t>Improvement:</a:t>
            </a:r>
          </a:p>
          <a:p>
            <a:r>
              <a:rPr lang="en-CA" sz="2800" dirty="0"/>
              <a:t>Portal </a:t>
            </a:r>
            <a:r>
              <a:rPr lang="en-CA" sz="2800" dirty="0" smtClean="0"/>
              <a:t>now stays </a:t>
            </a:r>
            <a:r>
              <a:rPr lang="en-CA" sz="2800" dirty="0"/>
              <a:t>open for 2 hours of </a:t>
            </a:r>
            <a:r>
              <a:rPr lang="en-CA" sz="2800" dirty="0" smtClean="0"/>
              <a:t>inactivity. </a:t>
            </a:r>
          </a:p>
          <a:p>
            <a:pPr lvl="0"/>
            <a:r>
              <a:rPr lang="en-CA" sz="2800" dirty="0"/>
              <a:t>A warning message </a:t>
            </a:r>
            <a:r>
              <a:rPr lang="en-CA" sz="2800" dirty="0" smtClean="0"/>
              <a:t>before </a:t>
            </a:r>
            <a:r>
              <a:rPr lang="en-CA" sz="2800" dirty="0"/>
              <a:t>2 hour window </a:t>
            </a:r>
            <a:r>
              <a:rPr lang="en-CA" sz="2800" dirty="0" smtClean="0"/>
              <a:t>expires implemented on May 2, 2015.</a:t>
            </a:r>
          </a:p>
        </p:txBody>
      </p:sp>
    </p:spTree>
    <p:extLst>
      <p:ext uri="{BB962C8B-B14F-4D97-AF65-F5344CB8AC3E}">
        <p14:creationId xmlns:p14="http://schemas.microsoft.com/office/powerpoint/2010/main" val="231243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t>34</a:t>
            </a:fld>
            <a:endParaRPr lang="en-CA"/>
          </a:p>
        </p:txBody>
      </p:sp>
      <p:sp>
        <p:nvSpPr>
          <p:cNvPr id="3" name="Title 2"/>
          <p:cNvSpPr>
            <a:spLocks noGrp="1"/>
          </p:cNvSpPr>
          <p:nvPr>
            <p:ph type="title"/>
          </p:nvPr>
        </p:nvSpPr>
        <p:spPr/>
        <p:txBody>
          <a:bodyPr/>
          <a:lstStyle/>
          <a:p>
            <a:r>
              <a:rPr lang="en-CA" dirty="0" smtClean="0"/>
              <a:t>Questions &amp; Answers</a:t>
            </a:r>
            <a:endParaRPr lang="en-CA" dirty="0"/>
          </a:p>
        </p:txBody>
      </p:sp>
      <p:sp>
        <p:nvSpPr>
          <p:cNvPr id="5" name="Text Placeholder 4"/>
          <p:cNvSpPr>
            <a:spLocks noGrp="1"/>
          </p:cNvSpPr>
          <p:nvPr>
            <p:ph type="body" sz="quarter" idx="13"/>
          </p:nvPr>
        </p:nvSpPr>
        <p:spPr/>
        <p:txBody>
          <a:bodyPr/>
          <a:lstStyle/>
          <a:p>
            <a:endParaRPr lang="en-CA" dirty="0"/>
          </a:p>
          <a:p>
            <a:r>
              <a:rPr lang="en-CA" dirty="0" smtClean="0"/>
              <a:t>To submit questions please </a:t>
            </a:r>
            <a:r>
              <a:rPr lang="en-US" dirty="0"/>
              <a:t>use the “chat” </a:t>
            </a:r>
            <a:r>
              <a:rPr lang="en-US" dirty="0" smtClean="0"/>
              <a:t>feature.</a:t>
            </a:r>
            <a:endParaRPr lang="en-CA"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4320480" cy="8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581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sz="1600" dirty="0" smtClean="0"/>
              <a:t>June 04, 2015</a:t>
            </a:r>
            <a:endParaRPr lang="en-CA" sz="1600" dirty="0"/>
          </a:p>
        </p:txBody>
      </p:sp>
      <p:sp>
        <p:nvSpPr>
          <p:cNvPr id="2" name="Title 1"/>
          <p:cNvSpPr>
            <a:spLocks noGrp="1"/>
          </p:cNvSpPr>
          <p:nvPr>
            <p:ph type="ctrTitle"/>
          </p:nvPr>
        </p:nvSpPr>
        <p:spPr/>
        <p:txBody>
          <a:bodyPr/>
          <a:lstStyle/>
          <a:p>
            <a:r>
              <a:rPr lang="en-US" dirty="0" smtClean="0">
                <a:solidFill>
                  <a:schemeClr val="tx1"/>
                </a:solidFill>
              </a:rPr>
              <a:t>LDC Scorecard - Public Electrical Safety </a:t>
            </a:r>
            <a:br>
              <a:rPr lang="en-US" dirty="0" smtClean="0">
                <a:solidFill>
                  <a:schemeClr val="tx1"/>
                </a:solidFill>
              </a:rPr>
            </a:br>
            <a:r>
              <a:rPr lang="en-US" dirty="0" smtClean="0">
                <a:solidFill>
                  <a:schemeClr val="tx1"/>
                </a:solidFill>
              </a:rPr>
              <a:t>Measure</a:t>
            </a:r>
            <a:endParaRPr lang="en-US" dirty="0">
              <a:solidFill>
                <a:schemeClr val="tx1"/>
              </a:solidFill>
            </a:endParaRPr>
          </a:p>
        </p:txBody>
      </p:sp>
      <p:sp>
        <p:nvSpPr>
          <p:cNvPr id="5" name="TextBox 4"/>
          <p:cNvSpPr txBox="1"/>
          <p:nvPr/>
        </p:nvSpPr>
        <p:spPr>
          <a:xfrm>
            <a:off x="445477" y="4278923"/>
            <a:ext cx="3727938" cy="523220"/>
          </a:xfrm>
          <a:prstGeom prst="rect">
            <a:avLst/>
          </a:prstGeom>
          <a:noFill/>
        </p:spPr>
        <p:txBody>
          <a:bodyPr wrap="square" rtlCol="0">
            <a:spAutoFit/>
          </a:bodyPr>
          <a:lstStyle/>
          <a:p>
            <a:r>
              <a:rPr lang="en-US" sz="2800" dirty="0" smtClean="0">
                <a:solidFill>
                  <a:prstClr val="black"/>
                </a:solidFill>
              </a:rPr>
              <a:t>LDC Briefing</a:t>
            </a:r>
            <a:endParaRPr lang="en-CA" sz="2800" dirty="0">
              <a:solidFill>
                <a:prstClr val="black"/>
              </a:solidFill>
            </a:endParaRPr>
          </a:p>
        </p:txBody>
      </p:sp>
    </p:spTree>
    <p:extLst>
      <p:ext uri="{BB962C8B-B14F-4D97-AF65-F5344CB8AC3E}">
        <p14:creationId xmlns:p14="http://schemas.microsoft.com/office/powerpoint/2010/main" val="602882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CA" dirty="0"/>
          </a:p>
        </p:txBody>
      </p:sp>
      <p:sp>
        <p:nvSpPr>
          <p:cNvPr id="3" name="Content Placeholder 2"/>
          <p:cNvSpPr>
            <a:spLocks noGrp="1"/>
          </p:cNvSpPr>
          <p:nvPr>
            <p:ph idx="1"/>
          </p:nvPr>
        </p:nvSpPr>
        <p:spPr/>
        <p:txBody>
          <a:bodyPr/>
          <a:lstStyle/>
          <a:p>
            <a:endParaRPr lang="en-US" dirty="0" smtClean="0"/>
          </a:p>
          <a:p>
            <a:r>
              <a:rPr lang="en-US" dirty="0" smtClean="0"/>
              <a:t> </a:t>
            </a:r>
          </a:p>
          <a:p>
            <a:pPr marL="630238" indent="-630238"/>
            <a:r>
              <a:rPr lang="en-US" dirty="0" smtClean="0">
                <a:solidFill>
                  <a:schemeClr val="tx1"/>
                </a:solidFill>
              </a:rPr>
              <a:t>       </a:t>
            </a:r>
            <a:r>
              <a:rPr lang="en-US" dirty="0" smtClean="0">
                <a:solidFill>
                  <a:schemeClr val="tx1"/>
                </a:solidFill>
                <a:latin typeface="Georgia" pitchFamily="18" charset="0"/>
              </a:rPr>
              <a:t>To provide an update on the Public Electrical Safety portion of the LDC Scorecard</a:t>
            </a:r>
          </a:p>
          <a:p>
            <a:endParaRPr lang="en-US" dirty="0" smtClean="0">
              <a:solidFill>
                <a:schemeClr val="tx1"/>
              </a:solidFill>
              <a:latin typeface="Georgia" pitchFamily="18" charset="0"/>
            </a:endParaRPr>
          </a:p>
          <a:p>
            <a:pPr marL="185738" indent="-185738"/>
            <a:r>
              <a:rPr lang="en-US" dirty="0" smtClean="0">
                <a:solidFill>
                  <a:schemeClr val="tx1"/>
                </a:solidFill>
                <a:latin typeface="Georgia" pitchFamily="18" charset="0"/>
              </a:rPr>
              <a:t>   </a:t>
            </a:r>
            <a:endParaRPr lang="en-CA" dirty="0">
              <a:solidFill>
                <a:schemeClr val="tx1"/>
              </a:solidFill>
              <a:latin typeface="Georgia" pitchFamily="18" charset="0"/>
            </a:endParaRPr>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36</a:t>
            </a:fld>
            <a:endParaRPr lang="en-US">
              <a:solidFill>
                <a:srgbClr val="FF8200"/>
              </a:solidFill>
            </a:endParaRPr>
          </a:p>
        </p:txBody>
      </p:sp>
    </p:spTree>
    <p:extLst>
      <p:ext uri="{BB962C8B-B14F-4D97-AF65-F5344CB8AC3E}">
        <p14:creationId xmlns:p14="http://schemas.microsoft.com/office/powerpoint/2010/main" val="162592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CA" dirty="0"/>
          </a:p>
        </p:txBody>
      </p:sp>
      <p:sp>
        <p:nvSpPr>
          <p:cNvPr id="3" name="Content Placeholder 2"/>
          <p:cNvSpPr>
            <a:spLocks noGrp="1"/>
          </p:cNvSpPr>
          <p:nvPr>
            <p:ph idx="1"/>
          </p:nvPr>
        </p:nvSpPr>
        <p:spPr>
          <a:xfrm>
            <a:off x="466725" y="1445741"/>
            <a:ext cx="8229600" cy="4942702"/>
          </a:xfrm>
        </p:spPr>
        <p:txBody>
          <a:bodyPr/>
          <a:lstStyle/>
          <a:p>
            <a:r>
              <a:rPr lang="en-CA" sz="2000" dirty="0" smtClean="0">
                <a:solidFill>
                  <a:schemeClr val="tx1"/>
                </a:solidFill>
                <a:latin typeface="Georgia" pitchFamily="18" charset="0"/>
              </a:rPr>
              <a:t>To monitor both the </a:t>
            </a:r>
            <a:r>
              <a:rPr lang="en-CA" sz="2000" b="1" dirty="0" smtClean="0">
                <a:solidFill>
                  <a:schemeClr val="tx1"/>
                </a:solidFill>
                <a:latin typeface="Georgia" pitchFamily="18" charset="0"/>
              </a:rPr>
              <a:t>effort </a:t>
            </a:r>
            <a:r>
              <a:rPr lang="en-CA" sz="2000" dirty="0" smtClean="0">
                <a:solidFill>
                  <a:schemeClr val="tx1"/>
                </a:solidFill>
                <a:latin typeface="Georgia" pitchFamily="18" charset="0"/>
              </a:rPr>
              <a:t>and </a:t>
            </a:r>
            <a:r>
              <a:rPr lang="en-CA" sz="2000" b="1" dirty="0" smtClean="0">
                <a:solidFill>
                  <a:schemeClr val="tx1"/>
                </a:solidFill>
                <a:latin typeface="Georgia" pitchFamily="18" charset="0"/>
              </a:rPr>
              <a:t>impact</a:t>
            </a:r>
            <a:r>
              <a:rPr lang="en-CA" sz="2000" dirty="0" smtClean="0">
                <a:solidFill>
                  <a:schemeClr val="tx1"/>
                </a:solidFill>
                <a:latin typeface="Georgia" pitchFamily="18" charset="0"/>
              </a:rPr>
              <a:t> LDCs are having on improving public electrical safety  ESA recommended to the OEB in April 2015 a scorecard public electrical safety measure  that includes the following three parts:</a:t>
            </a:r>
          </a:p>
          <a:p>
            <a:pPr marL="363538">
              <a:buFont typeface="Arial" pitchFamily="34" charset="0"/>
              <a:buChar char="•"/>
            </a:pPr>
            <a:r>
              <a:rPr lang="en-CA" sz="2000" dirty="0" smtClean="0">
                <a:solidFill>
                  <a:schemeClr val="tx1"/>
                </a:solidFill>
                <a:latin typeface="Georgia" pitchFamily="18" charset="0"/>
              </a:rPr>
              <a:t>    The level of public awareness within an LDC’s territory </a:t>
            </a:r>
          </a:p>
          <a:p>
            <a:pPr marL="363538"/>
            <a:r>
              <a:rPr lang="en-CA" sz="2000" dirty="0" smtClean="0">
                <a:solidFill>
                  <a:schemeClr val="tx1"/>
                </a:solidFill>
                <a:latin typeface="Georgia" pitchFamily="18" charset="0"/>
              </a:rPr>
              <a:t>      of the electrical safety information and precautions related to the </a:t>
            </a:r>
          </a:p>
          <a:p>
            <a:pPr marL="363538"/>
            <a:r>
              <a:rPr lang="en-CA" sz="2000" dirty="0" smtClean="0">
                <a:solidFill>
                  <a:schemeClr val="tx1"/>
                </a:solidFill>
                <a:latin typeface="Georgia" pitchFamily="18" charset="0"/>
              </a:rPr>
              <a:t>      distribution network assets;</a:t>
            </a:r>
          </a:p>
          <a:p>
            <a:pPr marL="363538">
              <a:buFont typeface="Arial" pitchFamily="34" charset="0"/>
              <a:buChar char="•"/>
            </a:pPr>
            <a:r>
              <a:rPr lang="en-CA" sz="2000" dirty="0" smtClean="0">
                <a:solidFill>
                  <a:schemeClr val="tx1"/>
                </a:solidFill>
                <a:latin typeface="Georgia" pitchFamily="18" charset="0"/>
              </a:rPr>
              <a:t>    The level of LDC compliance with Ontario Regulation  22/04</a:t>
            </a:r>
            <a:r>
              <a:rPr lang="en-US" sz="2000" dirty="0" smtClean="0">
                <a:solidFill>
                  <a:schemeClr val="tx1"/>
                </a:solidFill>
                <a:latin typeface="Georgia" pitchFamily="18" charset="0"/>
              </a:rPr>
              <a:t> ,   </a:t>
            </a:r>
          </a:p>
          <a:p>
            <a:pPr marL="363538"/>
            <a:r>
              <a:rPr lang="en-US" sz="2000" dirty="0" smtClean="0">
                <a:solidFill>
                  <a:schemeClr val="tx1"/>
                </a:solidFill>
                <a:latin typeface="Georgia" pitchFamily="18" charset="0"/>
              </a:rPr>
              <a:t>      Electrical Distribution Safety;</a:t>
            </a:r>
            <a:endParaRPr lang="en-CA" sz="2000" dirty="0" smtClean="0">
              <a:solidFill>
                <a:schemeClr val="tx1"/>
              </a:solidFill>
              <a:latin typeface="Georgia" pitchFamily="18" charset="0"/>
            </a:endParaRPr>
          </a:p>
          <a:p>
            <a:pPr marL="363538">
              <a:buFont typeface="Arial" pitchFamily="34" charset="0"/>
              <a:buChar char="•"/>
            </a:pPr>
            <a:r>
              <a:rPr lang="en-CA" sz="2000" dirty="0" smtClean="0">
                <a:solidFill>
                  <a:schemeClr val="tx1"/>
                </a:solidFill>
                <a:latin typeface="Georgia" pitchFamily="18" charset="0"/>
              </a:rPr>
              <a:t>    The number and rate of serious electrical safety incidents   </a:t>
            </a:r>
          </a:p>
          <a:p>
            <a:pPr marL="446088"/>
            <a:r>
              <a:rPr lang="en-CA" sz="2000" dirty="0" smtClean="0">
                <a:solidFill>
                  <a:schemeClr val="tx1"/>
                </a:solidFill>
                <a:latin typeface="Georgia" pitchFamily="18" charset="0"/>
              </a:rPr>
              <a:t>    occurring on LDC’s assets per year as already  defined by </a:t>
            </a:r>
          </a:p>
          <a:p>
            <a:pPr marL="446088"/>
            <a:r>
              <a:rPr lang="en-CA" sz="2000" dirty="0" smtClean="0">
                <a:solidFill>
                  <a:schemeClr val="tx1"/>
                </a:solidFill>
                <a:latin typeface="Georgia" pitchFamily="18" charset="0"/>
              </a:rPr>
              <a:t>    Ontario Regulation 22/04.</a:t>
            </a:r>
          </a:p>
          <a:p>
            <a:r>
              <a:rPr lang="en-CA" sz="2000" dirty="0" smtClean="0">
                <a:solidFill>
                  <a:schemeClr val="tx1"/>
                </a:solidFill>
                <a:latin typeface="Georgia" pitchFamily="18" charset="0"/>
              </a:rPr>
              <a:t>	</a:t>
            </a:r>
          </a:p>
          <a:p>
            <a:endParaRPr lang="en-US" dirty="0" smtClean="0"/>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37</a:t>
            </a:fld>
            <a:endParaRPr lang="en-US">
              <a:solidFill>
                <a:srgbClr val="FF8200"/>
              </a:solidFill>
            </a:endParaRPr>
          </a:p>
        </p:txBody>
      </p:sp>
    </p:spTree>
    <p:extLst>
      <p:ext uri="{BB962C8B-B14F-4D97-AF65-F5344CB8AC3E}">
        <p14:creationId xmlns:p14="http://schemas.microsoft.com/office/powerpoint/2010/main" val="109575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 - Public Awareness</a:t>
            </a:r>
            <a:endParaRPr lang="en-CA" dirty="0"/>
          </a:p>
        </p:txBody>
      </p:sp>
      <p:sp>
        <p:nvSpPr>
          <p:cNvPr id="3" name="Content Placeholder 2"/>
          <p:cNvSpPr>
            <a:spLocks noGrp="1"/>
          </p:cNvSpPr>
          <p:nvPr>
            <p:ph idx="1"/>
          </p:nvPr>
        </p:nvSpPr>
        <p:spPr>
          <a:xfrm>
            <a:off x="466724" y="1535723"/>
            <a:ext cx="8404143" cy="4601535"/>
          </a:xfrm>
        </p:spPr>
        <p:txBody>
          <a:bodyPr/>
          <a:lstStyle/>
          <a:p>
            <a:pPr lvl="1"/>
            <a:r>
              <a:rPr lang="en-US" sz="2000" dirty="0" smtClean="0">
                <a:solidFill>
                  <a:schemeClr val="tx1"/>
                </a:solidFill>
              </a:rPr>
              <a:t>Purpose: </a:t>
            </a:r>
          </a:p>
          <a:p>
            <a:pPr lvl="2">
              <a:buClr>
                <a:schemeClr val="tx1"/>
              </a:buClr>
              <a:buFont typeface="Arial" pitchFamily="34" charset="0"/>
              <a:buChar char="•"/>
            </a:pPr>
            <a:r>
              <a:rPr lang="en-US" sz="2000" dirty="0" smtClean="0">
                <a:solidFill>
                  <a:schemeClr val="tx1"/>
                </a:solidFill>
              </a:rPr>
              <a:t>measure levels of awareness of key electrical safety precautions among public within LDC service territory</a:t>
            </a:r>
          </a:p>
          <a:p>
            <a:pPr lvl="1">
              <a:buClr>
                <a:schemeClr val="tx1"/>
              </a:buClr>
            </a:pPr>
            <a:r>
              <a:rPr lang="en-US" sz="2000" dirty="0" smtClean="0">
                <a:solidFill>
                  <a:schemeClr val="tx1"/>
                </a:solidFill>
              </a:rPr>
              <a:t>Methodology: </a:t>
            </a:r>
          </a:p>
          <a:p>
            <a:pPr lvl="2">
              <a:buClr>
                <a:schemeClr val="tx1"/>
              </a:buClr>
              <a:buFont typeface="Arial" pitchFamily="34" charset="0"/>
              <a:buChar char="•"/>
            </a:pPr>
            <a:r>
              <a:rPr lang="en-US" sz="2000" dirty="0" smtClean="0">
                <a:solidFill>
                  <a:schemeClr val="tx1"/>
                </a:solidFill>
              </a:rPr>
              <a:t>bi-annual survey of statistically representative sample of territory’s adult population</a:t>
            </a:r>
          </a:p>
          <a:p>
            <a:pPr lvl="2">
              <a:buClr>
                <a:schemeClr val="tx1"/>
              </a:buClr>
              <a:buFont typeface="Arial" pitchFamily="34" charset="0"/>
              <a:buChar char="•"/>
            </a:pPr>
            <a:r>
              <a:rPr lang="en-US" sz="2000" dirty="0" smtClean="0">
                <a:solidFill>
                  <a:schemeClr val="tx1"/>
                </a:solidFill>
              </a:rPr>
              <a:t>standardized questions &amp; answer scoring to produce awareness index for each LDC’s scorecard</a:t>
            </a:r>
          </a:p>
          <a:p>
            <a:pPr lvl="2">
              <a:buClr>
                <a:schemeClr val="tx1"/>
              </a:buClr>
              <a:buFont typeface="Arial" pitchFamily="34" charset="0"/>
              <a:buChar char="•"/>
            </a:pPr>
            <a:r>
              <a:rPr lang="en-US" sz="2000" dirty="0" smtClean="0">
                <a:solidFill>
                  <a:schemeClr val="tx1"/>
                </a:solidFill>
              </a:rPr>
              <a:t>As per OEB approach for a new scorecard measure, after three rounds of data collection targets can be set</a:t>
            </a:r>
          </a:p>
          <a:p>
            <a:pPr lvl="1"/>
            <a:endParaRPr lang="en-US" dirty="0" smtClean="0"/>
          </a:p>
        </p:txBody>
      </p:sp>
      <p:sp>
        <p:nvSpPr>
          <p:cNvPr id="5" name="Slide Number Placeholder 4"/>
          <p:cNvSpPr>
            <a:spLocks noGrp="1"/>
          </p:cNvSpPr>
          <p:nvPr>
            <p:ph type="sldNum" sz="quarter" idx="12"/>
          </p:nvPr>
        </p:nvSpPr>
        <p:spPr>
          <a:xfrm>
            <a:off x="857892" y="6304979"/>
            <a:ext cx="285180" cy="365125"/>
          </a:xfrm>
        </p:spPr>
        <p:txBody>
          <a:bodyPr/>
          <a:lstStyle/>
          <a:p>
            <a:fld id="{B547294E-E310-C640-96E9-EE7854294A7D}" type="slidenum">
              <a:rPr lang="en-US" smtClean="0">
                <a:solidFill>
                  <a:srgbClr val="FF8200"/>
                </a:solidFill>
              </a:rPr>
              <a:pPr/>
              <a:t>38</a:t>
            </a:fld>
            <a:endParaRPr lang="en-US" dirty="0">
              <a:solidFill>
                <a:srgbClr val="FF8200"/>
              </a:solidFill>
            </a:endParaRPr>
          </a:p>
        </p:txBody>
      </p:sp>
    </p:spTree>
    <p:extLst>
      <p:ext uri="{BB962C8B-B14F-4D97-AF65-F5344CB8AC3E}">
        <p14:creationId xmlns:p14="http://schemas.microsoft.com/office/powerpoint/2010/main" val="37730082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Part B – Level of Compliance</a:t>
            </a:r>
            <a:endParaRPr lang="en-CA" dirty="0"/>
          </a:p>
        </p:txBody>
      </p:sp>
      <p:sp>
        <p:nvSpPr>
          <p:cNvPr id="3" name="Content Placeholder 2"/>
          <p:cNvSpPr>
            <a:spLocks noGrp="1"/>
          </p:cNvSpPr>
          <p:nvPr>
            <p:ph idx="1"/>
          </p:nvPr>
        </p:nvSpPr>
        <p:spPr>
          <a:xfrm>
            <a:off x="234462" y="1488831"/>
            <a:ext cx="8461863" cy="4648427"/>
          </a:xfrm>
        </p:spPr>
        <p:txBody>
          <a:bodyPr/>
          <a:lstStyle/>
          <a:p>
            <a:r>
              <a:rPr lang="en-US" dirty="0" smtClean="0"/>
              <a:t>    </a:t>
            </a:r>
            <a:endParaRPr lang="en-US" sz="2200" dirty="0" smtClean="0">
              <a:latin typeface="Georgia" pitchFamily="18" charset="0"/>
            </a:endParaRPr>
          </a:p>
          <a:p>
            <a:pPr marL="539750">
              <a:buClr>
                <a:schemeClr val="tx1"/>
              </a:buClr>
              <a:buFont typeface="Arial" pitchFamily="34" charset="0"/>
              <a:buChar char="•"/>
            </a:pPr>
            <a:r>
              <a:rPr lang="en-US" sz="2200" dirty="0" smtClean="0">
                <a:latin typeface="Georgia" pitchFamily="18" charset="0"/>
              </a:rPr>
              <a:t>   </a:t>
            </a:r>
            <a:r>
              <a:rPr lang="en-US" sz="2000" dirty="0" smtClean="0">
                <a:solidFill>
                  <a:schemeClr val="tx1"/>
                </a:solidFill>
                <a:latin typeface="Georgia" pitchFamily="18" charset="0"/>
              </a:rPr>
              <a:t>measure the level of LDC compliance to Ontario Regulation 22/04    </a:t>
            </a:r>
          </a:p>
          <a:p>
            <a:pPr marL="539750">
              <a:buClr>
                <a:schemeClr val="tx1"/>
              </a:buClr>
            </a:pPr>
            <a:r>
              <a:rPr lang="en-US" sz="2000" dirty="0" smtClean="0">
                <a:solidFill>
                  <a:schemeClr val="tx1"/>
                </a:solidFill>
                <a:latin typeface="Georgia" pitchFamily="18" charset="0"/>
              </a:rPr>
              <a:t>    Electrical Distribution Safety</a:t>
            </a:r>
          </a:p>
          <a:p>
            <a:pPr marL="269875" indent="93663"/>
            <a:r>
              <a:rPr lang="en-US" sz="2000" dirty="0" smtClean="0">
                <a:solidFill>
                  <a:schemeClr val="tx1"/>
                </a:solidFill>
                <a:latin typeface="Georgia" pitchFamily="18" charset="0"/>
              </a:rPr>
              <a:t>Methodology</a:t>
            </a:r>
          </a:p>
          <a:p>
            <a:pPr marL="809625" indent="-188913">
              <a:buFont typeface="Arial" pitchFamily="34" charset="0"/>
              <a:buChar char="•"/>
            </a:pPr>
            <a:r>
              <a:rPr lang="en-CA" sz="2000" dirty="0" smtClean="0">
                <a:solidFill>
                  <a:schemeClr val="tx1"/>
                </a:solidFill>
                <a:latin typeface="Georgia" pitchFamily="18" charset="0"/>
              </a:rPr>
              <a:t>annual audit of compliance submitted by LDC (sections 4-8)</a:t>
            </a:r>
          </a:p>
          <a:p>
            <a:pPr marL="809625" indent="-188913">
              <a:buFont typeface="Arial" pitchFamily="34" charset="0"/>
              <a:buChar char="•"/>
            </a:pPr>
            <a:r>
              <a:rPr lang="en-CA" sz="2000" dirty="0" smtClean="0">
                <a:solidFill>
                  <a:schemeClr val="tx1"/>
                </a:solidFill>
                <a:latin typeface="Georgia" pitchFamily="18" charset="0"/>
              </a:rPr>
              <a:t>annual declaration of compliance submitted by LDC (sections 3, 9-12)</a:t>
            </a:r>
          </a:p>
          <a:p>
            <a:pPr marL="809625" indent="-188913">
              <a:buFont typeface="Arial" pitchFamily="34" charset="0"/>
              <a:buChar char="•"/>
            </a:pPr>
            <a:r>
              <a:rPr lang="en-US" sz="2000" dirty="0" smtClean="0">
                <a:solidFill>
                  <a:schemeClr val="tx1"/>
                </a:solidFill>
                <a:latin typeface="Georgia" pitchFamily="18" charset="0"/>
              </a:rPr>
              <a:t>reports evaluated (DDIs, Audits, Public Safety Concerns ) </a:t>
            </a:r>
            <a:endParaRPr lang="en-CA" sz="2000" dirty="0" smtClean="0">
              <a:solidFill>
                <a:schemeClr val="tx1"/>
              </a:solidFill>
              <a:latin typeface="Georgia" pitchFamily="18" charset="0"/>
            </a:endParaRPr>
          </a:p>
          <a:p>
            <a:pPr marL="809625" indent="-188913">
              <a:buFont typeface="Arial" pitchFamily="34" charset="0"/>
              <a:buChar char="•"/>
            </a:pPr>
            <a:r>
              <a:rPr lang="en-US" sz="2000" dirty="0" smtClean="0">
                <a:solidFill>
                  <a:schemeClr val="tx1"/>
                </a:solidFill>
                <a:latin typeface="Georgia" pitchFamily="18" charset="0"/>
              </a:rPr>
              <a:t>outcome (compliant, needs improvement, non compliant)</a:t>
            </a:r>
            <a:endParaRPr lang="en-CA" sz="2000" dirty="0" smtClean="0">
              <a:solidFill>
                <a:schemeClr val="tx1"/>
              </a:solidFill>
              <a:latin typeface="Georgia" pitchFamily="18" charset="0"/>
            </a:endParaRPr>
          </a:p>
          <a:p>
            <a:pPr marL="620713" indent="-257175"/>
            <a:r>
              <a:rPr lang="en-US" sz="2200" dirty="0" smtClean="0">
                <a:solidFill>
                  <a:schemeClr val="tx1"/>
                </a:solidFill>
                <a:latin typeface="Georgia" pitchFamily="18" charset="0"/>
              </a:rPr>
              <a:t>Target:</a:t>
            </a:r>
          </a:p>
          <a:p>
            <a:pPr marL="620713" indent="-80963">
              <a:buFont typeface="Arial" pitchFamily="34" charset="0"/>
              <a:buChar char="•"/>
            </a:pPr>
            <a:r>
              <a:rPr lang="en-US" sz="2200" dirty="0" smtClean="0">
                <a:solidFill>
                  <a:schemeClr val="tx1"/>
                </a:solidFill>
                <a:latin typeface="Georgia" pitchFamily="18" charset="0"/>
              </a:rPr>
              <a:t>   </a:t>
            </a:r>
            <a:r>
              <a:rPr lang="en-US" sz="2000" dirty="0" smtClean="0">
                <a:solidFill>
                  <a:schemeClr val="tx1"/>
                </a:solidFill>
                <a:latin typeface="Georgia" pitchFamily="18" charset="0"/>
              </a:rPr>
              <a:t>LDCs to be fully compliant with Regulation 22/04</a:t>
            </a:r>
          </a:p>
          <a:p>
            <a:pPr marL="363538">
              <a:buFont typeface="Arial" pitchFamily="34" charset="0"/>
              <a:buChar char="•"/>
            </a:pPr>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39</a:t>
            </a:fld>
            <a:endParaRPr lang="en-US">
              <a:solidFill>
                <a:srgbClr val="FF8200"/>
              </a:solidFill>
            </a:endParaRPr>
          </a:p>
        </p:txBody>
      </p:sp>
      <p:sp>
        <p:nvSpPr>
          <p:cNvPr id="6" name="Rectangle 5"/>
          <p:cNvSpPr/>
          <p:nvPr/>
        </p:nvSpPr>
        <p:spPr>
          <a:xfrm>
            <a:off x="445477" y="1495167"/>
            <a:ext cx="8323385" cy="1077218"/>
          </a:xfrm>
          <a:prstGeom prst="rect">
            <a:avLst/>
          </a:prstGeom>
        </p:spPr>
        <p:txBody>
          <a:bodyPr wrap="square">
            <a:spAutoFit/>
          </a:bodyPr>
          <a:lstStyle/>
          <a:p>
            <a:pPr marL="176213" lvl="1"/>
            <a:r>
              <a:rPr lang="en-US" sz="2000" dirty="0" smtClean="0">
                <a:solidFill>
                  <a:prstClr val="black"/>
                </a:solidFill>
                <a:latin typeface="Georgia" pitchFamily="18" charset="0"/>
              </a:rPr>
              <a:t>Purpose:</a:t>
            </a:r>
          </a:p>
          <a:p>
            <a:pPr lvl="1"/>
            <a:endParaRPr lang="en-US" sz="2600" dirty="0" smtClean="0">
              <a:solidFill>
                <a:prstClr val="black"/>
              </a:solidFill>
            </a:endParaRPr>
          </a:p>
          <a:p>
            <a:pPr lvl="1"/>
            <a:r>
              <a:rPr lang="en-US" dirty="0" smtClean="0">
                <a:solidFill>
                  <a:prstClr val="black"/>
                </a:solidFill>
              </a:rPr>
              <a:t>   </a:t>
            </a:r>
          </a:p>
        </p:txBody>
      </p:sp>
    </p:spTree>
    <p:extLst>
      <p:ext uri="{BB962C8B-B14F-4D97-AF65-F5344CB8AC3E}">
        <p14:creationId xmlns:p14="http://schemas.microsoft.com/office/powerpoint/2010/main" val="245873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4</a:t>
            </a:fld>
            <a:endParaRPr lang="en-CA">
              <a:solidFill>
                <a:prstClr val="white">
                  <a:lumMod val="50000"/>
                </a:prstClr>
              </a:solidFill>
            </a:endParaRPr>
          </a:p>
        </p:txBody>
      </p:sp>
      <p:sp>
        <p:nvSpPr>
          <p:cNvPr id="3" name="Title 2"/>
          <p:cNvSpPr>
            <a:spLocks noGrp="1"/>
          </p:cNvSpPr>
          <p:nvPr>
            <p:ph type="title"/>
          </p:nvPr>
        </p:nvSpPr>
        <p:spPr/>
        <p:txBody>
          <a:bodyPr>
            <a:normAutofit/>
          </a:bodyPr>
          <a:lstStyle/>
          <a:p>
            <a:r>
              <a:rPr lang="en-US" dirty="0"/>
              <a:t>The Working Group’s mandate</a:t>
            </a:r>
            <a:endParaRPr lang="en-CA" dirty="0"/>
          </a:p>
        </p:txBody>
      </p:sp>
      <p:sp>
        <p:nvSpPr>
          <p:cNvPr id="4" name="Text Placeholder 3"/>
          <p:cNvSpPr>
            <a:spLocks noGrp="1"/>
          </p:cNvSpPr>
          <p:nvPr>
            <p:ph type="body" sz="quarter" idx="13"/>
          </p:nvPr>
        </p:nvSpPr>
        <p:spPr/>
        <p:txBody>
          <a:bodyPr>
            <a:normAutofit/>
          </a:bodyPr>
          <a:lstStyle/>
          <a:p>
            <a:pPr marL="0" indent="0">
              <a:buNone/>
            </a:pPr>
            <a:r>
              <a:rPr lang="en-CA" b="1" dirty="0"/>
              <a:t>Scope of the Working Group of 2014 Scorecard Implementation</a:t>
            </a:r>
            <a:endParaRPr lang="en-US" b="1" dirty="0" smtClean="0"/>
          </a:p>
          <a:p>
            <a:r>
              <a:rPr lang="en-US" dirty="0" smtClean="0"/>
              <a:t>To </a:t>
            </a:r>
            <a:r>
              <a:rPr lang="en-US" dirty="0"/>
              <a:t>work with </a:t>
            </a:r>
            <a:r>
              <a:rPr lang="en-US" dirty="0" smtClean="0"/>
              <a:t>the OEB staff to </a:t>
            </a:r>
            <a:r>
              <a:rPr lang="en-US" dirty="0"/>
              <a:t>review </a:t>
            </a:r>
            <a:r>
              <a:rPr lang="en-US" dirty="0" smtClean="0"/>
              <a:t>concerns and issues arising from the </a:t>
            </a:r>
            <a:r>
              <a:rPr lang="en-US" dirty="0"/>
              <a:t>experience and lessons learned from the 2013 scorecard process, and to </a:t>
            </a:r>
            <a:r>
              <a:rPr lang="en-US" dirty="0" smtClean="0"/>
              <a:t>develop improvements for the </a:t>
            </a:r>
            <a:r>
              <a:rPr lang="en-US" dirty="0"/>
              <a:t>implementation of the 2014 </a:t>
            </a:r>
            <a:r>
              <a:rPr lang="en-US" dirty="0" smtClean="0"/>
              <a:t>scorecards in 2015. </a:t>
            </a:r>
            <a:endParaRPr lang="en-CA" dirty="0"/>
          </a:p>
          <a:p>
            <a:endParaRPr lang="en-CA" dirty="0"/>
          </a:p>
        </p:txBody>
      </p:sp>
    </p:spTree>
    <p:extLst>
      <p:ext uri="{BB962C8B-B14F-4D97-AF65-F5344CB8AC3E}">
        <p14:creationId xmlns:p14="http://schemas.microsoft.com/office/powerpoint/2010/main" val="1346869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Part C - Serious Electrical Incident       </a:t>
            </a:r>
            <a:br>
              <a:rPr lang="en-US" dirty="0" smtClean="0"/>
            </a:br>
            <a:r>
              <a:rPr lang="en-US" dirty="0" smtClean="0"/>
              <a:t> Index</a:t>
            </a:r>
            <a:endParaRPr lang="en-CA" dirty="0"/>
          </a:p>
        </p:txBody>
      </p:sp>
      <p:sp>
        <p:nvSpPr>
          <p:cNvPr id="3" name="Content Placeholder 2"/>
          <p:cNvSpPr>
            <a:spLocks noGrp="1"/>
          </p:cNvSpPr>
          <p:nvPr>
            <p:ph idx="1"/>
          </p:nvPr>
        </p:nvSpPr>
        <p:spPr>
          <a:xfrm>
            <a:off x="466725" y="1470455"/>
            <a:ext cx="8229600" cy="4856204"/>
          </a:xfrm>
        </p:spPr>
        <p:txBody>
          <a:bodyPr/>
          <a:lstStyle/>
          <a:p>
            <a:pPr lvl="1"/>
            <a:r>
              <a:rPr lang="en-US" sz="1800" dirty="0" smtClean="0">
                <a:solidFill>
                  <a:schemeClr val="tx1"/>
                </a:solidFill>
              </a:rPr>
              <a:t>Purpose: </a:t>
            </a:r>
          </a:p>
          <a:p>
            <a:pPr lvl="2">
              <a:buClr>
                <a:schemeClr val="tx1"/>
              </a:buClr>
              <a:buFont typeface="Arial" pitchFamily="34" charset="0"/>
              <a:buChar char="•"/>
            </a:pPr>
            <a:r>
              <a:rPr lang="en-US" sz="1800" dirty="0" smtClean="0">
                <a:solidFill>
                  <a:schemeClr val="tx1"/>
                </a:solidFill>
              </a:rPr>
              <a:t>measure the number and rate of serious electrical incidents occurring on an LDC’s assets per 10, 100 or 1,000 km of line</a:t>
            </a:r>
          </a:p>
          <a:p>
            <a:pPr lvl="1">
              <a:buClr>
                <a:schemeClr val="tx1"/>
              </a:buClr>
            </a:pPr>
            <a:r>
              <a:rPr lang="en-US" sz="1800" dirty="0" smtClean="0">
                <a:solidFill>
                  <a:schemeClr val="tx1"/>
                </a:solidFill>
              </a:rPr>
              <a:t>Methodology: </a:t>
            </a:r>
          </a:p>
          <a:p>
            <a:pPr lvl="2">
              <a:buClr>
                <a:schemeClr val="tx1"/>
              </a:buClr>
              <a:buFont typeface="Arial" pitchFamily="34" charset="0"/>
              <a:buChar char="•"/>
            </a:pPr>
            <a:r>
              <a:rPr lang="en-US" sz="1800" dirty="0" smtClean="0">
                <a:solidFill>
                  <a:schemeClr val="tx1"/>
                </a:solidFill>
              </a:rPr>
              <a:t>number of non-occupational (general public) serious electrical safety incidents involving LDC owned assets ≥ 750 V each year	</a:t>
            </a:r>
          </a:p>
          <a:p>
            <a:pPr lvl="2">
              <a:buClr>
                <a:schemeClr val="tx1"/>
              </a:buClr>
              <a:buFont typeface="Arial" pitchFamily="34" charset="0"/>
              <a:buChar char="•"/>
            </a:pPr>
            <a:r>
              <a:rPr lang="en-US" sz="1800" dirty="0" smtClean="0">
                <a:solidFill>
                  <a:schemeClr val="tx1"/>
                </a:solidFill>
              </a:rPr>
              <a:t>number is standardized to a rate per 10, 100 or 1,000 km of line (underground and overhead)</a:t>
            </a:r>
          </a:p>
          <a:p>
            <a:pPr lvl="2">
              <a:buClr>
                <a:schemeClr val="tx1"/>
              </a:buClr>
              <a:buFont typeface="Arial" pitchFamily="34" charset="0"/>
              <a:buChar char="•"/>
            </a:pPr>
            <a:r>
              <a:rPr lang="en-US" sz="1800" dirty="0" smtClean="0">
                <a:solidFill>
                  <a:schemeClr val="tx1"/>
                </a:solidFill>
              </a:rPr>
              <a:t>both the actual number and the rate per km of line will be reported each year </a:t>
            </a:r>
          </a:p>
          <a:p>
            <a:pPr lvl="2">
              <a:buClr>
                <a:schemeClr val="tx1"/>
              </a:buClr>
              <a:buNone/>
            </a:pPr>
            <a:r>
              <a:rPr lang="en-US" sz="1800" dirty="0" smtClean="0">
                <a:solidFill>
                  <a:schemeClr val="tx1"/>
                </a:solidFill>
              </a:rPr>
              <a:t>Target:</a:t>
            </a:r>
          </a:p>
          <a:p>
            <a:pPr lvl="2">
              <a:buClr>
                <a:schemeClr val="tx1"/>
              </a:buClr>
            </a:pPr>
            <a:r>
              <a:rPr lang="en-US" sz="1800" dirty="0" smtClean="0">
                <a:solidFill>
                  <a:schemeClr val="tx1"/>
                </a:solidFill>
              </a:rPr>
              <a:t>LDC specific rate based upon LDC’s prior performance</a:t>
            </a:r>
          </a:p>
          <a:p>
            <a:endParaRPr lang="en-CA" sz="1800"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40</a:t>
            </a:fld>
            <a:endParaRPr lang="en-US">
              <a:solidFill>
                <a:srgbClr val="FF8200"/>
              </a:solidFill>
            </a:endParaRPr>
          </a:p>
        </p:txBody>
      </p:sp>
    </p:spTree>
    <p:extLst>
      <p:ext uri="{BB962C8B-B14F-4D97-AF65-F5344CB8AC3E}">
        <p14:creationId xmlns:p14="http://schemas.microsoft.com/office/powerpoint/2010/main" val="779348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LDC Public Safety Measure Process</a:t>
            </a:r>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p>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47294E-E310-C640-96E9-EE7854294A7D}" type="slidenum">
              <a:rPr lang="en-US" smtClean="0">
                <a:solidFill>
                  <a:srgbClr val="FF8200"/>
                </a:solidFill>
              </a:rPr>
              <a:pPr/>
              <a:t>41</a:t>
            </a:fld>
            <a:endParaRPr lang="en-US" dirty="0">
              <a:solidFill>
                <a:srgbClr val="FF8200"/>
              </a:solidFill>
            </a:endParaRPr>
          </a:p>
        </p:txBody>
      </p:sp>
      <p:graphicFrame>
        <p:nvGraphicFramePr>
          <p:cNvPr id="7" name="Diagram 6"/>
          <p:cNvGraphicFramePr/>
          <p:nvPr/>
        </p:nvGraphicFramePr>
        <p:xfrm>
          <a:off x="228598" y="1687646"/>
          <a:ext cx="8705851" cy="4465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054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Stakeholder Consultation</a:t>
            </a:r>
            <a:endParaRPr lang="en-CA" dirty="0">
              <a:latin typeface="Georgia" pitchFamily="18" charset="0"/>
            </a:endParaRPr>
          </a:p>
        </p:txBody>
      </p:sp>
      <p:sp>
        <p:nvSpPr>
          <p:cNvPr id="3" name="Content Placeholder 2"/>
          <p:cNvSpPr>
            <a:spLocks noGrp="1"/>
          </p:cNvSpPr>
          <p:nvPr>
            <p:ph idx="1"/>
          </p:nvPr>
        </p:nvSpPr>
        <p:spPr/>
        <p:txBody>
          <a:bodyPr/>
          <a:lstStyle/>
          <a:p>
            <a:endParaRPr lang="en-US" dirty="0" smtClean="0"/>
          </a:p>
          <a:p>
            <a:pPr marL="642937" indent="-457200">
              <a:buFont typeface="+mj-lt"/>
              <a:buAutoNum type="arabicPeriod"/>
            </a:pPr>
            <a:r>
              <a:rPr lang="en-US" sz="2200" dirty="0" smtClean="0">
                <a:solidFill>
                  <a:schemeClr val="tx1"/>
                </a:solidFill>
                <a:latin typeface="Georgia" pitchFamily="18" charset="0"/>
              </a:rPr>
              <a:t>Working Group sessions with LDC and consumer reps</a:t>
            </a:r>
          </a:p>
          <a:p>
            <a:pPr marL="642937" indent="-457200">
              <a:buFont typeface="+mj-lt"/>
              <a:buAutoNum type="arabicPeriod"/>
            </a:pPr>
            <a:r>
              <a:rPr lang="en-US" sz="2200" dirty="0" smtClean="0">
                <a:solidFill>
                  <a:schemeClr val="tx1"/>
                </a:solidFill>
                <a:latin typeface="Georgia" pitchFamily="18" charset="0"/>
              </a:rPr>
              <a:t>Broad stakeholder consultation on draft measures</a:t>
            </a:r>
          </a:p>
          <a:p>
            <a:pPr marL="642937" indent="-457200">
              <a:buFont typeface="+mj-lt"/>
              <a:buAutoNum type="arabicPeriod"/>
            </a:pPr>
            <a:r>
              <a:rPr lang="en-US" sz="2200" dirty="0" smtClean="0">
                <a:solidFill>
                  <a:schemeClr val="tx1"/>
                </a:solidFill>
                <a:latin typeface="Georgia" pitchFamily="18" charset="0"/>
              </a:rPr>
              <a:t>Working Group regroup to review to review consultation comments and provide final feedback </a:t>
            </a:r>
          </a:p>
          <a:p>
            <a:pPr marL="642937" indent="-457200">
              <a:buFont typeface="+mj-lt"/>
              <a:buAutoNum type="arabicPeriod"/>
            </a:pPr>
            <a:r>
              <a:rPr lang="en-US" sz="2200" dirty="0" smtClean="0">
                <a:solidFill>
                  <a:schemeClr val="tx1"/>
                </a:solidFill>
                <a:latin typeface="Georgia" pitchFamily="18" charset="0"/>
              </a:rPr>
              <a:t>Finalized recommendation  from ESA to OEB</a:t>
            </a:r>
          </a:p>
          <a:p>
            <a:pPr marL="542925" indent="-357188">
              <a:buFont typeface="Arial" pitchFamily="34" charset="0"/>
              <a:buChar char="•"/>
            </a:pPr>
            <a:endParaRPr lang="en-US" dirty="0" smtClean="0">
              <a:latin typeface="Georgia" pitchFamily="18" charset="0"/>
            </a:endParaRPr>
          </a:p>
          <a:p>
            <a:pPr marL="542925" indent="-357188"/>
            <a:r>
              <a:rPr lang="en-US" sz="1600" dirty="0" smtClean="0">
                <a:solidFill>
                  <a:schemeClr val="tx1"/>
                </a:solidFill>
                <a:latin typeface="Georgia" pitchFamily="18" charset="0"/>
              </a:rPr>
              <a:t>       </a:t>
            </a:r>
            <a:endParaRPr lang="en-CA" sz="1600" dirty="0">
              <a:solidFill>
                <a:schemeClr val="tx1"/>
              </a:solidFill>
              <a:latin typeface="Georgia" pitchFamily="18" charset="0"/>
            </a:endParaRPr>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42</a:t>
            </a:fld>
            <a:endParaRPr lang="en-US">
              <a:solidFill>
                <a:srgbClr val="FF8200"/>
              </a:solidFill>
            </a:endParaRPr>
          </a:p>
        </p:txBody>
      </p:sp>
    </p:spTree>
    <p:extLst>
      <p:ext uri="{BB962C8B-B14F-4D97-AF65-F5344CB8AC3E}">
        <p14:creationId xmlns:p14="http://schemas.microsoft.com/office/powerpoint/2010/main" val="1594835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Next Steps </a:t>
            </a:r>
            <a:endParaRPr lang="en-CA" dirty="0"/>
          </a:p>
        </p:txBody>
      </p:sp>
      <p:sp>
        <p:nvSpPr>
          <p:cNvPr id="3" name="Content Placeholder 2"/>
          <p:cNvSpPr>
            <a:spLocks noGrp="1"/>
          </p:cNvSpPr>
          <p:nvPr>
            <p:ph idx="1"/>
          </p:nvPr>
        </p:nvSpPr>
        <p:spPr>
          <a:xfrm>
            <a:off x="429655" y="1346886"/>
            <a:ext cx="8229600" cy="4992130"/>
          </a:xfrm>
        </p:spPr>
        <p:txBody>
          <a:bodyPr/>
          <a:lstStyle/>
          <a:p>
            <a:pPr marL="358775" indent="-358775"/>
            <a:r>
              <a:rPr lang="en-US" dirty="0" smtClean="0"/>
              <a:t>    </a:t>
            </a:r>
          </a:p>
          <a:p>
            <a:pPr marL="358775" indent="-358775"/>
            <a:r>
              <a:rPr lang="en-US" sz="2200" dirty="0" smtClean="0">
                <a:solidFill>
                  <a:schemeClr val="tx1"/>
                </a:solidFill>
                <a:latin typeface="Georgia" pitchFamily="18" charset="0"/>
              </a:rPr>
              <a:t>      ESA’s intends to move forward  as follows:</a:t>
            </a:r>
          </a:p>
          <a:p>
            <a:pPr marL="358775" indent="-358775"/>
            <a:r>
              <a:rPr lang="en-US" sz="2200" b="1" dirty="0" smtClean="0">
                <a:latin typeface="Georgia" pitchFamily="18" charset="0"/>
              </a:rPr>
              <a:t>     </a:t>
            </a:r>
            <a:r>
              <a:rPr lang="en-US" b="1" dirty="0" smtClean="0">
                <a:solidFill>
                  <a:schemeClr val="tx1"/>
                </a:solidFill>
                <a:latin typeface="Georgia" pitchFamily="18" charset="0"/>
              </a:rPr>
              <a:t>2015:</a:t>
            </a:r>
          </a:p>
          <a:p>
            <a:pPr marL="627063" indent="-266700">
              <a:buFont typeface="Arial" pitchFamily="34" charset="0"/>
              <a:buChar char="•"/>
            </a:pPr>
            <a:r>
              <a:rPr lang="en-US" sz="2200" dirty="0" smtClean="0">
                <a:solidFill>
                  <a:schemeClr val="tx1"/>
                </a:solidFill>
                <a:latin typeface="Georgia" pitchFamily="18" charset="0"/>
                <a:cs typeface="Arial" pitchFamily="34" charset="0"/>
              </a:rPr>
              <a:t>Provide  2014 compliance and serious  Electrical Incident data  to  each LDC and to the  OEB by July 31, 2015</a:t>
            </a:r>
          </a:p>
          <a:p>
            <a:pPr marL="714375" indent="188913">
              <a:buFont typeface="Wingdings" pitchFamily="2" charset="2"/>
              <a:buChar char="Ø"/>
            </a:pPr>
            <a:r>
              <a:rPr lang="en-US" sz="2200" dirty="0" smtClean="0">
                <a:solidFill>
                  <a:schemeClr val="tx1"/>
                </a:solidFill>
                <a:latin typeface="Georgia" pitchFamily="18" charset="0"/>
                <a:cs typeface="Arial" pitchFamily="34" charset="0"/>
              </a:rPr>
              <a:t> data to be vetted thru each LDC prior to final submission to the OEB by the ESA</a:t>
            </a:r>
          </a:p>
          <a:p>
            <a:pPr marL="363538" lvl="2" indent="176213">
              <a:buClr>
                <a:schemeClr val="tx1"/>
              </a:buClr>
            </a:pPr>
            <a:r>
              <a:rPr lang="en-US" dirty="0" smtClean="0">
                <a:solidFill>
                  <a:schemeClr val="tx1"/>
                </a:solidFill>
                <a:latin typeface="Georgia" pitchFamily="18" charset="0"/>
              </a:rPr>
              <a:t>   Finalize survey content with LDCs and researchers in 2015</a:t>
            </a:r>
          </a:p>
          <a:p>
            <a:pPr marL="715963" lvl="2" indent="0">
              <a:buClr>
                <a:schemeClr val="tx1"/>
              </a:buClr>
              <a:buFont typeface="Wingdings" pitchFamily="2" charset="2"/>
              <a:buChar char="Ø"/>
            </a:pPr>
            <a:r>
              <a:rPr lang="en-US" dirty="0" smtClean="0">
                <a:solidFill>
                  <a:schemeClr val="tx1"/>
                </a:solidFill>
                <a:latin typeface="Georgia" pitchFamily="18" charset="0"/>
              </a:rPr>
              <a:t> working group sessions      Aug. – Sept</a:t>
            </a:r>
          </a:p>
          <a:p>
            <a:pPr marL="715963" lvl="2" indent="0">
              <a:buClr>
                <a:schemeClr val="tx1"/>
              </a:buClr>
              <a:buFont typeface="Wingdings" pitchFamily="2" charset="2"/>
              <a:buChar char="Ø"/>
            </a:pPr>
            <a:r>
              <a:rPr lang="en-US" dirty="0" smtClean="0">
                <a:solidFill>
                  <a:schemeClr val="tx1"/>
                </a:solidFill>
                <a:latin typeface="Georgia" pitchFamily="18" charset="0"/>
              </a:rPr>
              <a:t> stakeholder  consultation  Sept. -   Oct.</a:t>
            </a:r>
          </a:p>
          <a:p>
            <a:pPr marL="715963" lvl="2" indent="0">
              <a:buClr>
                <a:schemeClr val="tx1"/>
              </a:buClr>
              <a:buFont typeface="Wingdings" pitchFamily="2" charset="2"/>
              <a:buChar char="Ø"/>
            </a:pPr>
            <a:r>
              <a:rPr lang="en-US" dirty="0" smtClean="0">
                <a:solidFill>
                  <a:schemeClr val="tx1"/>
                </a:solidFill>
                <a:latin typeface="Georgia" pitchFamily="18" charset="0"/>
              </a:rPr>
              <a:t>Deliver final  survey content to OEB early Nov.</a:t>
            </a: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Subsequent years</a:t>
            </a:r>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a:t>
            </a:r>
          </a:p>
          <a:p>
            <a:r>
              <a:rPr lang="en-CA" dirty="0" smtClean="0">
                <a:solidFill>
                  <a:prstClr val="black">
                    <a:tint val="75000"/>
                  </a:prstClr>
                </a:solidFill>
              </a:rPr>
              <a:t>DC Public Safety M0easure June 04, 2015</a:t>
            </a:r>
          </a:p>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43</a:t>
            </a:fld>
            <a:endParaRPr lang="en-US">
              <a:solidFill>
                <a:srgbClr val="FF8200"/>
              </a:solidFill>
            </a:endParaRPr>
          </a:p>
        </p:txBody>
      </p:sp>
    </p:spTree>
    <p:extLst>
      <p:ext uri="{BB962C8B-B14F-4D97-AF65-F5344CB8AC3E}">
        <p14:creationId xmlns:p14="http://schemas.microsoft.com/office/powerpoint/2010/main" val="1304002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continued</a:t>
            </a:r>
            <a:endParaRPr lang="en-CA" dirty="0"/>
          </a:p>
        </p:txBody>
      </p:sp>
      <p:sp>
        <p:nvSpPr>
          <p:cNvPr id="3" name="Content Placeholder 2"/>
          <p:cNvSpPr>
            <a:spLocks noGrp="1"/>
          </p:cNvSpPr>
          <p:nvPr>
            <p:ph idx="1"/>
          </p:nvPr>
        </p:nvSpPr>
        <p:spPr/>
        <p:txBody>
          <a:bodyPr/>
          <a:lstStyle/>
          <a:p>
            <a:pPr marL="363538" lvl="2" indent="-4763">
              <a:buClr>
                <a:schemeClr val="tx1"/>
              </a:buClr>
              <a:buNone/>
            </a:pPr>
            <a:endParaRPr lang="en-US" b="1" dirty="0" smtClean="0">
              <a:solidFill>
                <a:schemeClr val="tx1"/>
              </a:solidFill>
              <a:latin typeface="Georgia" pitchFamily="18" charset="0"/>
            </a:endParaRPr>
          </a:p>
          <a:p>
            <a:pPr marL="363538" lvl="2" indent="-4763">
              <a:buClr>
                <a:schemeClr val="tx1"/>
              </a:buClr>
              <a:buNone/>
            </a:pPr>
            <a:r>
              <a:rPr lang="en-US" sz="2400" b="1" dirty="0" smtClean="0">
                <a:solidFill>
                  <a:schemeClr val="tx1"/>
                </a:solidFill>
                <a:latin typeface="Georgia" pitchFamily="18" charset="0"/>
              </a:rPr>
              <a:t>2016 and beyond: </a:t>
            </a:r>
          </a:p>
          <a:p>
            <a:pPr marL="719138" lvl="2" indent="-360363">
              <a:buClr>
                <a:schemeClr val="tx1"/>
              </a:buClr>
            </a:pPr>
            <a:r>
              <a:rPr lang="en-US" dirty="0" smtClean="0">
                <a:solidFill>
                  <a:schemeClr val="tx1"/>
                </a:solidFill>
                <a:latin typeface="Georgia" pitchFamily="18" charset="0"/>
              </a:rPr>
              <a:t>Finalize process to deliver annual  safety data to LDCs which is  acceptable to all parties</a:t>
            </a:r>
          </a:p>
          <a:p>
            <a:pPr marL="719138" lvl="2" indent="-360363">
              <a:buClr>
                <a:schemeClr val="tx1"/>
              </a:buClr>
            </a:pPr>
            <a:r>
              <a:rPr lang="en-US" dirty="0" smtClean="0">
                <a:solidFill>
                  <a:schemeClr val="tx1"/>
                </a:solidFill>
                <a:latin typeface="Georgia" pitchFamily="18" charset="0"/>
              </a:rPr>
              <a:t>Periodic review of survey effectiveness by ESA</a:t>
            </a:r>
          </a:p>
          <a:p>
            <a:pPr marL="719138" lvl="2" indent="-360363">
              <a:buClr>
                <a:schemeClr val="tx1"/>
              </a:buClr>
            </a:pPr>
            <a:r>
              <a:rPr lang="en-US" dirty="0" smtClean="0">
                <a:solidFill>
                  <a:schemeClr val="tx1"/>
                </a:solidFill>
                <a:latin typeface="Georgia" pitchFamily="18" charset="0"/>
              </a:rPr>
              <a:t>Updating of questions as needed by ESA  </a:t>
            </a:r>
          </a:p>
          <a:p>
            <a:pPr marL="630238" lvl="2" indent="-271463">
              <a:buClr>
                <a:schemeClr val="tx1"/>
              </a:buClr>
            </a:pPr>
            <a:r>
              <a:rPr lang="en-CA" dirty="0" smtClean="0">
                <a:solidFill>
                  <a:schemeClr val="tx1"/>
                </a:solidFill>
              </a:rPr>
              <a:t> LDC execution of public awareness survey</a:t>
            </a:r>
          </a:p>
          <a:p>
            <a:pPr marL="630238" lvl="2" indent="-271463">
              <a:buClr>
                <a:schemeClr val="tx1"/>
              </a:buClr>
            </a:pPr>
            <a:r>
              <a:rPr lang="en-CA" dirty="0" smtClean="0">
                <a:solidFill>
                  <a:schemeClr val="tx1"/>
                </a:solidFill>
              </a:rPr>
              <a:t>Filing the 2015 results for the scorecard public safety measure (all three components ) with the OEB as a part of RRR annual filings. </a:t>
            </a: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44</a:t>
            </a:fld>
            <a:endParaRPr lang="en-US">
              <a:solidFill>
                <a:srgbClr val="FF8200"/>
              </a:solidFill>
            </a:endParaRPr>
          </a:p>
        </p:txBody>
      </p:sp>
    </p:spTree>
    <p:extLst>
      <p:ext uri="{BB962C8B-B14F-4D97-AF65-F5344CB8AC3E}">
        <p14:creationId xmlns:p14="http://schemas.microsoft.com/office/powerpoint/2010/main" val="2034364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&amp; Answers</a:t>
            </a:r>
            <a:endParaRPr lang="en-CA" dirty="0"/>
          </a:p>
        </p:txBody>
      </p:sp>
      <p:sp>
        <p:nvSpPr>
          <p:cNvPr id="3" name="Content Placeholder 2"/>
          <p:cNvSpPr>
            <a:spLocks noGrp="1"/>
          </p:cNvSpPr>
          <p:nvPr>
            <p:ph idx="1"/>
          </p:nvPr>
        </p:nvSpPr>
        <p:spPr/>
        <p:txBody>
          <a:bodyPr/>
          <a:lstStyle/>
          <a:p>
            <a:endParaRPr lang="en-CA" dirty="0" smtClean="0"/>
          </a:p>
          <a:p>
            <a:r>
              <a:rPr lang="en-CA" dirty="0" smtClean="0"/>
              <a:t>To </a:t>
            </a:r>
            <a:r>
              <a:rPr lang="en-CA" dirty="0"/>
              <a:t>submit questions please </a:t>
            </a:r>
            <a:r>
              <a:rPr lang="en-US" dirty="0"/>
              <a:t>use the “chat” feature.</a:t>
            </a:r>
            <a:endParaRPr lang="en-CA" dirty="0"/>
          </a:p>
          <a:p>
            <a:endParaRPr lang="en-US" dirty="0" smtClean="0"/>
          </a:p>
          <a:p>
            <a:endParaRPr lang="en-US" dirty="0" smtClean="0"/>
          </a:p>
          <a:p>
            <a:endParaRPr lang="en-US" dirty="0" smtClean="0"/>
          </a:p>
          <a:p>
            <a:endParaRPr lang="en-US" dirty="0" smtClean="0"/>
          </a:p>
          <a:p>
            <a:endParaRPr lang="en-US" sz="4400" dirty="0">
              <a:solidFill>
                <a:schemeClr val="tx1"/>
              </a:solidFill>
              <a:latin typeface="Georgia" pitchFamily="18" charset="0"/>
            </a:endParaRPr>
          </a:p>
          <a:p>
            <a:endParaRPr lang="en-CA" sz="4400" dirty="0">
              <a:solidFill>
                <a:schemeClr val="tx1"/>
              </a:solidFill>
              <a:latin typeface="Georgia" pitchFamily="18" charset="0"/>
            </a:endParaRPr>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45</a:t>
            </a:fld>
            <a:endParaRPr lang="en-US">
              <a:solidFill>
                <a:srgbClr val="FF8200"/>
              </a:solidFill>
            </a:endParaRPr>
          </a:p>
        </p:txBody>
      </p:sp>
      <p:pic>
        <p:nvPicPr>
          <p:cNvPr id="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4320480" cy="83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405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333389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indent="-542925"/>
            <a:r>
              <a:rPr lang="en-US" sz="2000" b="1" dirty="0" smtClean="0">
                <a:solidFill>
                  <a:schemeClr val="tx1"/>
                </a:solidFill>
                <a:latin typeface="Georgia" pitchFamily="18" charset="0"/>
              </a:rPr>
              <a:t>Q1: The OEB released the Public Safety Scorecard letter.  I understand that the results for component 2 and component 3 of the Public Safety Scorecard measure for the reporting period of 2010 to 2014 (5-year data) will be provided by the ESA to the OEB. But, what is the reporting process for the reporting requirement is in 2016 regarding the 2015 data? </a:t>
            </a:r>
          </a:p>
          <a:p>
            <a:endParaRPr lang="en-US" sz="2000" dirty="0" smtClean="0">
              <a:solidFill>
                <a:schemeClr val="tx1"/>
              </a:solidFill>
              <a:latin typeface="Georgia" pitchFamily="18" charset="0"/>
            </a:endParaRPr>
          </a:p>
          <a:p>
            <a:pPr marL="444500" indent="-444500"/>
            <a:r>
              <a:rPr lang="en-US" sz="2000" b="1" dirty="0" smtClean="0">
                <a:solidFill>
                  <a:schemeClr val="tx1"/>
                </a:solidFill>
                <a:latin typeface="Georgia" pitchFamily="18" charset="0"/>
              </a:rPr>
              <a:t> A1</a:t>
            </a:r>
            <a:r>
              <a:rPr lang="en-US" sz="2000" dirty="0" smtClean="0">
                <a:solidFill>
                  <a:schemeClr val="tx1"/>
                </a:solidFill>
                <a:latin typeface="Georgia" pitchFamily="18" charset="0"/>
              </a:rPr>
              <a:t>: In the year of 2016, all electricity distributors are required to directly report the 2015 Public Safety Scorecard data to the OEB by April 30, 2016 through their annual RRR filings.  </a:t>
            </a:r>
            <a:endParaRPr lang="en-CA" sz="2000" dirty="0" smtClean="0">
              <a:solidFill>
                <a:schemeClr val="tx1"/>
              </a:solidFill>
              <a:latin typeface="Georgia" pitchFamily="18" charset="0"/>
            </a:endParaRP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47</a:t>
            </a:fld>
            <a:endParaRPr lang="en-US">
              <a:solidFill>
                <a:srgbClr val="FF8200"/>
              </a:solidFill>
            </a:endParaRPr>
          </a:p>
        </p:txBody>
      </p:sp>
    </p:spTree>
    <p:extLst>
      <p:ext uri="{BB962C8B-B14F-4D97-AF65-F5344CB8AC3E}">
        <p14:creationId xmlns:p14="http://schemas.microsoft.com/office/powerpoint/2010/main" val="4131438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indent="-542925"/>
            <a:r>
              <a:rPr lang="en-US" sz="1800" b="1" dirty="0" smtClean="0">
                <a:solidFill>
                  <a:schemeClr val="tx1"/>
                </a:solidFill>
                <a:latin typeface="Georgia" pitchFamily="18" charset="0"/>
              </a:rPr>
              <a:t>Q2: </a:t>
            </a:r>
            <a:r>
              <a:rPr lang="en-US" sz="1800" b="1" dirty="0">
                <a:solidFill>
                  <a:schemeClr val="tx1"/>
                </a:solidFill>
                <a:latin typeface="Georgia" pitchFamily="18" charset="0"/>
              </a:rPr>
              <a:t>Is it OEB’s expectation that distributors will survey their customers with the ESA’s public safety survey questions by the end of the current year in order to report in the 2015 scorecard</a:t>
            </a:r>
            <a:r>
              <a:rPr lang="en-US" sz="1800" b="1" dirty="0" smtClean="0">
                <a:solidFill>
                  <a:schemeClr val="tx1"/>
                </a:solidFill>
                <a:latin typeface="Georgia" pitchFamily="18" charset="0"/>
              </a:rPr>
              <a:t>?</a:t>
            </a:r>
          </a:p>
          <a:p>
            <a:pPr marL="542925" indent="-542925"/>
            <a:endParaRPr lang="en-CA" sz="1800" b="1" dirty="0">
              <a:solidFill>
                <a:schemeClr val="tx1"/>
              </a:solidFill>
              <a:latin typeface="Georgia" pitchFamily="18" charset="0"/>
            </a:endParaRPr>
          </a:p>
          <a:p>
            <a:pPr marL="444500" indent="-444500"/>
            <a:r>
              <a:rPr lang="en-US" sz="1800" dirty="0" smtClean="0">
                <a:solidFill>
                  <a:schemeClr val="tx1"/>
                </a:solidFill>
                <a:latin typeface="Georgia" pitchFamily="18" charset="0"/>
              </a:rPr>
              <a:t> </a:t>
            </a:r>
            <a:r>
              <a:rPr lang="en-US" sz="1800" b="1" dirty="0" smtClean="0">
                <a:solidFill>
                  <a:schemeClr val="tx1"/>
                </a:solidFill>
                <a:latin typeface="Georgia" pitchFamily="18" charset="0"/>
              </a:rPr>
              <a:t>A2: </a:t>
            </a:r>
            <a:r>
              <a:rPr lang="en-US" sz="1800" dirty="0">
                <a:solidFill>
                  <a:schemeClr val="tx1"/>
                </a:solidFill>
                <a:latin typeface="Georgia" pitchFamily="18" charset="0"/>
              </a:rPr>
              <a:t>In the May 13, 2015 OEB letter regarding implementation of the Public Safety Scorecard Measure, the section for Component A – Public Awareness of Electrical Safety states, “The LDCs will execute the survey every two years. The ESA will complete the preparation work for the survey in 2015. The ESA will monitor the effectiveness of the surveys and update survey questions, if required. The OEB expects that the first reporting of this component of the public safety measure will be shown on the scorecards for 2015</a:t>
            </a:r>
            <a:r>
              <a:rPr lang="en-US" sz="1800" dirty="0" smtClean="0">
                <a:solidFill>
                  <a:schemeClr val="tx1"/>
                </a:solidFill>
                <a:latin typeface="Georgia" pitchFamily="18" charset="0"/>
              </a:rPr>
              <a:t>”.</a:t>
            </a:r>
            <a:endParaRPr lang="en-CA" sz="1800" dirty="0" smtClean="0">
              <a:solidFill>
                <a:schemeClr val="tx1"/>
              </a:solidFill>
              <a:latin typeface="Georgia" pitchFamily="18" charset="0"/>
            </a:endParaRPr>
          </a:p>
          <a:p>
            <a:pPr marL="363538" lvl="2" indent="-4763">
              <a:buClr>
                <a:schemeClr val="tx1"/>
              </a:buClr>
              <a:buNone/>
            </a:pPr>
            <a:endParaRPr lang="en-CA" sz="2000" dirty="0" smtClean="0"/>
          </a:p>
          <a:p>
            <a:pPr marL="363538" lvl="2" indent="-4763">
              <a:buClr>
                <a:schemeClr val="tx1"/>
              </a:buClr>
              <a:buNone/>
            </a:pPr>
            <a:endParaRPr lang="en-US" sz="2000" b="1" dirty="0" smtClean="0">
              <a:solidFill>
                <a:schemeClr val="tx1"/>
              </a:solidFill>
              <a:latin typeface="Georgia" pitchFamily="18" charset="0"/>
            </a:endParaRPr>
          </a:p>
          <a:p>
            <a:endParaRPr lang="en-CA" sz="2000"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48</a:t>
            </a:fld>
            <a:endParaRPr lang="en-US">
              <a:solidFill>
                <a:srgbClr val="FF8200"/>
              </a:solidFill>
            </a:endParaRPr>
          </a:p>
        </p:txBody>
      </p:sp>
    </p:spTree>
    <p:extLst>
      <p:ext uri="{BB962C8B-B14F-4D97-AF65-F5344CB8AC3E}">
        <p14:creationId xmlns:p14="http://schemas.microsoft.com/office/powerpoint/2010/main" val="3075178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a:xfrm>
            <a:off x="466725" y="1495169"/>
            <a:ext cx="8229600" cy="4642090"/>
          </a:xfrm>
        </p:spPr>
        <p:txBody>
          <a:bodyPr/>
          <a:lstStyle/>
          <a:p>
            <a:pPr marL="444500" lvl="0" indent="-444500"/>
            <a:r>
              <a:rPr lang="en-US" sz="2000" b="1" dirty="0" smtClean="0">
                <a:solidFill>
                  <a:schemeClr val="tx1"/>
                </a:solidFill>
                <a:latin typeface="Georgia" pitchFamily="18" charset="0"/>
              </a:rPr>
              <a:t>Q3: Can the LDC’s conduct the awareness survey in conjunction with other surveys such as a customer satisfaction survey ?</a:t>
            </a:r>
            <a:endParaRPr lang="en-CA" sz="2000" b="1" dirty="0" smtClean="0">
              <a:solidFill>
                <a:schemeClr val="tx1"/>
              </a:solidFill>
              <a:latin typeface="Georgia" pitchFamily="18" charset="0"/>
            </a:endParaRPr>
          </a:p>
          <a:p>
            <a:pPr marL="542925" indent="-542925"/>
            <a:endParaRPr lang="en-US" sz="2000" dirty="0" smtClean="0">
              <a:solidFill>
                <a:schemeClr val="tx1"/>
              </a:solidFill>
              <a:latin typeface="Georgia" pitchFamily="18" charset="0"/>
            </a:endParaRPr>
          </a:p>
          <a:p>
            <a:pPr marL="444500" indent="-444500"/>
            <a:r>
              <a:rPr lang="en-US" sz="2000" dirty="0" smtClean="0">
                <a:solidFill>
                  <a:schemeClr val="tx1"/>
                </a:solidFill>
                <a:latin typeface="Georgia" pitchFamily="18" charset="0"/>
              </a:rPr>
              <a:t> </a:t>
            </a:r>
            <a:r>
              <a:rPr lang="en-US" sz="2000" b="1" dirty="0" smtClean="0">
                <a:solidFill>
                  <a:schemeClr val="tx1"/>
                </a:solidFill>
                <a:latin typeface="Georgia" pitchFamily="18" charset="0"/>
              </a:rPr>
              <a:t>A3: </a:t>
            </a:r>
            <a:r>
              <a:rPr lang="en-US" sz="2000" dirty="0">
                <a:solidFill>
                  <a:schemeClr val="tx1"/>
                </a:solidFill>
                <a:latin typeface="Georgia" pitchFamily="18" charset="0"/>
              </a:rPr>
              <a:t>No. T</a:t>
            </a:r>
            <a:r>
              <a:rPr lang="en-CA" sz="2000" dirty="0" smtClean="0">
                <a:solidFill>
                  <a:schemeClr val="tx1"/>
                </a:solidFill>
                <a:latin typeface="Georgia" pitchFamily="18" charset="0"/>
              </a:rPr>
              <a:t>he survey must be done with a representative sample of adults 18+ residing in the LDC’s territory not just customer contacts. </a:t>
            </a:r>
          </a:p>
          <a:p>
            <a:pPr marL="444500"/>
            <a:r>
              <a:rPr lang="en-CA" sz="2000" dirty="0" smtClean="0">
                <a:solidFill>
                  <a:schemeClr val="tx1"/>
                </a:solidFill>
                <a:latin typeface="Georgia" pitchFamily="18" charset="0"/>
              </a:rPr>
              <a:t>Note that the sample should be of adults 18+ living in the territory, not just ratepayers of the LDC. This is because the need for safety awareness re: LDC equipment extends beyond just the payee of the electricity bill</a:t>
            </a:r>
            <a:r>
              <a:rPr lang="en-CA" sz="2000" dirty="0" smtClean="0">
                <a:latin typeface="Georgia" pitchFamily="18" charset="0"/>
              </a:rPr>
              <a:t>. </a:t>
            </a:r>
            <a:r>
              <a:rPr lang="en-CA" dirty="0" smtClean="0"/>
              <a:t>	</a:t>
            </a: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49</a:t>
            </a:fld>
            <a:endParaRPr lang="en-US">
              <a:solidFill>
                <a:srgbClr val="FF8200"/>
              </a:solidFill>
            </a:endParaRPr>
          </a:p>
        </p:txBody>
      </p:sp>
    </p:spTree>
    <p:extLst>
      <p:ext uri="{BB962C8B-B14F-4D97-AF65-F5344CB8AC3E}">
        <p14:creationId xmlns:p14="http://schemas.microsoft.com/office/powerpoint/2010/main" val="312203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5</a:t>
            </a:fld>
            <a:endParaRPr lang="en-CA">
              <a:solidFill>
                <a:prstClr val="white">
                  <a:lumMod val="50000"/>
                </a:prstClr>
              </a:solidFill>
            </a:endParaRPr>
          </a:p>
        </p:txBody>
      </p:sp>
      <p:sp>
        <p:nvSpPr>
          <p:cNvPr id="3" name="Title 2"/>
          <p:cNvSpPr>
            <a:spLocks noGrp="1"/>
          </p:cNvSpPr>
          <p:nvPr>
            <p:ph type="title"/>
          </p:nvPr>
        </p:nvSpPr>
        <p:spPr/>
        <p:txBody>
          <a:bodyPr>
            <a:normAutofit fontScale="90000"/>
          </a:bodyPr>
          <a:lstStyle/>
          <a:p>
            <a:pPr marL="0" indent="0"/>
            <a:r>
              <a:rPr lang="en-CA" b="1" dirty="0" smtClean="0"/>
              <a:t>The </a:t>
            </a:r>
            <a:r>
              <a:rPr lang="en-CA" b="1" dirty="0"/>
              <a:t>Working Group of 2014 Scorecard </a:t>
            </a:r>
            <a:r>
              <a:rPr lang="en-CA" b="1" dirty="0" smtClean="0"/>
              <a:t>Implementation Process</a:t>
            </a:r>
            <a:endParaRPr lang="en-US" b="1" dirty="0"/>
          </a:p>
        </p:txBody>
      </p:sp>
      <p:sp>
        <p:nvSpPr>
          <p:cNvPr id="4" name="Text Placeholder 3"/>
          <p:cNvSpPr>
            <a:spLocks noGrp="1"/>
          </p:cNvSpPr>
          <p:nvPr>
            <p:ph type="body" sz="quarter" idx="13"/>
          </p:nvPr>
        </p:nvSpPr>
        <p:spPr>
          <a:xfrm>
            <a:off x="35496" y="980728"/>
            <a:ext cx="8858250" cy="5400600"/>
          </a:xfrm>
        </p:spPr>
        <p:txBody>
          <a:bodyPr>
            <a:normAutofit fontScale="77500" lnSpcReduction="20000"/>
          </a:bodyPr>
          <a:lstStyle/>
          <a:p>
            <a:pPr lvl="1"/>
            <a:r>
              <a:rPr lang="en-CA" dirty="0" smtClean="0"/>
              <a:t>CHEC </a:t>
            </a:r>
            <a:r>
              <a:rPr lang="en-CA" dirty="0"/>
              <a:t>Group</a:t>
            </a:r>
          </a:p>
          <a:p>
            <a:pPr lvl="2"/>
            <a:r>
              <a:rPr lang="en-CA" dirty="0"/>
              <a:t>Orangeville Hydro</a:t>
            </a:r>
          </a:p>
          <a:p>
            <a:pPr lvl="2"/>
            <a:r>
              <a:rPr lang="en-CA" dirty="0" err="1"/>
              <a:t>InnPower</a:t>
            </a:r>
            <a:r>
              <a:rPr lang="en-CA" dirty="0"/>
              <a:t> </a:t>
            </a:r>
            <a:r>
              <a:rPr lang="en-CA" dirty="0" smtClean="0"/>
              <a:t>Corporation</a:t>
            </a:r>
          </a:p>
          <a:p>
            <a:pPr lvl="2"/>
            <a:r>
              <a:rPr lang="en-CA" dirty="0" smtClean="0"/>
              <a:t>Midland PUC</a:t>
            </a:r>
          </a:p>
          <a:p>
            <a:pPr lvl="2"/>
            <a:r>
              <a:rPr lang="en-CA" dirty="0" smtClean="0"/>
              <a:t>Niagara-on-the-Lake Hydro</a:t>
            </a:r>
            <a:endParaRPr lang="en-CA" dirty="0"/>
          </a:p>
          <a:p>
            <a:pPr lvl="1"/>
            <a:r>
              <a:rPr lang="en-CA" dirty="0" err="1" smtClean="0"/>
              <a:t>Entegrus</a:t>
            </a:r>
            <a:r>
              <a:rPr lang="en-CA" dirty="0" smtClean="0"/>
              <a:t> </a:t>
            </a:r>
            <a:r>
              <a:rPr lang="en-CA" dirty="0" err="1" smtClean="0"/>
              <a:t>Powerlines</a:t>
            </a:r>
            <a:endParaRPr lang="en-CA" dirty="0" smtClean="0"/>
          </a:p>
          <a:p>
            <a:pPr lvl="1"/>
            <a:r>
              <a:rPr lang="en-CA" dirty="0" smtClean="0"/>
              <a:t>Hydro </a:t>
            </a:r>
            <a:r>
              <a:rPr lang="en-CA" dirty="0"/>
              <a:t>One Networks Inc.</a:t>
            </a:r>
          </a:p>
          <a:p>
            <a:pPr lvl="1"/>
            <a:r>
              <a:rPr lang="en-CA" dirty="0" smtClean="0"/>
              <a:t>Hydro Ottawa Ltd.</a:t>
            </a:r>
          </a:p>
          <a:p>
            <a:pPr lvl="1"/>
            <a:r>
              <a:rPr lang="en-CA" dirty="0" smtClean="0"/>
              <a:t>Guelph Hydro</a:t>
            </a:r>
          </a:p>
          <a:p>
            <a:pPr lvl="1"/>
            <a:r>
              <a:rPr lang="en-CA" dirty="0" smtClean="0"/>
              <a:t>Kingston Utilities</a:t>
            </a:r>
          </a:p>
          <a:p>
            <a:pPr lvl="1"/>
            <a:r>
              <a:rPr lang="en-CA" dirty="0" smtClean="0"/>
              <a:t>North Bay Hydro</a:t>
            </a:r>
          </a:p>
          <a:p>
            <a:pPr lvl="1"/>
            <a:r>
              <a:rPr lang="en-CA" dirty="0"/>
              <a:t>PUC Distribution Inc.</a:t>
            </a:r>
          </a:p>
          <a:p>
            <a:pPr lvl="1"/>
            <a:r>
              <a:rPr lang="en-CA" dirty="0" err="1" smtClean="0"/>
              <a:t>PowerStream</a:t>
            </a:r>
            <a:endParaRPr lang="en-CA" dirty="0" smtClean="0"/>
          </a:p>
          <a:p>
            <a:pPr lvl="1"/>
            <a:r>
              <a:rPr lang="en-CA" dirty="0" smtClean="0"/>
              <a:t>Toronto Hydro</a:t>
            </a:r>
          </a:p>
          <a:p>
            <a:pPr lvl="1"/>
            <a:r>
              <a:rPr lang="en-CA" dirty="0" smtClean="0"/>
              <a:t>EDA – Observer</a:t>
            </a:r>
          </a:p>
          <a:p>
            <a:pPr lvl="1"/>
            <a:r>
              <a:rPr lang="en-CA" dirty="0" smtClean="0"/>
              <a:t>ESA - Observer</a:t>
            </a:r>
          </a:p>
        </p:txBody>
      </p:sp>
      <p:sp>
        <p:nvSpPr>
          <p:cNvPr id="5" name="Right Arrow 4"/>
          <p:cNvSpPr/>
          <p:nvPr/>
        </p:nvSpPr>
        <p:spPr>
          <a:xfrm>
            <a:off x="3707904" y="3496864"/>
            <a:ext cx="1224136"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 Placeholder 3"/>
          <p:cNvSpPr txBox="1">
            <a:spLocks/>
          </p:cNvSpPr>
          <p:nvPr/>
        </p:nvSpPr>
        <p:spPr>
          <a:xfrm>
            <a:off x="5076056" y="2276872"/>
            <a:ext cx="3960440"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D47019"/>
              </a:buClr>
              <a:buFont typeface="Arial" pitchFamily="34" charset="0"/>
              <a:buChar char="•"/>
              <a:defRPr sz="3200" kern="1200">
                <a:solidFill>
                  <a:schemeClr val="tx1"/>
                </a:solidFill>
                <a:latin typeface="Arial" pitchFamily="34" charset="0"/>
                <a:ea typeface="+mn-ea"/>
                <a:cs typeface="Arial" pitchFamily="34" charset="0"/>
              </a:defRPr>
            </a:lvl1pPr>
            <a:lvl2pPr marL="800100" indent="-342900" algn="l" defTabSz="914400" rtl="0" eaLnBrk="1" latinLnBrk="0" hangingPunct="1">
              <a:spcBef>
                <a:spcPct val="20000"/>
              </a:spcBef>
              <a:buClr>
                <a:srgbClr val="D47019"/>
              </a:buClr>
              <a:buFont typeface="Arial" pitchFamily="34" charset="0"/>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Clr>
                <a:srgbClr val="D47019"/>
              </a:buClr>
              <a:buFont typeface="Arial" pitchFamily="34" charset="0"/>
              <a:buChar char="–"/>
              <a:defRPr sz="2400" kern="1200">
                <a:solidFill>
                  <a:schemeClr val="tx1"/>
                </a:solidFill>
                <a:latin typeface="Arial" pitchFamily="34" charset="0"/>
                <a:ea typeface="+mn-ea"/>
                <a:cs typeface="Arial" pitchFamily="34" charset="0"/>
              </a:defRPr>
            </a:lvl3pPr>
            <a:lvl4pPr marL="1657350" indent="-285750" algn="l" defTabSz="914400" rtl="0" eaLnBrk="1" latinLnBrk="0" hangingPunct="1">
              <a:spcBef>
                <a:spcPct val="20000"/>
              </a:spcBef>
              <a:buClr>
                <a:srgbClr val="D47019"/>
              </a:buClr>
              <a:buFont typeface="Wingdings" pitchFamily="2" charset="2"/>
              <a:buChar char="Ø"/>
              <a:defRPr sz="2000" kern="1200">
                <a:solidFill>
                  <a:schemeClr val="tx1"/>
                </a:solidFill>
                <a:latin typeface="Arial" pitchFamily="34" charset="0"/>
                <a:ea typeface="+mn-ea"/>
                <a:cs typeface="Arial" pitchFamily="34" charset="0"/>
              </a:defRPr>
            </a:lvl4pPr>
            <a:lvl5pPr marL="2114550" indent="-285750" algn="l" defTabSz="914400" rtl="0" eaLnBrk="1" latinLnBrk="0" hangingPunct="1">
              <a:spcBef>
                <a:spcPct val="20000"/>
              </a:spcBef>
              <a:buClr>
                <a:srgbClr val="D47019"/>
              </a:buClr>
              <a:buFont typeface="Wingdings" pitchFamily="2" charset="2"/>
              <a:buChar char="v"/>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Four</a:t>
            </a:r>
            <a:r>
              <a:rPr lang="en-US" sz="2000" dirty="0" smtClean="0"/>
              <a:t> </a:t>
            </a:r>
            <a:r>
              <a:rPr lang="en-US" sz="2000" dirty="0"/>
              <a:t>sub-committees of the Working Group were formed to address specific areas: </a:t>
            </a:r>
            <a:endParaRPr lang="en-US" sz="2000" dirty="0" smtClean="0"/>
          </a:p>
          <a:p>
            <a:pPr marL="514350" indent="-514350">
              <a:buFont typeface="+mj-lt"/>
              <a:buAutoNum type="arabicPeriod"/>
            </a:pPr>
            <a:r>
              <a:rPr lang="en-US" sz="2000" dirty="0" smtClean="0"/>
              <a:t>RRR </a:t>
            </a:r>
            <a:r>
              <a:rPr lang="en-US" sz="2000" dirty="0"/>
              <a:t>Filing Guide, </a:t>
            </a:r>
            <a:endParaRPr lang="en-US" sz="2000" dirty="0" smtClean="0"/>
          </a:p>
          <a:p>
            <a:pPr marL="514350" indent="-514350">
              <a:buFont typeface="+mj-lt"/>
              <a:buAutoNum type="arabicPeriod"/>
            </a:pPr>
            <a:r>
              <a:rPr lang="en-US" sz="2000" dirty="0"/>
              <a:t>Benchmarking Process </a:t>
            </a:r>
            <a:r>
              <a:rPr lang="en-US" sz="2000" dirty="0" smtClean="0"/>
              <a:t>Improvements, </a:t>
            </a:r>
            <a:endParaRPr lang="en-CA" sz="2000" dirty="0"/>
          </a:p>
          <a:p>
            <a:pPr marL="514350" indent="-514350">
              <a:buFont typeface="+mj-lt"/>
              <a:buAutoNum type="arabicPeriod"/>
            </a:pPr>
            <a:r>
              <a:rPr lang="en-US" sz="2000" dirty="0" smtClean="0"/>
              <a:t>Scorecard </a:t>
            </a:r>
            <a:r>
              <a:rPr lang="en-US" sz="2000" dirty="0"/>
              <a:t>Management Discussion and Analysis (MD&amp;A</a:t>
            </a:r>
            <a:r>
              <a:rPr lang="en-US" sz="2000" dirty="0" smtClean="0"/>
              <a:t>)</a:t>
            </a:r>
          </a:p>
          <a:p>
            <a:pPr marL="514350" indent="-514350">
              <a:buFont typeface="+mj-lt"/>
              <a:buAutoNum type="arabicPeriod"/>
            </a:pPr>
            <a:r>
              <a:rPr lang="en-US" sz="2000" dirty="0" smtClean="0"/>
              <a:t>Scorecard Communications Best Practices</a:t>
            </a:r>
          </a:p>
        </p:txBody>
      </p:sp>
    </p:spTree>
    <p:extLst>
      <p:ext uri="{BB962C8B-B14F-4D97-AF65-F5344CB8AC3E}">
        <p14:creationId xmlns:p14="http://schemas.microsoft.com/office/powerpoint/2010/main" val="3830013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indent="-542925"/>
            <a:r>
              <a:rPr lang="en-US" sz="2000" b="1" dirty="0" smtClean="0">
                <a:solidFill>
                  <a:schemeClr val="tx1"/>
                </a:solidFill>
                <a:latin typeface="Georgia" pitchFamily="18" charset="0"/>
              </a:rPr>
              <a:t>Q4: What  methods or  means are acceptable to conduct the awareness survey? </a:t>
            </a:r>
          </a:p>
          <a:p>
            <a:pPr marL="542925" indent="-542925"/>
            <a:endParaRPr lang="en-US" sz="2000" dirty="0" smtClean="0">
              <a:solidFill>
                <a:schemeClr val="tx1"/>
              </a:solidFill>
              <a:latin typeface="Georgia" pitchFamily="18" charset="0"/>
            </a:endParaRPr>
          </a:p>
          <a:p>
            <a:pPr marL="542925" indent="-542925"/>
            <a:r>
              <a:rPr lang="en-US" sz="2000" b="1" dirty="0" smtClean="0">
                <a:solidFill>
                  <a:schemeClr val="tx1"/>
                </a:solidFill>
                <a:latin typeface="Georgia" pitchFamily="18" charset="0"/>
              </a:rPr>
              <a:t> A4</a:t>
            </a:r>
            <a:r>
              <a:rPr lang="en-US" sz="2000" dirty="0" smtClean="0">
                <a:solidFill>
                  <a:schemeClr val="tx1"/>
                </a:solidFill>
                <a:latin typeface="Georgia" pitchFamily="18" charset="0"/>
              </a:rPr>
              <a:t>:</a:t>
            </a:r>
            <a:r>
              <a:rPr lang="en-CA" sz="2000" dirty="0" smtClean="0">
                <a:solidFill>
                  <a:schemeClr val="tx1"/>
                </a:solidFill>
                <a:latin typeface="Georgia" pitchFamily="18" charset="0"/>
              </a:rPr>
              <a:t>The choice of survey methodology (e.g. telephone or online or mix) is left to the LDC as long as there is confidence in the representative nature of the sample. </a:t>
            </a:r>
          </a:p>
          <a:p>
            <a:pPr marL="542925"/>
            <a:r>
              <a:rPr lang="en-CA" sz="2000" dirty="0" smtClean="0">
                <a:solidFill>
                  <a:schemeClr val="tx1"/>
                </a:solidFill>
                <a:latin typeface="Georgia" pitchFamily="18" charset="0"/>
              </a:rPr>
              <a:t>English is required. LDCs may choose to execute in other languages in addition based on their customer base, and the value the results may provide for their local awareness efforts. </a:t>
            </a:r>
          </a:p>
          <a:p>
            <a:pPr marL="542925"/>
            <a:r>
              <a:rPr lang="en-CA" sz="2000" dirty="0" smtClean="0">
                <a:solidFill>
                  <a:schemeClr val="tx1"/>
                </a:solidFill>
                <a:latin typeface="Georgia" pitchFamily="18" charset="0"/>
              </a:rPr>
              <a:t>Core question wording and response scales will be provided to LDCs so as to produce consistent and comparable data, and to make survey execution easier. </a:t>
            </a:r>
          </a:p>
          <a:p>
            <a:r>
              <a:rPr lang="en-CA" sz="2000" dirty="0" smtClean="0">
                <a:latin typeface="Georgia" pitchFamily="18" charset="0"/>
              </a:rPr>
              <a:t>	</a:t>
            </a:r>
          </a:p>
          <a:p>
            <a:pPr marL="444500" indent="-444500"/>
            <a:endParaRPr lang="en-CA" sz="2000" dirty="0" smtClean="0">
              <a:solidFill>
                <a:schemeClr val="tx1"/>
              </a:solidFill>
              <a:latin typeface="Georgia" pitchFamily="18" charset="0"/>
            </a:endParaRP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50</a:t>
            </a:fld>
            <a:endParaRPr lang="en-US">
              <a:solidFill>
                <a:srgbClr val="FF8200"/>
              </a:solidFill>
            </a:endParaRPr>
          </a:p>
        </p:txBody>
      </p:sp>
    </p:spTree>
    <p:extLst>
      <p:ext uri="{BB962C8B-B14F-4D97-AF65-F5344CB8AC3E}">
        <p14:creationId xmlns:p14="http://schemas.microsoft.com/office/powerpoint/2010/main" val="1739750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lvl="0" indent="-542925"/>
            <a:r>
              <a:rPr lang="en-US" sz="2000" b="1" dirty="0" smtClean="0">
                <a:solidFill>
                  <a:schemeClr val="tx1"/>
                </a:solidFill>
                <a:latin typeface="Georgia" pitchFamily="18" charset="0"/>
              </a:rPr>
              <a:t>Q5: What portions of the public safety measure will be reported on the 2014 LDC scorecard?</a:t>
            </a:r>
            <a:endParaRPr lang="en-CA" sz="2000" b="1" dirty="0" smtClean="0">
              <a:solidFill>
                <a:schemeClr val="tx1"/>
              </a:solidFill>
              <a:latin typeface="Georgia" pitchFamily="18" charset="0"/>
            </a:endParaRPr>
          </a:p>
          <a:p>
            <a:pPr marL="542925" indent="-542925"/>
            <a:endParaRPr lang="en-US" sz="2000" dirty="0" smtClean="0">
              <a:solidFill>
                <a:schemeClr val="tx1"/>
              </a:solidFill>
              <a:latin typeface="Georgia" pitchFamily="18" charset="0"/>
            </a:endParaRPr>
          </a:p>
          <a:p>
            <a:pPr marL="542925" indent="-542925"/>
            <a:r>
              <a:rPr lang="en-US" sz="2000" b="1" dirty="0" smtClean="0">
                <a:solidFill>
                  <a:schemeClr val="tx1"/>
                </a:solidFill>
                <a:latin typeface="Georgia" pitchFamily="18" charset="0"/>
              </a:rPr>
              <a:t> A5</a:t>
            </a:r>
            <a:r>
              <a:rPr lang="en-US" sz="2000" dirty="0" smtClean="0">
                <a:solidFill>
                  <a:schemeClr val="tx1"/>
                </a:solidFill>
                <a:latin typeface="Georgia" pitchFamily="18" charset="0"/>
              </a:rPr>
              <a:t>: As per the OEB Public Safety Scorecard letter</a:t>
            </a:r>
            <a:r>
              <a:rPr lang="en-CA" sz="2000" dirty="0" smtClean="0">
                <a:solidFill>
                  <a:schemeClr val="tx1"/>
                </a:solidFill>
                <a:latin typeface="Georgia" pitchFamily="18" charset="0"/>
              </a:rPr>
              <a:t>  , the ESA will provide to the OEB the performance results regarding level of compliance with Ontario Regulation 22/04 (component #2) and serious electrical incident index </a:t>
            </a:r>
            <a:r>
              <a:rPr lang="en-CA" sz="2000" dirty="0">
                <a:solidFill>
                  <a:schemeClr val="tx1"/>
                </a:solidFill>
                <a:latin typeface="Georgia" pitchFamily="18" charset="0"/>
              </a:rPr>
              <a:t>(component #2) on </a:t>
            </a:r>
            <a:r>
              <a:rPr lang="en-CA" sz="2000" dirty="0" smtClean="0">
                <a:solidFill>
                  <a:schemeClr val="tx1"/>
                </a:solidFill>
                <a:latin typeface="Georgia" pitchFamily="18" charset="0"/>
              </a:rPr>
              <a:t>behalf of distributors. However, the ESA will provide individual compliance and serious electrical incident data to each distributor for validation before sending this data to the OEB in July 2015. Thus, distributors will not be required to file these two measures directly with the OEB for the 2014 scorecards. </a:t>
            </a:r>
          </a:p>
          <a:p>
            <a:pPr marL="444500" indent="-444500"/>
            <a:endParaRPr lang="en-CA" sz="2000" dirty="0" smtClean="0">
              <a:solidFill>
                <a:schemeClr val="tx1"/>
              </a:solidFill>
              <a:latin typeface="Georgia" pitchFamily="18" charset="0"/>
            </a:endParaRP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51</a:t>
            </a:fld>
            <a:endParaRPr lang="en-US">
              <a:solidFill>
                <a:srgbClr val="FF8200"/>
              </a:solidFill>
            </a:endParaRPr>
          </a:p>
        </p:txBody>
      </p:sp>
    </p:spTree>
    <p:extLst>
      <p:ext uri="{BB962C8B-B14F-4D97-AF65-F5344CB8AC3E}">
        <p14:creationId xmlns:p14="http://schemas.microsoft.com/office/powerpoint/2010/main" val="234306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lvl="0" indent="-542925"/>
            <a:r>
              <a:rPr lang="en-US" sz="2000" b="1" dirty="0" smtClean="0">
                <a:solidFill>
                  <a:schemeClr val="tx1"/>
                </a:solidFill>
                <a:latin typeface="Georgia" pitchFamily="18" charset="0"/>
              </a:rPr>
              <a:t>Q6:</a:t>
            </a:r>
            <a:r>
              <a:rPr lang="en-US" sz="2000" b="1" dirty="0" smtClean="0"/>
              <a:t> </a:t>
            </a:r>
            <a:r>
              <a:rPr lang="en-US" sz="2000" b="1" dirty="0" smtClean="0">
                <a:solidFill>
                  <a:schemeClr val="tx1"/>
                </a:solidFill>
                <a:latin typeface="Georgia" pitchFamily="18" charset="0"/>
              </a:rPr>
              <a:t>How will the safety measure data be displayed on the LDC scorecard? </a:t>
            </a:r>
            <a:endParaRPr lang="en-CA" sz="2000" b="1" dirty="0" smtClean="0">
              <a:solidFill>
                <a:schemeClr val="tx1"/>
              </a:solidFill>
              <a:latin typeface="Georgia" pitchFamily="18" charset="0"/>
            </a:endParaRPr>
          </a:p>
          <a:p>
            <a:pPr marL="542925" indent="-542925"/>
            <a:endParaRPr lang="en-US" sz="2000" dirty="0" smtClean="0">
              <a:solidFill>
                <a:schemeClr val="tx1"/>
              </a:solidFill>
              <a:latin typeface="Georgia" pitchFamily="18" charset="0"/>
            </a:endParaRPr>
          </a:p>
          <a:p>
            <a:pPr marL="542925" indent="-542925"/>
            <a:r>
              <a:rPr lang="en-US" sz="2000" b="1" dirty="0" smtClean="0">
                <a:solidFill>
                  <a:schemeClr val="tx1"/>
                </a:solidFill>
                <a:latin typeface="Georgia" pitchFamily="18" charset="0"/>
              </a:rPr>
              <a:t> A6</a:t>
            </a:r>
            <a:r>
              <a:rPr lang="en-US" sz="2000" dirty="0" smtClean="0">
                <a:solidFill>
                  <a:schemeClr val="tx1"/>
                </a:solidFill>
                <a:latin typeface="Georgia" pitchFamily="18" charset="0"/>
              </a:rPr>
              <a:t>:There will be separate line items on the scorecard for each of the 3 components of the safety measure . The first  line showing the awareness measure, the second line showing the compliance portion. For the safety index component, this will appear as two additional  line items: the first showing the annual  safety index measure number and the second showing the rate. </a:t>
            </a:r>
            <a:endParaRPr lang="en-CA" sz="2000" dirty="0" smtClean="0">
              <a:solidFill>
                <a:schemeClr val="tx1"/>
              </a:solidFill>
              <a:latin typeface="Georgia" pitchFamily="18" charset="0"/>
            </a:endParaRPr>
          </a:p>
          <a:p>
            <a:r>
              <a:rPr lang="en-CA" sz="2000" dirty="0" smtClean="0">
                <a:latin typeface="Georgia" pitchFamily="18" charset="0"/>
              </a:rPr>
              <a:t>	</a:t>
            </a:r>
          </a:p>
          <a:p>
            <a:pPr marL="444500" indent="-444500"/>
            <a:endParaRPr lang="en-CA" sz="2000" dirty="0" smtClean="0">
              <a:solidFill>
                <a:schemeClr val="tx1"/>
              </a:solidFill>
              <a:latin typeface="Georgia" pitchFamily="18" charset="0"/>
            </a:endParaRP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52</a:t>
            </a:fld>
            <a:endParaRPr lang="en-US">
              <a:solidFill>
                <a:srgbClr val="FF8200"/>
              </a:solidFill>
            </a:endParaRPr>
          </a:p>
        </p:txBody>
      </p:sp>
    </p:spTree>
    <p:extLst>
      <p:ext uri="{BB962C8B-B14F-4D97-AF65-F5344CB8AC3E}">
        <p14:creationId xmlns:p14="http://schemas.microsoft.com/office/powerpoint/2010/main" val="918663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lvl="0" indent="-542925"/>
            <a:r>
              <a:rPr lang="en-US" sz="2000" b="1" dirty="0" smtClean="0">
                <a:solidFill>
                  <a:schemeClr val="tx1"/>
                </a:solidFill>
                <a:latin typeface="Georgia" pitchFamily="18" charset="0"/>
              </a:rPr>
              <a:t>Q7:</a:t>
            </a:r>
            <a:r>
              <a:rPr lang="en-US" sz="2000" b="1" dirty="0" smtClean="0"/>
              <a:t> </a:t>
            </a:r>
            <a:r>
              <a:rPr lang="en-US" sz="2000" b="1" dirty="0" smtClean="0">
                <a:solidFill>
                  <a:schemeClr val="tx1"/>
                </a:solidFill>
                <a:latin typeface="Georgia" pitchFamily="18" charset="0"/>
              </a:rPr>
              <a:t>Who will be responsible to provide the safety measure data to the OEB? </a:t>
            </a:r>
            <a:endParaRPr lang="en-CA" sz="2000" b="1" dirty="0" smtClean="0">
              <a:solidFill>
                <a:schemeClr val="tx1"/>
              </a:solidFill>
              <a:latin typeface="Georgia" pitchFamily="18" charset="0"/>
            </a:endParaRPr>
          </a:p>
          <a:p>
            <a:pPr marL="542925" indent="-542925"/>
            <a:endParaRPr lang="en-US" sz="2000" dirty="0" smtClean="0">
              <a:solidFill>
                <a:schemeClr val="tx1"/>
              </a:solidFill>
              <a:latin typeface="Georgia" pitchFamily="18" charset="0"/>
            </a:endParaRPr>
          </a:p>
          <a:p>
            <a:pPr marL="542925" indent="-542925"/>
            <a:r>
              <a:rPr lang="en-US" sz="2000" b="1" dirty="0" smtClean="0">
                <a:solidFill>
                  <a:schemeClr val="tx1"/>
                </a:solidFill>
                <a:latin typeface="Georgia" pitchFamily="18" charset="0"/>
              </a:rPr>
              <a:t> A7</a:t>
            </a:r>
            <a:r>
              <a:rPr lang="en-US" sz="2000" dirty="0" smtClean="0">
                <a:solidFill>
                  <a:schemeClr val="tx1"/>
                </a:solidFill>
                <a:latin typeface="Georgia" pitchFamily="18" charset="0"/>
              </a:rPr>
              <a:t>: As per the OEB Public Safety Scorecard letter</a:t>
            </a:r>
            <a:r>
              <a:rPr lang="en-CA" sz="2000" dirty="0" smtClean="0">
                <a:solidFill>
                  <a:schemeClr val="tx1"/>
                </a:solidFill>
                <a:latin typeface="Georgia" pitchFamily="18" charset="0"/>
              </a:rPr>
              <a:t> of </a:t>
            </a:r>
            <a:r>
              <a:rPr lang="en-US" sz="2000" dirty="0">
                <a:solidFill>
                  <a:schemeClr val="tx1"/>
                </a:solidFill>
                <a:latin typeface="Georgia" pitchFamily="18" charset="0"/>
              </a:rPr>
              <a:t>May 13, </a:t>
            </a:r>
            <a:r>
              <a:rPr lang="en-US" sz="2000" dirty="0" smtClean="0">
                <a:solidFill>
                  <a:schemeClr val="tx1"/>
                </a:solidFill>
                <a:latin typeface="Georgia" pitchFamily="18" charset="0"/>
              </a:rPr>
              <a:t>2015,</a:t>
            </a:r>
            <a:r>
              <a:rPr lang="en-CA" sz="2000" dirty="0" smtClean="0">
                <a:solidFill>
                  <a:srgbClr val="FF0000"/>
                </a:solidFill>
                <a:latin typeface="Georgia" pitchFamily="18" charset="0"/>
              </a:rPr>
              <a:t> </a:t>
            </a:r>
            <a:r>
              <a:rPr lang="en-CA" sz="2000" dirty="0" smtClean="0">
                <a:solidFill>
                  <a:schemeClr val="tx1"/>
                </a:solidFill>
                <a:latin typeface="Georgia" pitchFamily="18" charset="0"/>
              </a:rPr>
              <a:t>starting in 2016 all electricity distributors will be required to directly file the performance results on the public safety measure to the OEB as a part of their annual Reporting &amp; Record Keeping Requirement (RRR) filings (i.e. due by April 30 of the following calendar year). The results will be reported under section RRR 2.1.19 (d) Public Safety. The electricity distributors are expected to work with the ESA regarding validation of the compliance and safety index data</a:t>
            </a:r>
            <a:r>
              <a:rPr lang="en-CA" sz="2000" dirty="0" smtClean="0"/>
              <a:t>. </a:t>
            </a:r>
          </a:p>
          <a:p>
            <a:pPr marL="444500" indent="-444500"/>
            <a:endParaRPr lang="en-CA" sz="2000" dirty="0" smtClean="0">
              <a:solidFill>
                <a:schemeClr val="tx1"/>
              </a:solidFill>
              <a:latin typeface="Georgia" pitchFamily="18" charset="0"/>
            </a:endParaRP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53</a:t>
            </a:fld>
            <a:endParaRPr lang="en-US">
              <a:solidFill>
                <a:srgbClr val="FF8200"/>
              </a:solidFill>
            </a:endParaRPr>
          </a:p>
        </p:txBody>
      </p:sp>
    </p:spTree>
    <p:extLst>
      <p:ext uri="{BB962C8B-B14F-4D97-AF65-F5344CB8AC3E}">
        <p14:creationId xmlns:p14="http://schemas.microsoft.com/office/powerpoint/2010/main" val="3800381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Q&amp;A’s</a:t>
            </a:r>
            <a:endParaRPr lang="en-CA" dirty="0"/>
          </a:p>
        </p:txBody>
      </p:sp>
      <p:sp>
        <p:nvSpPr>
          <p:cNvPr id="3" name="Content Placeholder 2"/>
          <p:cNvSpPr>
            <a:spLocks noGrp="1"/>
          </p:cNvSpPr>
          <p:nvPr>
            <p:ph idx="1"/>
          </p:nvPr>
        </p:nvSpPr>
        <p:spPr/>
        <p:txBody>
          <a:bodyPr/>
          <a:lstStyle/>
          <a:p>
            <a:pPr marL="542925" indent="-542925"/>
            <a:r>
              <a:rPr lang="en-US" sz="2000" b="1" dirty="0" smtClean="0">
                <a:solidFill>
                  <a:schemeClr val="tx1"/>
                </a:solidFill>
                <a:latin typeface="Georgia" pitchFamily="18" charset="0"/>
              </a:rPr>
              <a:t>Q8:</a:t>
            </a:r>
            <a:r>
              <a:rPr lang="en-US" sz="2000" dirty="0" smtClean="0"/>
              <a:t> </a:t>
            </a:r>
            <a:r>
              <a:rPr lang="en-US" sz="2000" b="1" dirty="0" smtClean="0">
                <a:solidFill>
                  <a:schemeClr val="tx1"/>
                </a:solidFill>
                <a:latin typeface="Georgia" pitchFamily="18" charset="0"/>
              </a:rPr>
              <a:t>When will the performance  target be set for the awareness portion of the safety measure?</a:t>
            </a:r>
            <a:endParaRPr lang="en-CA" sz="2000" b="1" dirty="0" smtClean="0">
              <a:solidFill>
                <a:schemeClr val="tx1"/>
              </a:solidFill>
              <a:latin typeface="Georgia" pitchFamily="18" charset="0"/>
            </a:endParaRPr>
          </a:p>
          <a:p>
            <a:pPr marL="542925" indent="-542925"/>
            <a:endParaRPr lang="en-US" sz="2000" dirty="0" smtClean="0">
              <a:solidFill>
                <a:schemeClr val="tx1"/>
              </a:solidFill>
              <a:latin typeface="Georgia" pitchFamily="18" charset="0"/>
            </a:endParaRPr>
          </a:p>
          <a:p>
            <a:pPr marL="542925" indent="-542925"/>
            <a:r>
              <a:rPr lang="en-US" sz="2000" b="1" dirty="0" smtClean="0">
                <a:solidFill>
                  <a:schemeClr val="tx1"/>
                </a:solidFill>
                <a:latin typeface="Georgia" pitchFamily="18" charset="0"/>
              </a:rPr>
              <a:t> A8</a:t>
            </a:r>
            <a:r>
              <a:rPr lang="en-US" sz="2000" dirty="0" smtClean="0">
                <a:solidFill>
                  <a:schemeClr val="tx1"/>
                </a:solidFill>
                <a:latin typeface="Georgia" pitchFamily="18" charset="0"/>
              </a:rPr>
              <a:t>: As per the OEB Public Safety </a:t>
            </a:r>
            <a:r>
              <a:rPr lang="en-US" sz="2000" dirty="0">
                <a:solidFill>
                  <a:schemeClr val="tx1"/>
                </a:solidFill>
                <a:latin typeface="Georgia" pitchFamily="18" charset="0"/>
              </a:rPr>
              <a:t>Scorecard letter May 13, </a:t>
            </a:r>
            <a:r>
              <a:rPr lang="en-US" sz="2000" dirty="0" smtClean="0">
                <a:solidFill>
                  <a:schemeClr val="tx1"/>
                </a:solidFill>
                <a:latin typeface="Georgia" pitchFamily="18" charset="0"/>
              </a:rPr>
              <a:t>2015 </a:t>
            </a:r>
            <a:r>
              <a:rPr lang="en-CA" sz="2000" dirty="0" smtClean="0">
                <a:solidFill>
                  <a:schemeClr val="tx1"/>
                </a:solidFill>
                <a:latin typeface="Georgia" pitchFamily="18" charset="0"/>
              </a:rPr>
              <a:t>the performance target for Public Awareness of Electrical Safety will be established once three years of data is gathered from the distributors. </a:t>
            </a:r>
          </a:p>
          <a:p>
            <a:pPr marL="363538" lvl="2" indent="-4763">
              <a:buClr>
                <a:schemeClr val="tx1"/>
              </a:buClr>
              <a:buNone/>
            </a:pPr>
            <a:endParaRPr lang="en-CA" dirty="0" smtClean="0"/>
          </a:p>
          <a:p>
            <a:pPr marL="363538" lvl="2" indent="-4763">
              <a:buClr>
                <a:schemeClr val="tx1"/>
              </a:buClr>
              <a:buNone/>
            </a:pPr>
            <a:endParaRPr lang="en-US" b="1" dirty="0" smtClean="0">
              <a:solidFill>
                <a:schemeClr val="tx1"/>
              </a:solidFill>
              <a:latin typeface="Georgia" pitchFamily="18" charset="0"/>
            </a:endParaRPr>
          </a:p>
          <a:p>
            <a:endParaRPr lang="en-CA" dirty="0"/>
          </a:p>
        </p:txBody>
      </p:sp>
      <p:sp>
        <p:nvSpPr>
          <p:cNvPr id="4" name="Footer Placeholder 3"/>
          <p:cNvSpPr>
            <a:spLocks noGrp="1"/>
          </p:cNvSpPr>
          <p:nvPr>
            <p:ph type="ftr" sz="quarter" idx="11"/>
          </p:nvPr>
        </p:nvSpPr>
        <p:spPr/>
        <p:txBody>
          <a:bodyPr/>
          <a:lstStyle/>
          <a:p>
            <a:r>
              <a:rPr lang="en-CA" dirty="0" smtClean="0">
                <a:solidFill>
                  <a:prstClr val="black">
                    <a:tint val="75000"/>
                  </a:prstClr>
                </a:solidFill>
              </a:rPr>
              <a:t>LDC Public Safety Measure June 04, 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5664C5E-E004-402E-B843-54CBB774B563}" type="slidenum">
              <a:rPr lang="en-US" smtClean="0">
                <a:solidFill>
                  <a:srgbClr val="FF8200"/>
                </a:solidFill>
              </a:rPr>
              <a:pPr/>
              <a:t>54</a:t>
            </a:fld>
            <a:endParaRPr lang="en-US">
              <a:solidFill>
                <a:srgbClr val="FF8200"/>
              </a:solidFill>
            </a:endParaRPr>
          </a:p>
        </p:txBody>
      </p:sp>
    </p:spTree>
    <p:extLst>
      <p:ext uri="{BB962C8B-B14F-4D97-AF65-F5344CB8AC3E}">
        <p14:creationId xmlns:p14="http://schemas.microsoft.com/office/powerpoint/2010/main" val="3708899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55</a:t>
            </a:fld>
            <a:endParaRPr lang="en-CA">
              <a:solidFill>
                <a:prstClr val="white">
                  <a:lumMod val="50000"/>
                </a:prstClr>
              </a:solidFill>
            </a:endParaRPr>
          </a:p>
        </p:txBody>
      </p:sp>
      <p:sp>
        <p:nvSpPr>
          <p:cNvPr id="3" name="Title 2"/>
          <p:cNvSpPr>
            <a:spLocks noGrp="1"/>
          </p:cNvSpPr>
          <p:nvPr>
            <p:ph type="title"/>
          </p:nvPr>
        </p:nvSpPr>
        <p:spPr/>
        <p:txBody>
          <a:bodyPr>
            <a:normAutofit fontScale="90000"/>
          </a:bodyPr>
          <a:lstStyle/>
          <a:p>
            <a:r>
              <a:rPr lang="en-CA" dirty="0" smtClean="0"/>
              <a:t>Inquiries </a:t>
            </a:r>
            <a:r>
              <a:rPr lang="en-US" dirty="0"/>
              <a:t>R</a:t>
            </a:r>
            <a:r>
              <a:rPr lang="en-US" dirty="0" smtClean="0"/>
              <a:t>egarding Scorecard Implementation </a:t>
            </a:r>
            <a:r>
              <a:rPr lang="en-US" dirty="0"/>
              <a:t>and </a:t>
            </a:r>
            <a:r>
              <a:rPr lang="en-US" dirty="0" smtClean="0"/>
              <a:t>Related Documents </a:t>
            </a:r>
            <a:endParaRPr lang="en-CA" dirty="0"/>
          </a:p>
        </p:txBody>
      </p:sp>
      <p:sp>
        <p:nvSpPr>
          <p:cNvPr id="4" name="Text Placeholder 3"/>
          <p:cNvSpPr>
            <a:spLocks noGrp="1"/>
          </p:cNvSpPr>
          <p:nvPr>
            <p:ph type="body" sz="quarter" idx="13"/>
          </p:nvPr>
        </p:nvSpPr>
        <p:spPr/>
        <p:txBody>
          <a:bodyPr/>
          <a:lstStyle/>
          <a:p>
            <a:r>
              <a:rPr lang="en-CA" dirty="0"/>
              <a:t>Any general inquiries </a:t>
            </a:r>
            <a:r>
              <a:rPr lang="en-US" dirty="0"/>
              <a:t>regarding the 2014 scorecard implementation and related documents</a:t>
            </a:r>
            <a:r>
              <a:rPr lang="en-US" dirty="0" smtClean="0"/>
              <a:t> </a:t>
            </a:r>
            <a:r>
              <a:rPr lang="en-CA" dirty="0" smtClean="0"/>
              <a:t>should </a:t>
            </a:r>
            <a:r>
              <a:rPr lang="en-CA" dirty="0"/>
              <a:t>be directed to </a:t>
            </a:r>
            <a:r>
              <a:rPr lang="en-CA" dirty="0" smtClean="0"/>
              <a:t>OEB’s </a:t>
            </a:r>
            <a:r>
              <a:rPr lang="en-CA" dirty="0"/>
              <a:t>Industry </a:t>
            </a:r>
            <a:r>
              <a:rPr lang="en-CA" dirty="0" smtClean="0"/>
              <a:t>Relations at: </a:t>
            </a:r>
          </a:p>
          <a:p>
            <a:endParaRPr lang="en-CA" dirty="0" smtClean="0"/>
          </a:p>
          <a:p>
            <a:pPr marL="457200" lvl="1" indent="0">
              <a:buNone/>
            </a:pPr>
            <a:r>
              <a:rPr lang="en-CA" dirty="0" smtClean="0">
                <a:hlinkClick r:id="rId2"/>
              </a:rPr>
              <a:t>IndustryRelations@ontarioenergyboard.ca</a:t>
            </a:r>
            <a:r>
              <a:rPr lang="en-CA" dirty="0" smtClean="0"/>
              <a:t> </a:t>
            </a:r>
            <a:endParaRPr lang="en-CA" dirty="0"/>
          </a:p>
        </p:txBody>
      </p:sp>
    </p:spTree>
    <p:extLst>
      <p:ext uri="{BB962C8B-B14F-4D97-AF65-F5344CB8AC3E}">
        <p14:creationId xmlns:p14="http://schemas.microsoft.com/office/powerpoint/2010/main" val="4086579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0337-D5B8-4455-9AF5-B8B0D8AE60B7}" type="slidenum">
              <a:rPr lang="en-CA" smtClean="0"/>
              <a:pPr/>
              <a:t>6</a:t>
            </a:fld>
            <a:endParaRPr lang="en-CA" dirty="0"/>
          </a:p>
        </p:txBody>
      </p:sp>
      <p:sp>
        <p:nvSpPr>
          <p:cNvPr id="4" name="Text Placeholder 3"/>
          <p:cNvSpPr>
            <a:spLocks noGrp="1"/>
          </p:cNvSpPr>
          <p:nvPr>
            <p:ph type="body" sz="quarter" idx="13"/>
          </p:nvPr>
        </p:nvSpPr>
        <p:spPr/>
        <p:txBody>
          <a:bodyPr>
            <a:normAutofit lnSpcReduction="10000"/>
          </a:bodyPr>
          <a:lstStyle/>
          <a:p>
            <a:r>
              <a:rPr lang="en-CA" sz="2200" dirty="0"/>
              <a:t>OEB letter of </a:t>
            </a:r>
            <a:r>
              <a:rPr lang="en-CA" sz="2200" dirty="0" smtClean="0"/>
              <a:t>April 30, 2015 </a:t>
            </a:r>
            <a:r>
              <a:rPr lang="en-CA" sz="2200" dirty="0"/>
              <a:t>outlined the implementation of improvement initiatives for </a:t>
            </a:r>
            <a:r>
              <a:rPr lang="en-CA" sz="2200" dirty="0" smtClean="0"/>
              <a:t>2014 </a:t>
            </a:r>
            <a:r>
              <a:rPr lang="en-CA" sz="2200" dirty="0"/>
              <a:t>electricity distributor scorecard.</a:t>
            </a:r>
          </a:p>
          <a:p>
            <a:endParaRPr lang="en-CA" sz="2200" dirty="0" smtClean="0"/>
          </a:p>
          <a:p>
            <a:r>
              <a:rPr lang="en-CA" sz="2200" dirty="0" smtClean="0"/>
              <a:t>Key </a:t>
            </a:r>
            <a:r>
              <a:rPr lang="en-CA" sz="2200" dirty="0"/>
              <a:t>improvements </a:t>
            </a:r>
            <a:r>
              <a:rPr lang="en-CA" sz="2200" dirty="0" smtClean="0"/>
              <a:t>have/will </a:t>
            </a:r>
            <a:r>
              <a:rPr lang="en-CA" sz="2200" dirty="0"/>
              <a:t>be implemented in 2015 for the 2014 scorecard process. </a:t>
            </a:r>
          </a:p>
          <a:p>
            <a:pPr lvl="1">
              <a:buFont typeface="Wingdings" pitchFamily="2" charset="2"/>
              <a:buChar char="Ø"/>
            </a:pPr>
            <a:r>
              <a:rPr lang="en-CA" sz="2200" dirty="0" smtClean="0"/>
              <a:t>Reporting &amp; Record Keeping Requirement (RRR) Filing Guide</a:t>
            </a:r>
            <a:endParaRPr lang="en-CA" sz="2200" dirty="0"/>
          </a:p>
          <a:p>
            <a:pPr lvl="1">
              <a:buFont typeface="Wingdings" pitchFamily="2" charset="2"/>
              <a:buChar char="Ø"/>
            </a:pPr>
            <a:r>
              <a:rPr lang="en-CA" sz="2200" dirty="0" smtClean="0"/>
              <a:t>Enhanced </a:t>
            </a:r>
            <a:r>
              <a:rPr lang="en-CA" sz="2200" dirty="0"/>
              <a:t>Benchmarking Spreadsheet Model and User’s Guide</a:t>
            </a:r>
          </a:p>
          <a:p>
            <a:pPr lvl="1">
              <a:buFont typeface="Wingdings" pitchFamily="2" charset="2"/>
              <a:buChar char="Ø"/>
            </a:pPr>
            <a:r>
              <a:rPr lang="en-CA" sz="2200" dirty="0"/>
              <a:t>Enhanced Scorecard Regulatory Calendar</a:t>
            </a:r>
          </a:p>
          <a:p>
            <a:pPr lvl="1">
              <a:buFont typeface="Wingdings" pitchFamily="2" charset="2"/>
              <a:buChar char="Ø"/>
            </a:pPr>
            <a:r>
              <a:rPr lang="en-CA" sz="2200" dirty="0" smtClean="0"/>
              <a:t>Scorecard </a:t>
            </a:r>
            <a:r>
              <a:rPr lang="en-CA" sz="2200" dirty="0"/>
              <a:t>MD&amp;A </a:t>
            </a:r>
            <a:r>
              <a:rPr lang="en-CA" sz="2200" dirty="0" smtClean="0"/>
              <a:t>Guide </a:t>
            </a:r>
            <a:r>
              <a:rPr lang="en-CA" sz="2200" dirty="0"/>
              <a:t>and Scorecard MD&amp;A template</a:t>
            </a:r>
          </a:p>
          <a:p>
            <a:pPr lvl="1">
              <a:buFont typeface="Wingdings" pitchFamily="2" charset="2"/>
              <a:buChar char="Ø"/>
            </a:pPr>
            <a:r>
              <a:rPr lang="en-CA" sz="2200" dirty="0"/>
              <a:t>The Scorecard Communications </a:t>
            </a:r>
            <a:r>
              <a:rPr lang="en-CA" sz="2200" dirty="0" smtClean="0"/>
              <a:t>Guide</a:t>
            </a:r>
          </a:p>
          <a:p>
            <a:pPr lvl="1">
              <a:buFont typeface="Wingdings" pitchFamily="2" charset="2"/>
              <a:buChar char="Ø"/>
            </a:pPr>
            <a:r>
              <a:rPr lang="en-US" sz="2200" dirty="0"/>
              <a:t>French Presentation of the </a:t>
            </a:r>
            <a:r>
              <a:rPr lang="en-US" sz="2200" dirty="0" smtClean="0"/>
              <a:t>Scorecards</a:t>
            </a:r>
          </a:p>
          <a:p>
            <a:pPr lvl="1">
              <a:buFont typeface="Wingdings" pitchFamily="2" charset="2"/>
              <a:buChar char="Ø"/>
            </a:pPr>
            <a:r>
              <a:rPr lang="en-US" sz="2200" dirty="0" smtClean="0"/>
              <a:t>Scorecard Public Safety Measure</a:t>
            </a:r>
            <a:endParaRPr lang="en-CA" sz="2200" dirty="0"/>
          </a:p>
          <a:p>
            <a:pPr lvl="1">
              <a:buFont typeface="Wingdings" pitchFamily="2" charset="2"/>
              <a:buChar char="Ø"/>
            </a:pPr>
            <a:r>
              <a:rPr lang="en-CA" sz="2200" dirty="0" smtClean="0"/>
              <a:t>Enhancements </a:t>
            </a:r>
            <a:r>
              <a:rPr lang="en-CA" sz="2200" dirty="0"/>
              <a:t>to the </a:t>
            </a:r>
            <a:r>
              <a:rPr lang="en-CA" sz="2200" dirty="0" smtClean="0"/>
              <a:t>OEB’s </a:t>
            </a:r>
            <a:r>
              <a:rPr lang="en-CA" sz="2200" dirty="0"/>
              <a:t>e-Filing Services </a:t>
            </a:r>
            <a:r>
              <a:rPr lang="en-CA" sz="2200" dirty="0" smtClean="0"/>
              <a:t>Webpage</a:t>
            </a:r>
            <a:endParaRPr lang="en-CA" sz="2200" dirty="0"/>
          </a:p>
        </p:txBody>
      </p:sp>
      <p:sp>
        <p:nvSpPr>
          <p:cNvPr id="5" name="Title 4"/>
          <p:cNvSpPr>
            <a:spLocks noGrp="1"/>
          </p:cNvSpPr>
          <p:nvPr>
            <p:ph type="title"/>
          </p:nvPr>
        </p:nvSpPr>
        <p:spPr/>
        <p:txBody>
          <a:bodyPr>
            <a:normAutofit fontScale="90000"/>
          </a:bodyPr>
          <a:lstStyle/>
          <a:p>
            <a:r>
              <a:rPr lang="en-CA" dirty="0" smtClean="0"/>
              <a:t>Improvement Initiatives to the 2014 Scorecards  </a:t>
            </a:r>
            <a:endParaRPr lang="en-CA" dirty="0"/>
          </a:p>
        </p:txBody>
      </p:sp>
    </p:spTree>
    <p:extLst>
      <p:ext uri="{BB962C8B-B14F-4D97-AF65-F5344CB8AC3E}">
        <p14:creationId xmlns:p14="http://schemas.microsoft.com/office/powerpoint/2010/main" val="142331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E20337-D5B8-4455-9AF5-B8B0D8AE60B7}" type="slidenum">
              <a:rPr lang="en-CA" smtClean="0"/>
              <a:pPr/>
              <a:t>7</a:t>
            </a:fld>
            <a:endParaRPr lang="en-CA" dirty="0"/>
          </a:p>
        </p:txBody>
      </p:sp>
      <p:sp>
        <p:nvSpPr>
          <p:cNvPr id="4" name="Text Placeholder 3"/>
          <p:cNvSpPr>
            <a:spLocks noGrp="1"/>
          </p:cNvSpPr>
          <p:nvPr>
            <p:ph type="body" sz="quarter" idx="13"/>
          </p:nvPr>
        </p:nvSpPr>
        <p:spPr/>
        <p:txBody>
          <a:bodyPr>
            <a:normAutofit/>
          </a:bodyPr>
          <a:lstStyle/>
          <a:p>
            <a:r>
              <a:rPr lang="en-US" sz="2400" dirty="0"/>
              <a:t>The OEB </a:t>
            </a:r>
            <a:r>
              <a:rPr lang="en-US" sz="2400" dirty="0" smtClean="0"/>
              <a:t>accepted </a:t>
            </a:r>
            <a:r>
              <a:rPr lang="en-US" sz="2400" dirty="0"/>
              <a:t>the recommendations made by the OEB Staff and Working Group regarding the OEB Staff </a:t>
            </a:r>
            <a:r>
              <a:rPr lang="en-US" sz="2400" dirty="0" smtClean="0"/>
              <a:t>prepared </a:t>
            </a:r>
            <a:r>
              <a:rPr lang="en-US" sz="2400" dirty="0"/>
              <a:t>Scorecard MD&amp;A Guide, Scorecard Communications Guide, and enhanced Scorecard Regulatory Calendar for the electricity </a:t>
            </a:r>
            <a:r>
              <a:rPr lang="en-US" sz="2400" dirty="0" smtClean="0"/>
              <a:t>distributors.</a:t>
            </a:r>
          </a:p>
          <a:p>
            <a:r>
              <a:rPr lang="en-US" sz="2400" dirty="0" smtClean="0"/>
              <a:t>All </a:t>
            </a:r>
            <a:r>
              <a:rPr lang="en-US" sz="2400" dirty="0"/>
              <a:t>of the guides and documents are available on the OEB’s </a:t>
            </a:r>
            <a:r>
              <a:rPr lang="en-US" sz="2400" dirty="0" smtClean="0"/>
              <a:t>website.  </a:t>
            </a:r>
          </a:p>
          <a:p>
            <a:r>
              <a:rPr lang="en-US" sz="2400" dirty="0" smtClean="0"/>
              <a:t>Over </a:t>
            </a:r>
            <a:r>
              <a:rPr lang="en-US" sz="2400" dirty="0"/>
              <a:t>the course of the coming year, </a:t>
            </a:r>
            <a:r>
              <a:rPr lang="en-US" sz="2400" dirty="0" smtClean="0"/>
              <a:t>the </a:t>
            </a:r>
            <a:r>
              <a:rPr lang="en-US" sz="2400" dirty="0"/>
              <a:t>OEB will monitor the effectiveness of the 2014 scorecard implementation process. Where and if necessary, the OEB will determine if these guiding documents need to be strengthened and issued as formal OEB requirements. </a:t>
            </a:r>
            <a:endParaRPr lang="en-CA" sz="2400" dirty="0"/>
          </a:p>
        </p:txBody>
      </p:sp>
      <p:sp>
        <p:nvSpPr>
          <p:cNvPr id="5" name="Title 4"/>
          <p:cNvSpPr>
            <a:spLocks noGrp="1"/>
          </p:cNvSpPr>
          <p:nvPr>
            <p:ph type="title"/>
          </p:nvPr>
        </p:nvSpPr>
        <p:spPr>
          <a:xfrm>
            <a:off x="251520" y="44624"/>
            <a:ext cx="8435280" cy="792163"/>
          </a:xfrm>
        </p:spPr>
        <p:txBody>
          <a:bodyPr>
            <a:normAutofit fontScale="90000"/>
          </a:bodyPr>
          <a:lstStyle/>
          <a:p>
            <a:r>
              <a:rPr lang="en-US" dirty="0" smtClean="0"/>
              <a:t>May 22, 2015 OEB Letter for </a:t>
            </a:r>
            <a:r>
              <a:rPr lang="en-US" dirty="0"/>
              <a:t>Issuance of the 2014 Scorecard Documents</a:t>
            </a:r>
            <a:endParaRPr lang="en-CA" dirty="0"/>
          </a:p>
        </p:txBody>
      </p:sp>
    </p:spTree>
    <p:extLst>
      <p:ext uri="{BB962C8B-B14F-4D97-AF65-F5344CB8AC3E}">
        <p14:creationId xmlns:p14="http://schemas.microsoft.com/office/powerpoint/2010/main" val="285988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4A780D8-CF00-41A7-9A60-AF4BB65F9954}" type="slidenum">
              <a:rPr lang="en-CA" smtClean="0">
                <a:solidFill>
                  <a:prstClr val="white">
                    <a:lumMod val="50000"/>
                  </a:prstClr>
                </a:solidFill>
              </a:rPr>
              <a:pPr/>
              <a:t>8</a:t>
            </a:fld>
            <a:endParaRPr lang="en-CA">
              <a:solidFill>
                <a:prstClr val="white">
                  <a:lumMod val="50000"/>
                </a:prstClr>
              </a:solidFill>
            </a:endParaRPr>
          </a:p>
        </p:txBody>
      </p:sp>
      <p:sp>
        <p:nvSpPr>
          <p:cNvPr id="3" name="Title 2"/>
          <p:cNvSpPr>
            <a:spLocks noGrp="1"/>
          </p:cNvSpPr>
          <p:nvPr>
            <p:ph type="title"/>
          </p:nvPr>
        </p:nvSpPr>
        <p:spPr/>
        <p:txBody>
          <a:bodyPr/>
          <a:lstStyle/>
          <a:p>
            <a:r>
              <a:rPr lang="en-CA" dirty="0" smtClean="0"/>
              <a:t>Webinar Agenda</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279223762"/>
              </p:ext>
            </p:extLst>
          </p:nvPr>
        </p:nvGraphicFramePr>
        <p:xfrm>
          <a:off x="304800" y="914403"/>
          <a:ext cx="8534399" cy="5486396"/>
        </p:xfrm>
        <a:graphic>
          <a:graphicData uri="http://schemas.openxmlformats.org/drawingml/2006/table">
            <a:tbl>
              <a:tblPr firstRow="1" firstCol="1" bandRow="1"/>
              <a:tblGrid>
                <a:gridCol w="568799"/>
                <a:gridCol w="2210215"/>
                <a:gridCol w="3021297"/>
                <a:gridCol w="2734088"/>
              </a:tblGrid>
              <a:tr h="288757">
                <a:tc>
                  <a:txBody>
                    <a:bodyPr/>
                    <a:lstStyle/>
                    <a:p>
                      <a:pPr marL="71755" algn="ctr">
                        <a:spcBef>
                          <a:spcPts val="600"/>
                        </a:spcBef>
                        <a:spcAft>
                          <a:spcPts val="0"/>
                        </a:spcAft>
                      </a:pPr>
                      <a:r>
                        <a:rPr lang="en-US" sz="1800" b="1" dirty="0">
                          <a:effectLst/>
                          <a:latin typeface="Arial"/>
                          <a:ea typeface="Times New Roman"/>
                        </a:rPr>
                        <a:t> </a:t>
                      </a:r>
                      <a:endParaRPr lang="en-CA" sz="14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ctr">
                        <a:spcBef>
                          <a:spcPts val="600"/>
                        </a:spcBef>
                        <a:spcAft>
                          <a:spcPts val="0"/>
                        </a:spcAft>
                      </a:pPr>
                      <a:r>
                        <a:rPr lang="en-US" sz="1800" b="1">
                          <a:effectLst/>
                          <a:latin typeface="Arial"/>
                          <a:ea typeface="Times New Roman"/>
                        </a:rPr>
                        <a:t>Time</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ctr">
                        <a:spcBef>
                          <a:spcPts val="600"/>
                        </a:spcBef>
                        <a:spcAft>
                          <a:spcPts val="0"/>
                        </a:spcAft>
                      </a:pPr>
                      <a:r>
                        <a:rPr lang="en-US" sz="1800" b="1">
                          <a:effectLst/>
                          <a:latin typeface="Arial"/>
                          <a:ea typeface="Times New Roman"/>
                        </a:rPr>
                        <a:t>Topic</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ctr">
                        <a:spcBef>
                          <a:spcPts val="600"/>
                        </a:spcBef>
                        <a:spcAft>
                          <a:spcPts val="0"/>
                        </a:spcAft>
                      </a:pPr>
                      <a:r>
                        <a:rPr lang="en-US" sz="1800" b="1">
                          <a:effectLst/>
                          <a:latin typeface="Arial"/>
                          <a:ea typeface="Times New Roman"/>
                        </a:rPr>
                        <a:t>Presenter</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68">
                <a:tc>
                  <a:txBody>
                    <a:bodyPr/>
                    <a:lstStyle/>
                    <a:p>
                      <a:pPr marL="71755" algn="r">
                        <a:spcBef>
                          <a:spcPts val="600"/>
                        </a:spcBef>
                        <a:spcAft>
                          <a:spcPts val="0"/>
                        </a:spcAft>
                      </a:pPr>
                      <a:r>
                        <a:rPr lang="en-US" sz="1400" b="1">
                          <a:effectLst/>
                          <a:latin typeface="Arial"/>
                          <a:ea typeface="Times New Roman"/>
                        </a:rPr>
                        <a:t>1</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9:30 am – 9:40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Welcome &amp; Introduction </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Arial"/>
                          <a:ea typeface="Times New Roman"/>
                        </a:rPr>
                        <a:t>Daria Babaie - OEB</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05">
                <a:tc>
                  <a:txBody>
                    <a:bodyPr/>
                    <a:lstStyle/>
                    <a:p>
                      <a:pPr marL="71755" algn="r">
                        <a:spcBef>
                          <a:spcPts val="600"/>
                        </a:spcBef>
                        <a:spcAft>
                          <a:spcPts val="0"/>
                        </a:spcAft>
                      </a:pPr>
                      <a:r>
                        <a:rPr lang="en-US" sz="1400" b="1">
                          <a:effectLst/>
                          <a:latin typeface="Arial"/>
                          <a:ea typeface="Times New Roman"/>
                        </a:rPr>
                        <a:t>2</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9:40 am – 9:50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743200" algn="ctr"/>
                          <a:tab pos="5486400" algn="r"/>
                        </a:tabLst>
                      </a:pPr>
                      <a:r>
                        <a:rPr lang="en-US" sz="1400">
                          <a:effectLst/>
                          <a:latin typeface="Arial"/>
                          <a:ea typeface="Times New Roman"/>
                        </a:rPr>
                        <a:t>Improvement Action Plans to Address 2014 Scorecard Issues/Concerns/Opportunities</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effectLst/>
                          <a:latin typeface="Arial"/>
                          <a:ea typeface="Calibri"/>
                          <a:cs typeface="Times New Roman"/>
                        </a:rPr>
                        <a:t>Dominic Parrella – PUC Distribution Inc.</a:t>
                      </a:r>
                      <a:endParaRPr lang="en-CA" sz="1200">
                        <a:effectLst/>
                        <a:latin typeface="Calibri"/>
                        <a:ea typeface="Calibri"/>
                        <a:cs typeface="Times New Roman"/>
                      </a:endParaRPr>
                    </a:p>
                    <a:p>
                      <a:pPr>
                        <a:spcAft>
                          <a:spcPts val="0"/>
                        </a:spcAft>
                      </a:pPr>
                      <a:r>
                        <a:rPr lang="en-CA" sz="1400">
                          <a:effectLst/>
                          <a:latin typeface="Arial"/>
                          <a:ea typeface="Calibri"/>
                          <a:cs typeface="Times New Roman"/>
                        </a:rPr>
                        <a:t>Christine Bell – Midland PUC</a:t>
                      </a:r>
                      <a:endParaRPr lang="en-C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05">
                <a:tc>
                  <a:txBody>
                    <a:bodyPr/>
                    <a:lstStyle/>
                    <a:p>
                      <a:pPr marL="71755" algn="r">
                        <a:spcBef>
                          <a:spcPts val="600"/>
                        </a:spcBef>
                        <a:spcAft>
                          <a:spcPts val="0"/>
                        </a:spcAft>
                      </a:pPr>
                      <a:r>
                        <a:rPr lang="en-US" sz="1400" b="1">
                          <a:effectLst/>
                          <a:latin typeface="Arial"/>
                          <a:ea typeface="Times New Roman"/>
                        </a:rPr>
                        <a:t>3</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9:50 am – 10:00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Enhanced Regularly Calendar (Timelines) for Implementation of 2014 Scorecard </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Ben Baksh - OEB</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05">
                <a:tc>
                  <a:txBody>
                    <a:bodyPr/>
                    <a:lstStyle/>
                    <a:p>
                      <a:pPr marL="71755" algn="r">
                        <a:spcBef>
                          <a:spcPts val="600"/>
                        </a:spcBef>
                        <a:spcAft>
                          <a:spcPts val="0"/>
                        </a:spcAft>
                      </a:pPr>
                      <a:r>
                        <a:rPr lang="en-US" sz="1400" b="1">
                          <a:effectLst/>
                          <a:latin typeface="Arial"/>
                          <a:ea typeface="Times New Roman"/>
                        </a:rPr>
                        <a:t>4</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dirty="0">
                          <a:effectLst/>
                          <a:latin typeface="Arial"/>
                          <a:ea typeface="Times New Roman"/>
                        </a:rPr>
                        <a:t>10:00 am – 10:20 am</a:t>
                      </a:r>
                      <a:endParaRPr lang="en-CA" sz="14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Scorecard MD&amp;A Guide</a:t>
                      </a:r>
                      <a:endParaRPr lang="en-CA" sz="1400">
                        <a:effectLst/>
                        <a:latin typeface="Arial"/>
                        <a:ea typeface="Times New Roman"/>
                      </a:endParaRPr>
                    </a:p>
                    <a:p>
                      <a:pPr marL="300355">
                        <a:spcBef>
                          <a:spcPts val="600"/>
                        </a:spcBef>
                        <a:spcAft>
                          <a:spcPts val="0"/>
                        </a:spcAft>
                      </a:pPr>
                      <a:r>
                        <a:rPr lang="en-US" sz="1400">
                          <a:effectLst/>
                          <a:latin typeface="Arial"/>
                          <a:ea typeface="Times New Roman"/>
                        </a:rPr>
                        <a:t> </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Daria Babaie – OEB</a:t>
                      </a:r>
                      <a:endParaRPr lang="en-CA" sz="1400">
                        <a:effectLst/>
                        <a:latin typeface="Arial"/>
                        <a:ea typeface="Times New Roman"/>
                      </a:endParaRPr>
                    </a:p>
                    <a:p>
                      <a:pPr>
                        <a:spcAft>
                          <a:spcPts val="0"/>
                        </a:spcAft>
                      </a:pPr>
                      <a:r>
                        <a:rPr lang="en-CA" sz="1400">
                          <a:effectLst/>
                          <a:latin typeface="Arial"/>
                          <a:ea typeface="Calibri"/>
                          <a:cs typeface="Times New Roman"/>
                        </a:rPr>
                        <a:t>Pankaj Sardana - Guelph Hydro</a:t>
                      </a:r>
                      <a:endParaRPr lang="en-C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6273">
                <a:tc>
                  <a:txBody>
                    <a:bodyPr/>
                    <a:lstStyle/>
                    <a:p>
                      <a:pPr marL="71755" algn="r">
                        <a:spcBef>
                          <a:spcPts val="600"/>
                        </a:spcBef>
                        <a:spcAft>
                          <a:spcPts val="0"/>
                        </a:spcAft>
                      </a:pPr>
                      <a:r>
                        <a:rPr lang="en-US" sz="1400" b="1">
                          <a:effectLst/>
                          <a:latin typeface="Arial"/>
                          <a:ea typeface="Times New Roman"/>
                        </a:rPr>
                        <a:t>5</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10:20 am – 10:45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Scorecard MD&amp;A Examples  </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Arial"/>
                          <a:ea typeface="Times New Roman"/>
                        </a:rPr>
                        <a:t>Chris Cowell – </a:t>
                      </a:r>
                      <a:r>
                        <a:rPr lang="en-US" sz="1400" dirty="0" smtClean="0">
                          <a:effectLst/>
                          <a:latin typeface="Arial"/>
                          <a:ea typeface="Times New Roman"/>
                        </a:rPr>
                        <a:t>Entegrus Powerlines</a:t>
                      </a:r>
                      <a:endParaRPr lang="en-CA" sz="1400" dirty="0">
                        <a:effectLst/>
                        <a:latin typeface="Arial"/>
                        <a:ea typeface="Times New Roman"/>
                      </a:endParaRPr>
                    </a:p>
                    <a:p>
                      <a:pPr>
                        <a:spcAft>
                          <a:spcPts val="0"/>
                        </a:spcAft>
                      </a:pPr>
                      <a:r>
                        <a:rPr lang="en-US" sz="1400" dirty="0">
                          <a:effectLst/>
                          <a:latin typeface="Arial"/>
                          <a:ea typeface="Times New Roman"/>
                        </a:rPr>
                        <a:t>Louise Gauthier – </a:t>
                      </a:r>
                      <a:r>
                        <a:rPr lang="en-US" sz="1400" dirty="0" smtClean="0">
                          <a:effectLst/>
                          <a:latin typeface="Arial"/>
                          <a:ea typeface="Times New Roman"/>
                        </a:rPr>
                        <a:t>PowerStream</a:t>
                      </a:r>
                      <a:endParaRPr lang="en-CA" sz="1400" dirty="0">
                        <a:effectLst/>
                        <a:latin typeface="Arial"/>
                        <a:ea typeface="Times New Roman"/>
                      </a:endParaRPr>
                    </a:p>
                    <a:p>
                      <a:pPr>
                        <a:spcAft>
                          <a:spcPts val="0"/>
                        </a:spcAft>
                      </a:pPr>
                      <a:r>
                        <a:rPr lang="en-US" sz="1400" dirty="0" err="1">
                          <a:effectLst/>
                          <a:latin typeface="Arial"/>
                          <a:ea typeface="Times New Roman"/>
                        </a:rPr>
                        <a:t>Carm</a:t>
                      </a:r>
                      <a:r>
                        <a:rPr lang="en-US" sz="1400" dirty="0">
                          <a:effectLst/>
                          <a:latin typeface="Arial"/>
                          <a:ea typeface="Times New Roman"/>
                        </a:rPr>
                        <a:t> </a:t>
                      </a:r>
                      <a:r>
                        <a:rPr lang="en-US" sz="1400" dirty="0" err="1">
                          <a:effectLst/>
                          <a:latin typeface="Arial"/>
                          <a:ea typeface="Times New Roman"/>
                        </a:rPr>
                        <a:t>Altomare</a:t>
                      </a:r>
                      <a:r>
                        <a:rPr lang="en-US" sz="1400" dirty="0">
                          <a:effectLst/>
                          <a:latin typeface="Arial"/>
                          <a:ea typeface="Times New Roman"/>
                        </a:rPr>
                        <a:t> – Hydro One</a:t>
                      </a:r>
                      <a:endParaRPr lang="en-CA" sz="14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05">
                <a:tc>
                  <a:txBody>
                    <a:bodyPr/>
                    <a:lstStyle/>
                    <a:p>
                      <a:pPr marL="71755" algn="r">
                        <a:spcBef>
                          <a:spcPts val="600"/>
                        </a:spcBef>
                        <a:spcAft>
                          <a:spcPts val="0"/>
                        </a:spcAft>
                      </a:pPr>
                      <a:r>
                        <a:rPr lang="en-US" sz="1400" b="1">
                          <a:effectLst/>
                          <a:latin typeface="Arial"/>
                          <a:ea typeface="Times New Roman"/>
                        </a:rPr>
                        <a:t>6</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10:45 am – 11:05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Scorecard Communications Guide</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effectLst/>
                          <a:latin typeface="Arial"/>
                          <a:ea typeface="Calibri"/>
                          <a:cs typeface="Times New Roman"/>
                        </a:rPr>
                        <a:t>Dmitry Balashov – Toronto Hydro</a:t>
                      </a:r>
                      <a:endParaRPr lang="en-CA" sz="1200">
                        <a:effectLst/>
                        <a:latin typeface="Calibri"/>
                        <a:ea typeface="Calibri"/>
                        <a:cs typeface="Times New Roman"/>
                      </a:endParaRPr>
                    </a:p>
                    <a:p>
                      <a:pPr>
                        <a:spcAft>
                          <a:spcPts val="0"/>
                        </a:spcAft>
                      </a:pPr>
                      <a:r>
                        <a:rPr lang="en-US" sz="1400">
                          <a:effectLst/>
                          <a:latin typeface="Arial"/>
                          <a:ea typeface="Times New Roman"/>
                        </a:rPr>
                        <a:t>Laurie Elliott – Hydro Ottawa</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68">
                <a:tc>
                  <a:txBody>
                    <a:bodyPr/>
                    <a:lstStyle/>
                    <a:p>
                      <a:pPr marL="71755" algn="r">
                        <a:spcBef>
                          <a:spcPts val="600"/>
                        </a:spcBef>
                        <a:spcAft>
                          <a:spcPts val="0"/>
                        </a:spcAft>
                      </a:pPr>
                      <a:r>
                        <a:rPr lang="en-US" sz="1400" b="1">
                          <a:effectLst/>
                          <a:latin typeface="Arial"/>
                          <a:ea typeface="Times New Roman"/>
                        </a:rPr>
                        <a:t>7</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11:05 am – 11:10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Arial"/>
                          <a:ea typeface="Times New Roman"/>
                        </a:rPr>
                        <a:t>EDA Communication Tools</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Afreen Khan - EDA</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137">
                <a:tc>
                  <a:txBody>
                    <a:bodyPr/>
                    <a:lstStyle/>
                    <a:p>
                      <a:pPr marL="71755" algn="r">
                        <a:spcBef>
                          <a:spcPts val="600"/>
                        </a:spcBef>
                        <a:spcAft>
                          <a:spcPts val="0"/>
                        </a:spcAft>
                      </a:pPr>
                      <a:r>
                        <a:rPr lang="en-US" sz="1400" b="1">
                          <a:effectLst/>
                          <a:latin typeface="Arial"/>
                          <a:ea typeface="Times New Roman"/>
                        </a:rPr>
                        <a:t>8</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11:10 am – 11:15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Arial"/>
                          <a:ea typeface="Times New Roman"/>
                        </a:rPr>
                        <a:t>French Presentation of the Scorecards</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Karen Evans – OEB  </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68">
                <a:tc>
                  <a:txBody>
                    <a:bodyPr/>
                    <a:lstStyle/>
                    <a:p>
                      <a:pPr marL="71755" algn="r">
                        <a:spcBef>
                          <a:spcPts val="600"/>
                        </a:spcBef>
                        <a:spcAft>
                          <a:spcPts val="0"/>
                        </a:spcAft>
                      </a:pPr>
                      <a:r>
                        <a:rPr lang="en-US" sz="1400" b="1">
                          <a:effectLst/>
                          <a:latin typeface="Arial"/>
                          <a:ea typeface="Times New Roman"/>
                        </a:rPr>
                        <a:t>9</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11:15 am – 11:20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Enhancement to the OEB Portal</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Arial"/>
                          <a:ea typeface="Times New Roman"/>
                        </a:rPr>
                        <a:t>Susan Muckle  – OEB</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137">
                <a:tc>
                  <a:txBody>
                    <a:bodyPr/>
                    <a:lstStyle/>
                    <a:p>
                      <a:pPr marL="71755" algn="r">
                        <a:spcBef>
                          <a:spcPts val="600"/>
                        </a:spcBef>
                        <a:spcAft>
                          <a:spcPts val="0"/>
                        </a:spcAft>
                      </a:pPr>
                      <a:r>
                        <a:rPr lang="en-US" sz="1400" b="1">
                          <a:effectLst/>
                          <a:latin typeface="Arial"/>
                          <a:ea typeface="Times New Roman"/>
                        </a:rPr>
                        <a:t>10</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11:20 am – 11:50 am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Arial"/>
                          <a:ea typeface="Times New Roman"/>
                        </a:rPr>
                        <a:t>Scorecard Public Safety Measure</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Normand Breton - ESA</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68">
                <a:tc>
                  <a:txBody>
                    <a:bodyPr/>
                    <a:lstStyle/>
                    <a:p>
                      <a:pPr marL="71755" algn="r">
                        <a:spcBef>
                          <a:spcPts val="600"/>
                        </a:spcBef>
                        <a:spcAft>
                          <a:spcPts val="0"/>
                        </a:spcAft>
                      </a:pPr>
                      <a:r>
                        <a:rPr lang="en-US" sz="1400" b="1">
                          <a:effectLst/>
                          <a:latin typeface="Arial"/>
                          <a:ea typeface="Times New Roman"/>
                        </a:rPr>
                        <a:t>11</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spcBef>
                          <a:spcPts val="600"/>
                        </a:spcBef>
                        <a:spcAft>
                          <a:spcPts val="0"/>
                        </a:spcAft>
                      </a:pPr>
                      <a:r>
                        <a:rPr lang="en-US" sz="1400" b="1">
                          <a:effectLst/>
                          <a:latin typeface="Arial"/>
                          <a:ea typeface="Times New Roman"/>
                        </a:rPr>
                        <a:t>11:50 am – 12:00 pm</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a:effectLst/>
                          <a:latin typeface="Arial"/>
                          <a:ea typeface="Times New Roman"/>
                        </a:rPr>
                        <a:t>General Questions and Wrap-up</a:t>
                      </a:r>
                      <a:endParaRPr lang="en-CA" sz="14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0"/>
                        </a:spcAft>
                      </a:pPr>
                      <a:r>
                        <a:rPr lang="en-US" sz="1400" dirty="0">
                          <a:effectLst/>
                          <a:latin typeface="Arial"/>
                          <a:ea typeface="Times New Roman"/>
                        </a:rPr>
                        <a:t>Daria Babaie – OEB</a:t>
                      </a:r>
                      <a:endParaRPr lang="en-CA" sz="14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205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632" y="4578102"/>
            <a:ext cx="7484368" cy="603498"/>
          </a:xfrm>
        </p:spPr>
        <p:txBody>
          <a:bodyPr/>
          <a:lstStyle/>
          <a:p>
            <a:r>
              <a:rPr lang="en-US" sz="2800" dirty="0"/>
              <a:t>Feedback from Meeting with the EDA Communicators Council </a:t>
            </a:r>
            <a:r>
              <a:rPr lang="en-US" sz="2800" dirty="0" smtClean="0"/>
              <a:t>on </a:t>
            </a:r>
            <a:r>
              <a:rPr lang="en-US" sz="2800" dirty="0"/>
              <a:t>May 27, 2015 </a:t>
            </a:r>
            <a:r>
              <a:rPr lang="en-US" sz="2800" dirty="0" smtClean="0"/>
              <a:t>Regarding </a:t>
            </a:r>
            <a:r>
              <a:rPr lang="en-US" sz="2800" dirty="0"/>
              <a:t>the Scorecard Communications Guide</a:t>
            </a:r>
            <a:endParaRPr lang="en-CA" sz="2800" dirty="0"/>
          </a:p>
        </p:txBody>
      </p:sp>
      <p:sp>
        <p:nvSpPr>
          <p:cNvPr id="5" name="Slide Number Placeholder 4"/>
          <p:cNvSpPr>
            <a:spLocks noGrp="1"/>
          </p:cNvSpPr>
          <p:nvPr>
            <p:ph type="sldNum" sz="quarter" idx="12"/>
          </p:nvPr>
        </p:nvSpPr>
        <p:spPr/>
        <p:txBody>
          <a:bodyPr/>
          <a:lstStyle/>
          <a:p>
            <a:fld id="{E4A780D8-CF00-41A7-9A60-AF4BB65F9954}" type="slidenum">
              <a:rPr lang="en-CA" smtClean="0"/>
              <a:pPr/>
              <a:t>9</a:t>
            </a:fld>
            <a:endParaRPr lang="en-CA" dirty="0"/>
          </a:p>
        </p:txBody>
      </p:sp>
      <p:sp>
        <p:nvSpPr>
          <p:cNvPr id="6" name="Text Placeholder 5"/>
          <p:cNvSpPr>
            <a:spLocks noGrp="1"/>
          </p:cNvSpPr>
          <p:nvPr>
            <p:ph type="body" sz="quarter" idx="13"/>
          </p:nvPr>
        </p:nvSpPr>
        <p:spPr>
          <a:xfrm>
            <a:off x="1676400" y="6022975"/>
            <a:ext cx="5616575" cy="682625"/>
          </a:xfrm>
        </p:spPr>
        <p:txBody>
          <a:bodyPr>
            <a:normAutofit/>
          </a:bodyPr>
          <a:lstStyle/>
          <a:p>
            <a:r>
              <a:rPr lang="en-CA" dirty="0"/>
              <a:t>Dmitry </a:t>
            </a:r>
            <a:r>
              <a:rPr lang="en-CA" dirty="0" err="1"/>
              <a:t>Balashov</a:t>
            </a:r>
            <a:r>
              <a:rPr lang="en-CA" dirty="0"/>
              <a:t> – Toronto Hydro</a:t>
            </a:r>
          </a:p>
          <a:p>
            <a:r>
              <a:rPr lang="en-US" dirty="0"/>
              <a:t>Laurie Elliott – Hydro Ottawa</a:t>
            </a:r>
            <a:endParaRPr lang="en-CA" dirty="0"/>
          </a:p>
        </p:txBody>
      </p:sp>
    </p:spTree>
    <p:extLst>
      <p:ext uri="{BB962C8B-B14F-4D97-AF65-F5344CB8AC3E}">
        <p14:creationId xmlns:p14="http://schemas.microsoft.com/office/powerpoint/2010/main" val="1502754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B PowerPoint Template - Long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Cond">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EB PowerPoint Template - Long ban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Pro Cond">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SA PowerPoint template FINAL">
  <a:themeElements>
    <a:clrScheme name="Custom 26">
      <a:dk1>
        <a:sysClr val="windowText" lastClr="000000"/>
      </a:dk1>
      <a:lt1>
        <a:sysClr val="window" lastClr="FFFFFF"/>
      </a:lt1>
      <a:dk2>
        <a:srgbClr val="6E6259"/>
      </a:dk2>
      <a:lt2>
        <a:srgbClr val="DCD59A"/>
      </a:lt2>
      <a:accent1>
        <a:srgbClr val="5B7F95"/>
      </a:accent1>
      <a:accent2>
        <a:srgbClr val="E04E39"/>
      </a:accent2>
      <a:accent3>
        <a:srgbClr val="AC9F3C"/>
      </a:accent3>
      <a:accent4>
        <a:srgbClr val="007367"/>
      </a:accent4>
      <a:accent5>
        <a:srgbClr val="FF8200"/>
      </a:accent5>
      <a:accent6>
        <a:srgbClr val="F8F5CE"/>
      </a:accent6>
      <a:hlink>
        <a:srgbClr val="BCB2AA"/>
      </a:hlink>
      <a:folHlink>
        <a:srgbClr val="B6C5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2947</Words>
  <Application>Microsoft Office PowerPoint</Application>
  <PresentationFormat>On-screen Show (4:3)</PresentationFormat>
  <Paragraphs>450</Paragraphs>
  <Slides>55</Slides>
  <Notes>4</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Office Theme</vt:lpstr>
      <vt:lpstr>OEB PowerPoint Template - Long banner</vt:lpstr>
      <vt:lpstr>1_OEB PowerPoint Template - Long banner</vt:lpstr>
      <vt:lpstr>ESA PowerPoint template FINAL</vt:lpstr>
      <vt:lpstr>Implementation of Operational Improvement Initiatives for the 2014 Electricity Distributor Scorecard</vt:lpstr>
      <vt:lpstr>Implementation of Operational Improvement Initiatives for the 2014 Electricity Distributor Scorecard</vt:lpstr>
      <vt:lpstr>Introduction</vt:lpstr>
      <vt:lpstr>The Working Group’s mandate</vt:lpstr>
      <vt:lpstr>The Working Group of 2014 Scorecard Implementation Process</vt:lpstr>
      <vt:lpstr>Improvement Initiatives to the 2014 Scorecards  </vt:lpstr>
      <vt:lpstr>May 22, 2015 OEB Letter for Issuance of the 2014 Scorecard Documents</vt:lpstr>
      <vt:lpstr>Webinar Agenda</vt:lpstr>
      <vt:lpstr>Feedback from Meeting with the EDA Communicators Council on May 27, 2015 Regarding the Scorecard Communications Guide</vt:lpstr>
      <vt:lpstr>Feedback from Meeting with the EDA Communicators Council  on May 27, 2015 Regarding the Scorecard Communications Guide</vt:lpstr>
      <vt:lpstr>Feedback from Meeting with the EDA Communicators Council  on May 27, 2015 Regarding the Scorecard Communications Guide</vt:lpstr>
      <vt:lpstr>Questions &amp; Answers</vt:lpstr>
      <vt:lpstr>EDA Communication Tools</vt:lpstr>
      <vt:lpstr>EDA Communication Tools</vt:lpstr>
      <vt:lpstr>Communication Tools continued</vt:lpstr>
      <vt:lpstr>Questions &amp; Answers</vt:lpstr>
      <vt:lpstr>French Presentation of the Scorecards</vt:lpstr>
      <vt:lpstr>Current Online Scorecard Format – French presentation</vt:lpstr>
      <vt:lpstr>French Page – formerly English Presentation</vt:lpstr>
      <vt:lpstr>French Page – Now, French Presentation</vt:lpstr>
      <vt:lpstr>French Page – French Presentation</vt:lpstr>
      <vt:lpstr>Translations – MD&amp;A</vt:lpstr>
      <vt:lpstr>Scorecard Changes Discussion</vt:lpstr>
      <vt:lpstr>Questions &amp; Answers</vt:lpstr>
      <vt:lpstr>Enhancement to the OEB Portal</vt:lpstr>
      <vt:lpstr>OEB Portal</vt:lpstr>
      <vt:lpstr>OEB Portal</vt:lpstr>
      <vt:lpstr>OEB Portal</vt:lpstr>
      <vt:lpstr>OEB Portal</vt:lpstr>
      <vt:lpstr>OEB Portal</vt:lpstr>
      <vt:lpstr>OEB Portal </vt:lpstr>
      <vt:lpstr>OEB Portal</vt:lpstr>
      <vt:lpstr>OEB Portal</vt:lpstr>
      <vt:lpstr>Questions &amp; Answers</vt:lpstr>
      <vt:lpstr>LDC Scorecard - Public Electrical Safety  Measure</vt:lpstr>
      <vt:lpstr>Purpose </vt:lpstr>
      <vt:lpstr>Recommendation</vt:lpstr>
      <vt:lpstr>Part  A - Public Awareness</vt:lpstr>
      <vt:lpstr> Part B – Level of Compliance</vt:lpstr>
      <vt:lpstr> Part C - Serious Electrical Incident         Index</vt:lpstr>
      <vt:lpstr>LDC Public Safety Measure Process</vt:lpstr>
      <vt:lpstr>Stakeholder Consultation</vt:lpstr>
      <vt:lpstr> Next Steps </vt:lpstr>
      <vt:lpstr>Next Steps continued</vt:lpstr>
      <vt:lpstr>Questions &amp; Answers</vt:lpstr>
      <vt:lpstr>Appendix</vt:lpstr>
      <vt:lpstr>  Q&amp;A’s</vt:lpstr>
      <vt:lpstr>  Q&amp;A’s</vt:lpstr>
      <vt:lpstr>  Q&amp;A’s</vt:lpstr>
      <vt:lpstr>  Q&amp;A’s</vt:lpstr>
      <vt:lpstr>  Q&amp;A’s</vt:lpstr>
      <vt:lpstr>  Q&amp;A’s</vt:lpstr>
      <vt:lpstr>  Q&amp;A’s</vt:lpstr>
      <vt:lpstr>  Q&amp;A’s</vt:lpstr>
      <vt:lpstr>Inquiries Regarding Scorecard Implementation and Related Documents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Scorecard Webinar (June 4, 2015) presentations</dc:title>
  <dc:creator>Katherine Wang</dc:creator>
  <dc:description>2014, scorecard</dc:description>
  <cp:lastModifiedBy>Robert Stephen</cp:lastModifiedBy>
  <cp:revision>55</cp:revision>
  <cp:lastPrinted>2015-04-22T19:24:52Z</cp:lastPrinted>
  <dcterms:created xsi:type="dcterms:W3CDTF">2006-08-16T00:00:00Z</dcterms:created>
  <dcterms:modified xsi:type="dcterms:W3CDTF">2015-06-01T15:45:37Z</dcterms:modified>
</cp:coreProperties>
</file>