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4"/>
    <p:sldMasterId id="2147483694" r:id="rId5"/>
  </p:sldMasterIdLst>
  <p:notesMasterIdLst>
    <p:notesMasterId r:id="rId33"/>
  </p:notesMasterIdLst>
  <p:handoutMasterIdLst>
    <p:handoutMasterId r:id="rId34"/>
  </p:handoutMasterIdLst>
  <p:sldIdLst>
    <p:sldId id="256" r:id="rId6"/>
    <p:sldId id="260" r:id="rId7"/>
    <p:sldId id="374" r:id="rId8"/>
    <p:sldId id="373" r:id="rId9"/>
    <p:sldId id="335" r:id="rId10"/>
    <p:sldId id="385" r:id="rId11"/>
    <p:sldId id="350" r:id="rId12"/>
    <p:sldId id="351" r:id="rId13"/>
    <p:sldId id="352" r:id="rId14"/>
    <p:sldId id="353" r:id="rId15"/>
    <p:sldId id="354" r:id="rId16"/>
    <p:sldId id="384" r:id="rId17"/>
    <p:sldId id="357" r:id="rId18"/>
    <p:sldId id="386" r:id="rId19"/>
    <p:sldId id="359" r:id="rId20"/>
    <p:sldId id="360" r:id="rId21"/>
    <p:sldId id="364" r:id="rId22"/>
    <p:sldId id="365" r:id="rId23"/>
    <p:sldId id="361" r:id="rId24"/>
    <p:sldId id="362" r:id="rId25"/>
    <p:sldId id="344" r:id="rId26"/>
    <p:sldId id="345" r:id="rId27"/>
    <p:sldId id="368" r:id="rId28"/>
    <p:sldId id="369" r:id="rId29"/>
    <p:sldId id="370" r:id="rId30"/>
    <p:sldId id="382" r:id="rId31"/>
    <p:sldId id="37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DD3FFE-03DA-45A0-BBBB-EFA7A1942FFB}">
          <p14:sldIdLst>
            <p14:sldId id="256"/>
            <p14:sldId id="260"/>
            <p14:sldId id="374"/>
            <p14:sldId id="373"/>
            <p14:sldId id="335"/>
            <p14:sldId id="385"/>
          </p14:sldIdLst>
        </p14:section>
        <p14:section name="O&amp;M" id="{6F7DE15B-6F2C-48DF-BB4E-A66D21956A33}">
          <p14:sldIdLst>
            <p14:sldId id="350"/>
            <p14:sldId id="351"/>
            <p14:sldId id="352"/>
            <p14:sldId id="353"/>
            <p14:sldId id="354"/>
            <p14:sldId id="384"/>
            <p14:sldId id="357"/>
            <p14:sldId id="386"/>
            <p14:sldId id="359"/>
            <p14:sldId id="360"/>
          </p14:sldIdLst>
        </p14:section>
        <p14:section name="CAPEX" id="{0BF75303-D499-42C0-B6F9-E0AABAFBC338}">
          <p14:sldIdLst>
            <p14:sldId id="364"/>
            <p14:sldId id="365"/>
            <p14:sldId id="361"/>
            <p14:sldId id="362"/>
            <p14:sldId id="344"/>
            <p14:sldId id="345"/>
            <p14:sldId id="368"/>
            <p14:sldId id="369"/>
            <p14:sldId id="370"/>
            <p14:sldId id="382"/>
            <p14:sldId id="371"/>
          </p14:sldIdLst>
        </p14:section>
        <p14:section name="APPENDIX" id="{5B52B122-7253-44FE-BEF5-090E3CA4FEE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Hewson" initials="BH" lastIdx="6" clrIdx="0">
    <p:extLst>
      <p:ext uri="{19B8F6BF-5375-455C-9EA6-DF929625EA0E}">
        <p15:presenceInfo xmlns:p15="http://schemas.microsoft.com/office/powerpoint/2012/main" userId="S::HewsonBr@oeb.ca::646edef1-4eb2-435f-8a08-74b6650950ad" providerId="AD"/>
      </p:ext>
    </p:extLst>
  </p:cmAuthor>
  <p:cmAuthor id="2" name="Ben Bosch" initials="BB" lastIdx="4" clrIdx="1">
    <p:extLst>
      <p:ext uri="{19B8F6BF-5375-455C-9EA6-DF929625EA0E}">
        <p15:presenceInfo xmlns:p15="http://schemas.microsoft.com/office/powerpoint/2012/main" userId="S::BoschBe@oeb.ca::cceea4cd-0acc-405c-81eb-fa5909761b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2" autoAdjust="0"/>
    <p:restoredTop sz="94762" autoAdjust="0"/>
  </p:normalViewPr>
  <p:slideViewPr>
    <p:cSldViewPr snapToGrid="0">
      <p:cViewPr varScale="1">
        <p:scale>
          <a:sx n="100" d="100"/>
          <a:sy n="100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Billing O&amp;M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0 to 10</c:v>
                </c:pt>
                <c:pt idx="1">
                  <c:v>11 to 20</c:v>
                </c:pt>
                <c:pt idx="2">
                  <c:v>21 to 30</c:v>
                </c:pt>
                <c:pt idx="3">
                  <c:v>31 to 40</c:v>
                </c:pt>
                <c:pt idx="4">
                  <c:v>41 to 50</c:v>
                </c:pt>
                <c:pt idx="5">
                  <c:v>51 to 60</c:v>
                </c:pt>
                <c:pt idx="6">
                  <c:v>&gt; 60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17</c:v>
                </c:pt>
                <c:pt idx="2">
                  <c:v>16</c:v>
                </c:pt>
                <c:pt idx="3">
                  <c:v>10</c:v>
                </c:pt>
                <c:pt idx="4">
                  <c:v>3</c:v>
                </c:pt>
                <c:pt idx="5">
                  <c:v>3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</a:t>
                </a:r>
                <a:r>
                  <a:rPr lang="en-US" sz="1200" b="1" baseline="0"/>
                  <a:t> / Customer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Station CAPEX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0 - 30,000</c:v>
                </c:pt>
                <c:pt idx="1">
                  <c:v>30,001 - 60,000</c:v>
                </c:pt>
                <c:pt idx="2">
                  <c:v>60,001 - 90,000</c:v>
                </c:pt>
                <c:pt idx="3">
                  <c:v>90,001 - 120,000</c:v>
                </c:pt>
                <c:pt idx="4">
                  <c:v>120,001 - 150,000</c:v>
                </c:pt>
                <c:pt idx="5">
                  <c:v>150,001 - 180,000</c:v>
                </c:pt>
                <c:pt idx="6">
                  <c:v>&gt; 180,000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$Capital Additions</a:t>
                </a:r>
                <a:r>
                  <a:rPr lang="en-US" sz="1200" b="1" baseline="0"/>
                  <a:t> / Station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TX Capex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0 to 10</c:v>
                </c:pt>
                <c:pt idx="1">
                  <c:v>11 to 20</c:v>
                </c:pt>
                <c:pt idx="2">
                  <c:v>21 to 30</c:v>
                </c:pt>
                <c:pt idx="3">
                  <c:v>31 to 40</c:v>
                </c:pt>
                <c:pt idx="4">
                  <c:v>41 to 50</c:v>
                </c:pt>
                <c:pt idx="5">
                  <c:v>51 to 60</c:v>
                </c:pt>
                <c:pt idx="6">
                  <c:v>&gt; 60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16</c:v>
                </c:pt>
                <c:pt idx="2">
                  <c:v>19</c:v>
                </c:pt>
                <c:pt idx="3">
                  <c:v>11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$Capital Additions</a:t>
                </a:r>
                <a:r>
                  <a:rPr lang="en-US" sz="1200" b="1" baseline="0"/>
                  <a:t> / Customer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Poles CAPEX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0 to 50</c:v>
                </c:pt>
                <c:pt idx="1">
                  <c:v>51 to 100</c:v>
                </c:pt>
                <c:pt idx="2">
                  <c:v>101 to 150</c:v>
                </c:pt>
                <c:pt idx="3">
                  <c:v>151 to 200</c:v>
                </c:pt>
                <c:pt idx="4">
                  <c:v>201 to 250</c:v>
                </c:pt>
                <c:pt idx="5">
                  <c:v>251 to 300</c:v>
                </c:pt>
                <c:pt idx="6">
                  <c:v>&gt; 300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23</c:v>
                </c:pt>
                <c:pt idx="2">
                  <c:v>12</c:v>
                </c:pt>
                <c:pt idx="3">
                  <c:v>5</c:v>
                </c:pt>
                <c:pt idx="4">
                  <c:v>8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$CAPEX</a:t>
                </a:r>
                <a:r>
                  <a:rPr lang="en-US" sz="1200" b="1" baseline="0"/>
                  <a:t> / customer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Metering O&amp;M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0 to 10</c:v>
                </c:pt>
                <c:pt idx="1">
                  <c:v>11 to 20</c:v>
                </c:pt>
                <c:pt idx="2">
                  <c:v>21 to 30</c:v>
                </c:pt>
                <c:pt idx="3">
                  <c:v>31 to 40</c:v>
                </c:pt>
                <c:pt idx="4">
                  <c:v>41 to 50</c:v>
                </c:pt>
                <c:pt idx="5">
                  <c:v>51 to 60</c:v>
                </c:pt>
                <c:pt idx="6">
                  <c:v>&gt; 60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</c:v>
                </c:pt>
                <c:pt idx="1">
                  <c:v>30</c:v>
                </c:pt>
                <c:pt idx="2">
                  <c:v>15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</a:t>
                </a:r>
                <a:r>
                  <a:rPr lang="en-US" sz="1200" b="1" baseline="0"/>
                  <a:t> / Customer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Veg Mgmt O&amp;M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0 to 10</c:v>
                </c:pt>
                <c:pt idx="1">
                  <c:v>11 to 20</c:v>
                </c:pt>
                <c:pt idx="2">
                  <c:v>21 to 30</c:v>
                </c:pt>
                <c:pt idx="3">
                  <c:v>31 to 40</c:v>
                </c:pt>
                <c:pt idx="4">
                  <c:v>41 to 50</c:v>
                </c:pt>
                <c:pt idx="5">
                  <c:v>51 to 60</c:v>
                </c:pt>
                <c:pt idx="6">
                  <c:v>&gt; 60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15</c:v>
                </c:pt>
                <c:pt idx="2">
                  <c:v>10</c:v>
                </c:pt>
                <c:pt idx="3">
                  <c:v>13</c:v>
                </c:pt>
                <c:pt idx="4">
                  <c:v>7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 </a:t>
                </a:r>
                <a:r>
                  <a:rPr lang="en-US" sz="1200" b="1" baseline="0"/>
                  <a:t>/ Pole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Lines O&amp;M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0.00 to 0.50</c:v>
                </c:pt>
                <c:pt idx="1">
                  <c:v>0.51 to 1.00</c:v>
                </c:pt>
                <c:pt idx="2">
                  <c:v>1.01 to 1.50</c:v>
                </c:pt>
                <c:pt idx="3">
                  <c:v>1.51 to 2.00</c:v>
                </c:pt>
                <c:pt idx="4">
                  <c:v>2.01 to 2.50</c:v>
                </c:pt>
                <c:pt idx="5">
                  <c:v>2.51 to 3.00</c:v>
                </c:pt>
                <c:pt idx="6">
                  <c:v>&gt; 3.00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18</c:v>
                </c:pt>
                <c:pt idx="2">
                  <c:v>19</c:v>
                </c:pt>
                <c:pt idx="3">
                  <c:v>9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$CAPEX</a:t>
                </a:r>
                <a:r>
                  <a:rPr lang="en-US" sz="1200" b="1" baseline="0"/>
                  <a:t> / customer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Lines O&amp;M Future 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0 to 500</c:v>
                </c:pt>
                <c:pt idx="1">
                  <c:v>501 to 1,000</c:v>
                </c:pt>
                <c:pt idx="2">
                  <c:v>1,001 to 1,500</c:v>
                </c:pt>
                <c:pt idx="3">
                  <c:v>1,501 to 2,000</c:v>
                </c:pt>
                <c:pt idx="4">
                  <c:v>2,001 to 2,500</c:v>
                </c:pt>
                <c:pt idx="5">
                  <c:v>2,501 to 3,000</c:v>
                </c:pt>
                <c:pt idx="6">
                  <c:v>&gt; 3,000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13</c:v>
                </c:pt>
                <c:pt idx="2">
                  <c:v>13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 </a:t>
                </a:r>
                <a:r>
                  <a:rPr lang="en-US" sz="1200" b="1" baseline="0"/>
                  <a:t>/ </a:t>
                </a:r>
                <a:r>
                  <a:rPr lang="en-US" sz="1200" b="1" baseline="0" err="1"/>
                  <a:t>cct</a:t>
                </a:r>
                <a:r>
                  <a:rPr lang="en-US" sz="1200" b="1" baseline="0"/>
                  <a:t> km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Stations O&amp;M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0 to 5,000</c:v>
                </c:pt>
                <c:pt idx="1">
                  <c:v>5,001 to 10,000</c:v>
                </c:pt>
                <c:pt idx="2">
                  <c:v>10,001 to 15,000</c:v>
                </c:pt>
                <c:pt idx="3">
                  <c:v>15,001 to 20,000</c:v>
                </c:pt>
                <c:pt idx="4">
                  <c:v>20,001 to 25,000</c:v>
                </c:pt>
                <c:pt idx="5">
                  <c:v>25,001 to 30,000</c:v>
                </c:pt>
                <c:pt idx="6">
                  <c:v>30,001 to 35,000</c:v>
                </c:pt>
                <c:pt idx="7">
                  <c:v>35,001 to 40,000</c:v>
                </c:pt>
                <c:pt idx="8">
                  <c:v>40,001 to 45,000</c:v>
                </c:pt>
                <c:pt idx="9">
                  <c:v>45,001 to 50,000</c:v>
                </c:pt>
                <c:pt idx="10">
                  <c:v>&gt; 50,000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 </a:t>
                </a:r>
                <a:r>
                  <a:rPr lang="en-US" sz="1200" b="1" baseline="0"/>
                  <a:t>/ Station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Stations O&amp;M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0 to 20</c:v>
                </c:pt>
                <c:pt idx="1">
                  <c:v>21 to 40</c:v>
                </c:pt>
                <c:pt idx="2">
                  <c:v>41 to 60</c:v>
                </c:pt>
                <c:pt idx="3">
                  <c:v>61 to 80</c:v>
                </c:pt>
                <c:pt idx="4">
                  <c:v>81 to 100</c:v>
                </c:pt>
                <c:pt idx="5">
                  <c:v>101 to 120</c:v>
                </c:pt>
                <c:pt idx="6">
                  <c:v>&gt; 120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31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 </a:t>
                </a:r>
                <a:r>
                  <a:rPr lang="en-US" sz="1200" b="1" baseline="0"/>
                  <a:t>/ Station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Poles O&amp;M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0 to 10</c:v>
                </c:pt>
                <c:pt idx="1">
                  <c:v>11 to 20</c:v>
                </c:pt>
                <c:pt idx="2">
                  <c:v>21 to 30</c:v>
                </c:pt>
                <c:pt idx="3">
                  <c:v>31 to 40</c:v>
                </c:pt>
                <c:pt idx="4">
                  <c:v>41 to 50</c:v>
                </c:pt>
                <c:pt idx="5">
                  <c:v>51 to 60</c:v>
                </c:pt>
                <c:pt idx="6">
                  <c:v>&gt; 60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33</c:v>
                </c:pt>
                <c:pt idx="1">
                  <c:v>14</c:v>
                </c:pt>
                <c:pt idx="2">
                  <c:v>6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 </a:t>
                </a:r>
                <a:r>
                  <a:rPr lang="en-US" sz="1200" b="1" baseline="0"/>
                  <a:t>/ Pole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Meter CAPEX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0 to 5</c:v>
                </c:pt>
                <c:pt idx="1">
                  <c:v>6 to 10</c:v>
                </c:pt>
                <c:pt idx="2">
                  <c:v>11 to 15</c:v>
                </c:pt>
                <c:pt idx="3">
                  <c:v>16 to 20</c:v>
                </c:pt>
                <c:pt idx="4">
                  <c:v>21 to 25</c:v>
                </c:pt>
                <c:pt idx="5">
                  <c:v>26 to 30</c:v>
                </c:pt>
                <c:pt idx="6">
                  <c:v>&gt; 30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</c:v>
                </c:pt>
                <c:pt idx="1">
                  <c:v>30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3-432C-B098-B6DF827F1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88976"/>
        <c:axId val="1154589392"/>
      </c:barChart>
      <c:catAx>
        <c:axId val="11545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$Capital Additions</a:t>
                </a:r>
                <a:r>
                  <a:rPr lang="en-US" sz="1200" b="1" baseline="0"/>
                  <a:t> / Customer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9392"/>
        <c:crosses val="autoZero"/>
        <c:auto val="1"/>
        <c:lblAlgn val="ctr"/>
        <c:lblOffset val="100"/>
        <c:noMultiLvlLbl val="0"/>
      </c:catAx>
      <c:valAx>
        <c:axId val="11545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#</a:t>
                </a:r>
                <a:r>
                  <a:rPr lang="en-US" sz="1200" b="1" baseline="0"/>
                  <a:t> of LDCs</a:t>
                </a:r>
                <a:endParaRPr lang="en-CA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5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B025F-E798-47A8-9599-7E57436CD7DF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8A071248-B586-4685-8048-9CA19EB5DED3}">
      <dgm:prSet phldrT="[Text]"/>
      <dgm:spPr/>
      <dgm:t>
        <a:bodyPr/>
        <a:lstStyle/>
        <a:p>
          <a:r>
            <a:rPr lang="en-US" dirty="0"/>
            <a:t>Robustly capture cost drivers</a:t>
          </a:r>
          <a:endParaRPr lang="en-CA" dirty="0"/>
        </a:p>
      </dgm:t>
    </dgm:pt>
    <dgm:pt modelId="{B27F9039-92A2-4971-A45B-F43CADEA761B}" type="parTrans" cxnId="{3BC29FA8-56AE-428F-9DAB-9503797FF827}">
      <dgm:prSet/>
      <dgm:spPr/>
      <dgm:t>
        <a:bodyPr/>
        <a:lstStyle/>
        <a:p>
          <a:endParaRPr lang="en-CA"/>
        </a:p>
      </dgm:t>
    </dgm:pt>
    <dgm:pt modelId="{BA44A62F-50F9-42F2-B8CA-B2E5371BB684}" type="sibTrans" cxnId="{3BC29FA8-56AE-428F-9DAB-9503797FF827}">
      <dgm:prSet/>
      <dgm:spPr/>
      <dgm:t>
        <a:bodyPr/>
        <a:lstStyle/>
        <a:p>
          <a:endParaRPr lang="en-CA"/>
        </a:p>
      </dgm:t>
    </dgm:pt>
    <dgm:pt modelId="{8CABD20D-3CFD-4882-9D1F-475B7911DCDC}">
      <dgm:prSet phldrT="[Text]"/>
      <dgm:spPr/>
      <dgm:t>
        <a:bodyPr/>
        <a:lstStyle/>
        <a:p>
          <a:r>
            <a:rPr lang="en-US" dirty="0"/>
            <a:t>Results comparable between utilities</a:t>
          </a:r>
          <a:endParaRPr lang="en-CA" dirty="0"/>
        </a:p>
      </dgm:t>
    </dgm:pt>
    <dgm:pt modelId="{572242AD-F927-4B70-8501-3C2E79B4ACF2}" type="parTrans" cxnId="{142BAAEF-19D8-43EE-BE96-A95D985358CA}">
      <dgm:prSet/>
      <dgm:spPr/>
      <dgm:t>
        <a:bodyPr/>
        <a:lstStyle/>
        <a:p>
          <a:endParaRPr lang="en-CA"/>
        </a:p>
      </dgm:t>
    </dgm:pt>
    <dgm:pt modelId="{D0951926-EFA8-43D8-A652-C203159DEC38}" type="sibTrans" cxnId="{142BAAEF-19D8-43EE-BE96-A95D985358CA}">
      <dgm:prSet/>
      <dgm:spPr/>
      <dgm:t>
        <a:bodyPr/>
        <a:lstStyle/>
        <a:p>
          <a:endParaRPr lang="en-CA"/>
        </a:p>
      </dgm:t>
    </dgm:pt>
    <dgm:pt modelId="{42026558-8A65-4C8B-B5A6-0D68D8E5089B}">
      <dgm:prSet phldrT="[Text]"/>
      <dgm:spPr/>
      <dgm:t>
        <a:bodyPr/>
        <a:lstStyle/>
        <a:p>
          <a:r>
            <a:rPr lang="en-US" dirty="0"/>
            <a:t>Information reduces regulatory burden</a:t>
          </a:r>
          <a:endParaRPr lang="en-CA" dirty="0"/>
        </a:p>
      </dgm:t>
    </dgm:pt>
    <dgm:pt modelId="{E41D0054-680F-4770-8535-0412F79691A2}" type="parTrans" cxnId="{D3C1488D-C7D4-4A74-84C3-D592AD315AA1}">
      <dgm:prSet/>
      <dgm:spPr/>
      <dgm:t>
        <a:bodyPr/>
        <a:lstStyle/>
        <a:p>
          <a:endParaRPr lang="en-CA"/>
        </a:p>
      </dgm:t>
    </dgm:pt>
    <dgm:pt modelId="{9649E17C-5F87-4CF1-B5BB-78EAAC6EB37D}" type="sibTrans" cxnId="{D3C1488D-C7D4-4A74-84C3-D592AD315AA1}">
      <dgm:prSet/>
      <dgm:spPr/>
      <dgm:t>
        <a:bodyPr/>
        <a:lstStyle/>
        <a:p>
          <a:endParaRPr lang="en-CA"/>
        </a:p>
      </dgm:t>
    </dgm:pt>
    <dgm:pt modelId="{243A0DBF-8996-4510-939A-78B21F059679}" type="pres">
      <dgm:prSet presAssocID="{804B025F-E798-47A8-9599-7E57436CD7DF}" presName="Name0" presStyleCnt="0">
        <dgm:presLayoutVars>
          <dgm:dir/>
          <dgm:resizeHandles val="exact"/>
        </dgm:presLayoutVars>
      </dgm:prSet>
      <dgm:spPr/>
    </dgm:pt>
    <dgm:pt modelId="{29562A71-35AD-4BAA-8127-DEF90699104C}" type="pres">
      <dgm:prSet presAssocID="{8A071248-B586-4685-8048-9CA19EB5DED3}" presName="node" presStyleLbl="node1" presStyleIdx="0" presStyleCnt="3">
        <dgm:presLayoutVars>
          <dgm:bulletEnabled val="1"/>
        </dgm:presLayoutVars>
      </dgm:prSet>
      <dgm:spPr/>
    </dgm:pt>
    <dgm:pt modelId="{3C9265B4-9102-4383-96BA-7E51AB9B7EAD}" type="pres">
      <dgm:prSet presAssocID="{BA44A62F-50F9-42F2-B8CA-B2E5371BB684}" presName="sibTrans" presStyleLbl="sibTrans2D1" presStyleIdx="0" presStyleCnt="3"/>
      <dgm:spPr/>
    </dgm:pt>
    <dgm:pt modelId="{2A44DBAB-559B-4342-BB37-3629B2F062F2}" type="pres">
      <dgm:prSet presAssocID="{BA44A62F-50F9-42F2-B8CA-B2E5371BB684}" presName="connectorText" presStyleLbl="sibTrans2D1" presStyleIdx="0" presStyleCnt="3"/>
      <dgm:spPr/>
    </dgm:pt>
    <dgm:pt modelId="{9FEA27A0-421D-4F3A-B617-038A472D7254}" type="pres">
      <dgm:prSet presAssocID="{8CABD20D-3CFD-4882-9D1F-475B7911DCDC}" presName="node" presStyleLbl="node1" presStyleIdx="1" presStyleCnt="3">
        <dgm:presLayoutVars>
          <dgm:bulletEnabled val="1"/>
        </dgm:presLayoutVars>
      </dgm:prSet>
      <dgm:spPr/>
    </dgm:pt>
    <dgm:pt modelId="{9A43EBEF-657F-48C0-B77D-B6FA7AC7C4B7}" type="pres">
      <dgm:prSet presAssocID="{D0951926-EFA8-43D8-A652-C203159DEC38}" presName="sibTrans" presStyleLbl="sibTrans2D1" presStyleIdx="1" presStyleCnt="3"/>
      <dgm:spPr/>
    </dgm:pt>
    <dgm:pt modelId="{AF548D34-6955-4C8E-AD97-28E7CCF70EA9}" type="pres">
      <dgm:prSet presAssocID="{D0951926-EFA8-43D8-A652-C203159DEC38}" presName="connectorText" presStyleLbl="sibTrans2D1" presStyleIdx="1" presStyleCnt="3"/>
      <dgm:spPr/>
    </dgm:pt>
    <dgm:pt modelId="{5551652F-A7FF-481E-A320-C22565D442D4}" type="pres">
      <dgm:prSet presAssocID="{42026558-8A65-4C8B-B5A6-0D68D8E5089B}" presName="node" presStyleLbl="node1" presStyleIdx="2" presStyleCnt="3">
        <dgm:presLayoutVars>
          <dgm:bulletEnabled val="1"/>
        </dgm:presLayoutVars>
      </dgm:prSet>
      <dgm:spPr/>
    </dgm:pt>
    <dgm:pt modelId="{8429C1D1-8668-487D-8A25-99780823D67B}" type="pres">
      <dgm:prSet presAssocID="{9649E17C-5F87-4CF1-B5BB-78EAAC6EB37D}" presName="sibTrans" presStyleLbl="sibTrans2D1" presStyleIdx="2" presStyleCnt="3"/>
      <dgm:spPr/>
    </dgm:pt>
    <dgm:pt modelId="{62A3D3D6-DE3C-4338-B8F0-FD448F60EF80}" type="pres">
      <dgm:prSet presAssocID="{9649E17C-5F87-4CF1-B5BB-78EAAC6EB37D}" presName="connectorText" presStyleLbl="sibTrans2D1" presStyleIdx="2" presStyleCnt="3"/>
      <dgm:spPr/>
    </dgm:pt>
  </dgm:ptLst>
  <dgm:cxnLst>
    <dgm:cxn modelId="{65064F67-2341-47B8-8EEE-E5DED4CB1321}" type="presOf" srcId="{9649E17C-5F87-4CF1-B5BB-78EAAC6EB37D}" destId="{62A3D3D6-DE3C-4338-B8F0-FD448F60EF80}" srcOrd="1" destOrd="0" presId="urn:microsoft.com/office/officeart/2005/8/layout/cycle7"/>
    <dgm:cxn modelId="{8929BB47-16F0-4234-96EB-6EFA22349610}" type="presOf" srcId="{D0951926-EFA8-43D8-A652-C203159DEC38}" destId="{AF548D34-6955-4C8E-AD97-28E7CCF70EA9}" srcOrd="1" destOrd="0" presId="urn:microsoft.com/office/officeart/2005/8/layout/cycle7"/>
    <dgm:cxn modelId="{F8561F54-1981-4DF1-BDC8-DA836915A7E9}" type="presOf" srcId="{42026558-8A65-4C8B-B5A6-0D68D8E5089B}" destId="{5551652F-A7FF-481E-A320-C22565D442D4}" srcOrd="0" destOrd="0" presId="urn:microsoft.com/office/officeart/2005/8/layout/cycle7"/>
    <dgm:cxn modelId="{8634D957-76C5-455E-AA1B-102C602E84A8}" type="presOf" srcId="{D0951926-EFA8-43D8-A652-C203159DEC38}" destId="{9A43EBEF-657F-48C0-B77D-B6FA7AC7C4B7}" srcOrd="0" destOrd="0" presId="urn:microsoft.com/office/officeart/2005/8/layout/cycle7"/>
    <dgm:cxn modelId="{5F3A2D7B-578B-4BE4-A073-4A63FC54D10C}" type="presOf" srcId="{804B025F-E798-47A8-9599-7E57436CD7DF}" destId="{243A0DBF-8996-4510-939A-78B21F059679}" srcOrd="0" destOrd="0" presId="urn:microsoft.com/office/officeart/2005/8/layout/cycle7"/>
    <dgm:cxn modelId="{D3C1488D-C7D4-4A74-84C3-D592AD315AA1}" srcId="{804B025F-E798-47A8-9599-7E57436CD7DF}" destId="{42026558-8A65-4C8B-B5A6-0D68D8E5089B}" srcOrd="2" destOrd="0" parTransId="{E41D0054-680F-4770-8535-0412F79691A2}" sibTransId="{9649E17C-5F87-4CF1-B5BB-78EAAC6EB37D}"/>
    <dgm:cxn modelId="{3BC29FA8-56AE-428F-9DAB-9503797FF827}" srcId="{804B025F-E798-47A8-9599-7E57436CD7DF}" destId="{8A071248-B586-4685-8048-9CA19EB5DED3}" srcOrd="0" destOrd="0" parTransId="{B27F9039-92A2-4971-A45B-F43CADEA761B}" sibTransId="{BA44A62F-50F9-42F2-B8CA-B2E5371BB684}"/>
    <dgm:cxn modelId="{68AFF7B5-0F8F-4958-A252-EAAB1C114DFB}" type="presOf" srcId="{8CABD20D-3CFD-4882-9D1F-475B7911DCDC}" destId="{9FEA27A0-421D-4F3A-B617-038A472D7254}" srcOrd="0" destOrd="0" presId="urn:microsoft.com/office/officeart/2005/8/layout/cycle7"/>
    <dgm:cxn modelId="{AD2447DA-0FAF-4D72-9870-E745B94C9FF4}" type="presOf" srcId="{8A071248-B586-4685-8048-9CA19EB5DED3}" destId="{29562A71-35AD-4BAA-8127-DEF90699104C}" srcOrd="0" destOrd="0" presId="urn:microsoft.com/office/officeart/2005/8/layout/cycle7"/>
    <dgm:cxn modelId="{142BAAEF-19D8-43EE-BE96-A95D985358CA}" srcId="{804B025F-E798-47A8-9599-7E57436CD7DF}" destId="{8CABD20D-3CFD-4882-9D1F-475B7911DCDC}" srcOrd="1" destOrd="0" parTransId="{572242AD-F927-4B70-8501-3C2E79B4ACF2}" sibTransId="{D0951926-EFA8-43D8-A652-C203159DEC38}"/>
    <dgm:cxn modelId="{AF8928F2-556B-4B23-81B1-25C949C62408}" type="presOf" srcId="{BA44A62F-50F9-42F2-B8CA-B2E5371BB684}" destId="{3C9265B4-9102-4383-96BA-7E51AB9B7EAD}" srcOrd="0" destOrd="0" presId="urn:microsoft.com/office/officeart/2005/8/layout/cycle7"/>
    <dgm:cxn modelId="{411EEFF5-4A4A-4EDF-B533-1BCDACDA0FFE}" type="presOf" srcId="{BA44A62F-50F9-42F2-B8CA-B2E5371BB684}" destId="{2A44DBAB-559B-4342-BB37-3629B2F062F2}" srcOrd="1" destOrd="0" presId="urn:microsoft.com/office/officeart/2005/8/layout/cycle7"/>
    <dgm:cxn modelId="{CC1A5BFC-17FE-4DA7-9CA3-B34486DD0973}" type="presOf" srcId="{9649E17C-5F87-4CF1-B5BB-78EAAC6EB37D}" destId="{8429C1D1-8668-487D-8A25-99780823D67B}" srcOrd="0" destOrd="0" presId="urn:microsoft.com/office/officeart/2005/8/layout/cycle7"/>
    <dgm:cxn modelId="{244C11CB-A327-4999-BFA6-7B3D0BFB4595}" type="presParOf" srcId="{243A0DBF-8996-4510-939A-78B21F059679}" destId="{29562A71-35AD-4BAA-8127-DEF90699104C}" srcOrd="0" destOrd="0" presId="urn:microsoft.com/office/officeart/2005/8/layout/cycle7"/>
    <dgm:cxn modelId="{38CAB4E0-E897-4DE3-80B6-FE647812BD67}" type="presParOf" srcId="{243A0DBF-8996-4510-939A-78B21F059679}" destId="{3C9265B4-9102-4383-96BA-7E51AB9B7EAD}" srcOrd="1" destOrd="0" presId="urn:microsoft.com/office/officeart/2005/8/layout/cycle7"/>
    <dgm:cxn modelId="{C5FA33B7-B3FF-4209-B004-4D0B253C6731}" type="presParOf" srcId="{3C9265B4-9102-4383-96BA-7E51AB9B7EAD}" destId="{2A44DBAB-559B-4342-BB37-3629B2F062F2}" srcOrd="0" destOrd="0" presId="urn:microsoft.com/office/officeart/2005/8/layout/cycle7"/>
    <dgm:cxn modelId="{5441A876-087D-4EDE-AEDB-B33FDF19C858}" type="presParOf" srcId="{243A0DBF-8996-4510-939A-78B21F059679}" destId="{9FEA27A0-421D-4F3A-B617-038A472D7254}" srcOrd="2" destOrd="0" presId="urn:microsoft.com/office/officeart/2005/8/layout/cycle7"/>
    <dgm:cxn modelId="{89181A27-1FE3-49C8-9A61-1D8B3F7F8C48}" type="presParOf" srcId="{243A0DBF-8996-4510-939A-78B21F059679}" destId="{9A43EBEF-657F-48C0-B77D-B6FA7AC7C4B7}" srcOrd="3" destOrd="0" presId="urn:microsoft.com/office/officeart/2005/8/layout/cycle7"/>
    <dgm:cxn modelId="{25311E34-0D6B-48CA-822F-ECF4EC0A7B89}" type="presParOf" srcId="{9A43EBEF-657F-48C0-B77D-B6FA7AC7C4B7}" destId="{AF548D34-6955-4C8E-AD97-28E7CCF70EA9}" srcOrd="0" destOrd="0" presId="urn:microsoft.com/office/officeart/2005/8/layout/cycle7"/>
    <dgm:cxn modelId="{BA2EE875-6178-43CC-A9E1-7DBD61552FF6}" type="presParOf" srcId="{243A0DBF-8996-4510-939A-78B21F059679}" destId="{5551652F-A7FF-481E-A320-C22565D442D4}" srcOrd="4" destOrd="0" presId="urn:microsoft.com/office/officeart/2005/8/layout/cycle7"/>
    <dgm:cxn modelId="{2802788C-DF2C-4E42-A4EB-79B041438269}" type="presParOf" srcId="{243A0DBF-8996-4510-939A-78B21F059679}" destId="{8429C1D1-8668-487D-8A25-99780823D67B}" srcOrd="5" destOrd="0" presId="urn:microsoft.com/office/officeart/2005/8/layout/cycle7"/>
    <dgm:cxn modelId="{08E8CB6B-8FC4-46A8-A0B6-E150210D24D0}" type="presParOf" srcId="{8429C1D1-8668-487D-8A25-99780823D67B}" destId="{62A3D3D6-DE3C-4338-B8F0-FD448F60EF8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B08C1-D57E-4BD2-8943-82142F16189F}" type="doc">
      <dgm:prSet loTypeId="urn:microsoft.com/office/officeart/2011/layout/RadialPictureList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139E9248-7189-4078-9B42-EC448B9E194C}">
      <dgm:prSet phldrT="[Text]" custT="1"/>
      <dgm:spPr/>
      <dgm:t>
        <a:bodyPr/>
        <a:lstStyle/>
        <a:p>
          <a:r>
            <a:rPr lang="en-US" sz="2800"/>
            <a:t>APB Fiscal 2021/22</a:t>
          </a:r>
          <a:endParaRPr lang="en-CA" sz="2800"/>
        </a:p>
      </dgm:t>
    </dgm:pt>
    <dgm:pt modelId="{9A7B7826-4FC2-4A69-88B0-37457ACA1764}" type="parTrans" cxnId="{9822E601-0D7A-4084-BF8F-2F033376CBBA}">
      <dgm:prSet/>
      <dgm:spPr/>
      <dgm:t>
        <a:bodyPr/>
        <a:lstStyle/>
        <a:p>
          <a:endParaRPr lang="en-CA"/>
        </a:p>
      </dgm:t>
    </dgm:pt>
    <dgm:pt modelId="{44AA1D99-AEC0-4C2E-BC78-EF07988FB8A4}" type="sibTrans" cxnId="{9822E601-0D7A-4084-BF8F-2F033376CBBA}">
      <dgm:prSet/>
      <dgm:spPr/>
      <dgm:t>
        <a:bodyPr/>
        <a:lstStyle/>
        <a:p>
          <a:endParaRPr lang="en-CA"/>
        </a:p>
      </dgm:t>
    </dgm:pt>
    <dgm:pt modelId="{19140BE3-3B87-49A7-BEFF-4684DC394713}">
      <dgm:prSet phldrT="[Text]"/>
      <dgm:spPr/>
      <dgm:t>
        <a:bodyPr/>
        <a:lstStyle/>
        <a:p>
          <a:endParaRPr lang="en-CA"/>
        </a:p>
      </dgm:t>
    </dgm:pt>
    <dgm:pt modelId="{EF442831-F469-45DD-9B1D-52E9C464FF74}" type="parTrans" cxnId="{CD078C1E-4D8B-4355-8390-CC2ABD106699}">
      <dgm:prSet/>
      <dgm:spPr/>
      <dgm:t>
        <a:bodyPr/>
        <a:lstStyle/>
        <a:p>
          <a:endParaRPr lang="en-CA"/>
        </a:p>
      </dgm:t>
    </dgm:pt>
    <dgm:pt modelId="{4A2A4F7D-F4C0-4039-828C-5483EED375F2}" type="sibTrans" cxnId="{CD078C1E-4D8B-4355-8390-CC2ABD106699}">
      <dgm:prSet/>
      <dgm:spPr/>
      <dgm:t>
        <a:bodyPr/>
        <a:lstStyle/>
        <a:p>
          <a:endParaRPr lang="en-CA"/>
        </a:p>
      </dgm:t>
    </dgm:pt>
    <dgm:pt modelId="{B758C9AA-9BFE-4598-89DE-899588B99040}">
      <dgm:prSet phldrT="[Text]"/>
      <dgm:spPr/>
      <dgm:t>
        <a:bodyPr/>
        <a:lstStyle/>
        <a:p>
          <a:endParaRPr lang="en-CA"/>
        </a:p>
      </dgm:t>
    </dgm:pt>
    <dgm:pt modelId="{2B7514B0-E8F7-472F-B20F-3806E79EE96B}" type="sibTrans" cxnId="{B2632682-718A-4AEF-8ADA-2287C950114C}">
      <dgm:prSet/>
      <dgm:spPr/>
      <dgm:t>
        <a:bodyPr/>
        <a:lstStyle/>
        <a:p>
          <a:endParaRPr lang="en-CA"/>
        </a:p>
      </dgm:t>
    </dgm:pt>
    <dgm:pt modelId="{F0078941-C126-4EC9-8EEA-B098FE7D0475}" type="parTrans" cxnId="{B2632682-718A-4AEF-8ADA-2287C950114C}">
      <dgm:prSet/>
      <dgm:spPr/>
      <dgm:t>
        <a:bodyPr/>
        <a:lstStyle/>
        <a:p>
          <a:endParaRPr lang="en-CA"/>
        </a:p>
      </dgm:t>
    </dgm:pt>
    <dgm:pt modelId="{21288BCB-2D69-4A5E-BAE3-D820C2FDF665}">
      <dgm:prSet phldrT="[Text]"/>
      <dgm:spPr/>
      <dgm:t>
        <a:bodyPr/>
        <a:lstStyle/>
        <a:p>
          <a:endParaRPr lang="en-CA"/>
        </a:p>
      </dgm:t>
    </dgm:pt>
    <dgm:pt modelId="{86BD85E8-21CD-45BE-9D72-802BABB3850C}" type="parTrans" cxnId="{EF6535A1-A719-4D20-8C85-A9AE69BB450E}">
      <dgm:prSet/>
      <dgm:spPr/>
      <dgm:t>
        <a:bodyPr/>
        <a:lstStyle/>
        <a:p>
          <a:endParaRPr lang="en-CA"/>
        </a:p>
      </dgm:t>
    </dgm:pt>
    <dgm:pt modelId="{BABD4C1F-95B7-49E9-9BCD-C68081D63368}" type="sibTrans" cxnId="{EF6535A1-A719-4D20-8C85-A9AE69BB450E}">
      <dgm:prSet/>
      <dgm:spPr/>
      <dgm:t>
        <a:bodyPr/>
        <a:lstStyle/>
        <a:p>
          <a:endParaRPr lang="en-CA"/>
        </a:p>
      </dgm:t>
    </dgm:pt>
    <dgm:pt modelId="{AE4AE5B2-B1EC-47E9-BA87-14B6EB739386}">
      <dgm:prSet phldrT="[Text]"/>
      <dgm:spPr/>
      <dgm:t>
        <a:bodyPr/>
        <a:lstStyle/>
        <a:p>
          <a:endParaRPr lang="en-CA"/>
        </a:p>
      </dgm:t>
    </dgm:pt>
    <dgm:pt modelId="{7BCB06A6-FA1C-4856-9AB6-6DA73D3A9470}" type="parTrans" cxnId="{83A0EB96-F3D7-4F68-8A54-D474C037F9CE}">
      <dgm:prSet/>
      <dgm:spPr/>
      <dgm:t>
        <a:bodyPr/>
        <a:lstStyle/>
        <a:p>
          <a:endParaRPr lang="en-CA"/>
        </a:p>
      </dgm:t>
    </dgm:pt>
    <dgm:pt modelId="{D3776763-E7CD-4FDD-9031-D52578B58E1E}" type="sibTrans" cxnId="{83A0EB96-F3D7-4F68-8A54-D474C037F9CE}">
      <dgm:prSet/>
      <dgm:spPr/>
      <dgm:t>
        <a:bodyPr/>
        <a:lstStyle/>
        <a:p>
          <a:endParaRPr lang="en-CA"/>
        </a:p>
      </dgm:t>
    </dgm:pt>
    <dgm:pt modelId="{D3E859E3-FDDD-401C-88A9-184267D19D1F}" type="pres">
      <dgm:prSet presAssocID="{03AB08C1-D57E-4BD2-8943-82142F16189F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EA742CD3-1A37-4364-9E05-BB825CE6B304}" type="pres">
      <dgm:prSet presAssocID="{139E9248-7189-4078-9B42-EC448B9E194C}" presName="Parent" presStyleLbl="node1" presStyleIdx="0" presStyleCnt="2">
        <dgm:presLayoutVars>
          <dgm:chMax val="4"/>
          <dgm:chPref val="3"/>
        </dgm:presLayoutVars>
      </dgm:prSet>
      <dgm:spPr/>
    </dgm:pt>
    <dgm:pt modelId="{49695172-BDD6-4D0E-B07A-2697010241EB}" type="pres">
      <dgm:prSet presAssocID="{B758C9AA-9BFE-4598-89DE-899588B99040}" presName="Accent" presStyleLbl="node1" presStyleIdx="1" presStyleCnt="2"/>
      <dgm:spPr/>
    </dgm:pt>
    <dgm:pt modelId="{293F663D-58FC-43C9-BEAB-BBA77DD50D4F}" type="pres">
      <dgm:prSet presAssocID="{B758C9AA-9BFE-4598-89DE-899588B99040}" presName="Image1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9FA7F638-D1F0-4158-A76B-37005FF5B3A1}" type="pres">
      <dgm:prSet presAssocID="{B758C9AA-9BFE-4598-89DE-899588B99040}" presName="Child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FA444B2-EE69-45CE-96AF-CDD912B7F98C}" type="pres">
      <dgm:prSet presAssocID="{19140BE3-3B87-49A7-BEFF-4684DC394713}" presName="Image2" presStyleCnt="0"/>
      <dgm:spPr/>
    </dgm:pt>
    <dgm:pt modelId="{6886886F-5E39-4331-9765-4A8C9B3D5920}" type="pres">
      <dgm:prSet presAssocID="{19140BE3-3B87-49A7-BEFF-4684DC394713}" presName="Image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1CA8676F-F52A-4C4D-A1FA-B9388A5D0952}" type="pres">
      <dgm:prSet presAssocID="{19140BE3-3B87-49A7-BEFF-4684DC394713}" presName="Child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07782C3-2BB7-42BD-BFB8-0B8FFF11E515}" type="pres">
      <dgm:prSet presAssocID="{21288BCB-2D69-4A5E-BAE3-D820C2FDF665}" presName="Image3" presStyleCnt="0"/>
      <dgm:spPr/>
    </dgm:pt>
    <dgm:pt modelId="{F740DDCB-8AE5-40E9-9200-26366A2710C2}" type="pres">
      <dgm:prSet presAssocID="{21288BCB-2D69-4A5E-BAE3-D820C2FDF665}" presName="Imag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 with solid fill"/>
        </a:ext>
      </dgm:extLst>
    </dgm:pt>
    <dgm:pt modelId="{03FF6D42-1983-4B25-B414-B93C7988DE54}" type="pres">
      <dgm:prSet presAssocID="{21288BCB-2D69-4A5E-BAE3-D820C2FDF665}" presName="Child3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38DBE2D-9CFE-44C3-8BB0-0E6B04165873}" type="pres">
      <dgm:prSet presAssocID="{AE4AE5B2-B1EC-47E9-BA87-14B6EB739386}" presName="Image4" presStyleCnt="0"/>
      <dgm:spPr/>
    </dgm:pt>
    <dgm:pt modelId="{A9BC1A5D-2787-4603-991C-4B65113BFA96}" type="pres">
      <dgm:prSet presAssocID="{AE4AE5B2-B1EC-47E9-BA87-14B6EB739386}" presName="Imag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 with solid fill"/>
        </a:ext>
      </dgm:extLst>
    </dgm:pt>
    <dgm:pt modelId="{0A200BB5-C648-478A-B7C2-1CC30E689079}" type="pres">
      <dgm:prSet presAssocID="{AE4AE5B2-B1EC-47E9-BA87-14B6EB739386}" presName="Child4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822E601-0D7A-4084-BF8F-2F033376CBBA}" srcId="{03AB08C1-D57E-4BD2-8943-82142F16189F}" destId="{139E9248-7189-4078-9B42-EC448B9E194C}" srcOrd="0" destOrd="0" parTransId="{9A7B7826-4FC2-4A69-88B0-37457ACA1764}" sibTransId="{44AA1D99-AEC0-4C2E-BC78-EF07988FB8A4}"/>
    <dgm:cxn modelId="{CD078C1E-4D8B-4355-8390-CC2ABD106699}" srcId="{139E9248-7189-4078-9B42-EC448B9E194C}" destId="{19140BE3-3B87-49A7-BEFF-4684DC394713}" srcOrd="1" destOrd="0" parTransId="{EF442831-F469-45DD-9B1D-52E9C464FF74}" sibTransId="{4A2A4F7D-F4C0-4039-828C-5483EED375F2}"/>
    <dgm:cxn modelId="{69C9FE3F-5B6F-4ED6-B480-E40B8A80D27B}" type="presOf" srcId="{139E9248-7189-4078-9B42-EC448B9E194C}" destId="{EA742CD3-1A37-4364-9E05-BB825CE6B304}" srcOrd="0" destOrd="0" presId="urn:microsoft.com/office/officeart/2011/layout/RadialPictureList"/>
    <dgm:cxn modelId="{2B50A249-B159-4B9D-84FE-4EDFF570975E}" type="presOf" srcId="{21288BCB-2D69-4A5E-BAE3-D820C2FDF665}" destId="{03FF6D42-1983-4B25-B414-B93C7988DE54}" srcOrd="0" destOrd="0" presId="urn:microsoft.com/office/officeart/2011/layout/RadialPictureList"/>
    <dgm:cxn modelId="{5E8A316C-54CF-4F37-AC1E-DA1E73DFEB06}" type="presOf" srcId="{AE4AE5B2-B1EC-47E9-BA87-14B6EB739386}" destId="{0A200BB5-C648-478A-B7C2-1CC30E689079}" srcOrd="0" destOrd="0" presId="urn:microsoft.com/office/officeart/2011/layout/RadialPictureList"/>
    <dgm:cxn modelId="{B2632682-718A-4AEF-8ADA-2287C950114C}" srcId="{139E9248-7189-4078-9B42-EC448B9E194C}" destId="{B758C9AA-9BFE-4598-89DE-899588B99040}" srcOrd="0" destOrd="0" parTransId="{F0078941-C126-4EC9-8EEA-B098FE7D0475}" sibTransId="{2B7514B0-E8F7-472F-B20F-3806E79EE96B}"/>
    <dgm:cxn modelId="{EF531593-4314-4A1C-BB97-CEE33EE4373F}" type="presOf" srcId="{B758C9AA-9BFE-4598-89DE-899588B99040}" destId="{9FA7F638-D1F0-4158-A76B-37005FF5B3A1}" srcOrd="0" destOrd="0" presId="urn:microsoft.com/office/officeart/2011/layout/RadialPictureList"/>
    <dgm:cxn modelId="{83A0EB96-F3D7-4F68-8A54-D474C037F9CE}" srcId="{139E9248-7189-4078-9B42-EC448B9E194C}" destId="{AE4AE5B2-B1EC-47E9-BA87-14B6EB739386}" srcOrd="3" destOrd="0" parTransId="{7BCB06A6-FA1C-4856-9AB6-6DA73D3A9470}" sibTransId="{D3776763-E7CD-4FDD-9031-D52578B58E1E}"/>
    <dgm:cxn modelId="{B1379699-0977-4F53-B23C-3492891A9651}" type="presOf" srcId="{19140BE3-3B87-49A7-BEFF-4684DC394713}" destId="{1CA8676F-F52A-4C4D-A1FA-B9388A5D0952}" srcOrd="0" destOrd="0" presId="urn:microsoft.com/office/officeart/2011/layout/RadialPictureList"/>
    <dgm:cxn modelId="{EF6535A1-A719-4D20-8C85-A9AE69BB450E}" srcId="{139E9248-7189-4078-9B42-EC448B9E194C}" destId="{21288BCB-2D69-4A5E-BAE3-D820C2FDF665}" srcOrd="2" destOrd="0" parTransId="{86BD85E8-21CD-45BE-9D72-802BABB3850C}" sibTransId="{BABD4C1F-95B7-49E9-9BCD-C68081D63368}"/>
    <dgm:cxn modelId="{0308FEBE-B8B8-4FDA-942E-02CCE1D8D185}" type="presOf" srcId="{03AB08C1-D57E-4BD2-8943-82142F16189F}" destId="{D3E859E3-FDDD-401C-88A9-184267D19D1F}" srcOrd="0" destOrd="0" presId="urn:microsoft.com/office/officeart/2011/layout/RadialPictureList"/>
    <dgm:cxn modelId="{6ACD023B-82E5-4F5F-AC95-B470475069EA}" type="presParOf" srcId="{D3E859E3-FDDD-401C-88A9-184267D19D1F}" destId="{EA742CD3-1A37-4364-9E05-BB825CE6B304}" srcOrd="0" destOrd="0" presId="urn:microsoft.com/office/officeart/2011/layout/RadialPictureList"/>
    <dgm:cxn modelId="{DD7743F2-544F-499E-92E8-B756C2BBB3E6}" type="presParOf" srcId="{D3E859E3-FDDD-401C-88A9-184267D19D1F}" destId="{49695172-BDD6-4D0E-B07A-2697010241EB}" srcOrd="1" destOrd="0" presId="urn:microsoft.com/office/officeart/2011/layout/RadialPictureList"/>
    <dgm:cxn modelId="{7175929C-BF59-4F64-8889-1DE3905D2505}" type="presParOf" srcId="{D3E859E3-FDDD-401C-88A9-184267D19D1F}" destId="{293F663D-58FC-43C9-BEAB-BBA77DD50D4F}" srcOrd="2" destOrd="0" presId="urn:microsoft.com/office/officeart/2011/layout/RadialPictureList"/>
    <dgm:cxn modelId="{A29B8A1D-626D-4B87-A822-C03959FA3DA7}" type="presParOf" srcId="{D3E859E3-FDDD-401C-88A9-184267D19D1F}" destId="{9FA7F638-D1F0-4158-A76B-37005FF5B3A1}" srcOrd="3" destOrd="0" presId="urn:microsoft.com/office/officeart/2011/layout/RadialPictureList"/>
    <dgm:cxn modelId="{4102DEAF-4370-48E4-8C4F-D1551A4B3C1E}" type="presParOf" srcId="{D3E859E3-FDDD-401C-88A9-184267D19D1F}" destId="{3FA444B2-EE69-45CE-96AF-CDD912B7F98C}" srcOrd="4" destOrd="0" presId="urn:microsoft.com/office/officeart/2011/layout/RadialPictureList"/>
    <dgm:cxn modelId="{F349C760-5A89-4497-B371-2CD98C3CB1DF}" type="presParOf" srcId="{3FA444B2-EE69-45CE-96AF-CDD912B7F98C}" destId="{6886886F-5E39-4331-9765-4A8C9B3D5920}" srcOrd="0" destOrd="0" presId="urn:microsoft.com/office/officeart/2011/layout/RadialPictureList"/>
    <dgm:cxn modelId="{35FD44FA-C8BA-4585-92BD-503CCE177635}" type="presParOf" srcId="{D3E859E3-FDDD-401C-88A9-184267D19D1F}" destId="{1CA8676F-F52A-4C4D-A1FA-B9388A5D0952}" srcOrd="5" destOrd="0" presId="urn:microsoft.com/office/officeart/2011/layout/RadialPictureList"/>
    <dgm:cxn modelId="{555A89D9-C5CE-48D0-8CDF-8CAD44835B20}" type="presParOf" srcId="{D3E859E3-FDDD-401C-88A9-184267D19D1F}" destId="{907782C3-2BB7-42BD-BFB8-0B8FFF11E515}" srcOrd="6" destOrd="0" presId="urn:microsoft.com/office/officeart/2011/layout/RadialPictureList"/>
    <dgm:cxn modelId="{E8E3CFC1-8E6A-4DD1-9B0F-B17F86419C62}" type="presParOf" srcId="{907782C3-2BB7-42BD-BFB8-0B8FFF11E515}" destId="{F740DDCB-8AE5-40E9-9200-26366A2710C2}" srcOrd="0" destOrd="0" presId="urn:microsoft.com/office/officeart/2011/layout/RadialPictureList"/>
    <dgm:cxn modelId="{1D7C00FA-C727-463B-B08A-9916D60B271A}" type="presParOf" srcId="{D3E859E3-FDDD-401C-88A9-184267D19D1F}" destId="{03FF6D42-1983-4B25-B414-B93C7988DE54}" srcOrd="7" destOrd="0" presId="urn:microsoft.com/office/officeart/2011/layout/RadialPictureList"/>
    <dgm:cxn modelId="{BF3409FD-819E-40C1-80DB-24661C0BC730}" type="presParOf" srcId="{D3E859E3-FDDD-401C-88A9-184267D19D1F}" destId="{238DBE2D-9CFE-44C3-8BB0-0E6B04165873}" srcOrd="8" destOrd="0" presId="urn:microsoft.com/office/officeart/2011/layout/RadialPictureList"/>
    <dgm:cxn modelId="{F95D3479-4CD3-4B1B-B217-76E7241539B9}" type="presParOf" srcId="{238DBE2D-9CFE-44C3-8BB0-0E6B04165873}" destId="{A9BC1A5D-2787-4603-991C-4B65113BFA96}" srcOrd="0" destOrd="0" presId="urn:microsoft.com/office/officeart/2011/layout/RadialPictureList"/>
    <dgm:cxn modelId="{66F56E4A-D4AF-475C-B67E-32521E6198EC}" type="presParOf" srcId="{D3E859E3-FDDD-401C-88A9-184267D19D1F}" destId="{0A200BB5-C648-478A-B7C2-1CC30E689079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62A71-35AD-4BAA-8127-DEF90699104C}">
      <dsp:nvSpPr>
        <dsp:cNvPr id="0" name=""/>
        <dsp:cNvSpPr/>
      </dsp:nvSpPr>
      <dsp:spPr>
        <a:xfrm>
          <a:off x="1345781" y="47545"/>
          <a:ext cx="1628437" cy="8142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Robustly capture cost drivers</a:t>
          </a:r>
          <a:endParaRPr lang="en-CA" sz="1500" kern="1200" dirty="0"/>
        </a:p>
      </dsp:txBody>
      <dsp:txXfrm>
        <a:off x="1369629" y="71393"/>
        <a:ext cx="1580741" cy="766522"/>
      </dsp:txXfrm>
    </dsp:sp>
    <dsp:sp modelId="{3C9265B4-9102-4383-96BA-7E51AB9B7EAD}">
      <dsp:nvSpPr>
        <dsp:cNvPr id="0" name=""/>
        <dsp:cNvSpPr/>
      </dsp:nvSpPr>
      <dsp:spPr>
        <a:xfrm rot="3600000">
          <a:off x="2407687" y="1477511"/>
          <a:ext cx="850250" cy="2849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/>
        </a:p>
      </dsp:txBody>
      <dsp:txXfrm>
        <a:off x="2493180" y="1534506"/>
        <a:ext cx="679264" cy="170986"/>
      </dsp:txXfrm>
    </dsp:sp>
    <dsp:sp modelId="{9FEA27A0-421D-4F3A-B617-038A472D7254}">
      <dsp:nvSpPr>
        <dsp:cNvPr id="0" name=""/>
        <dsp:cNvSpPr/>
      </dsp:nvSpPr>
      <dsp:spPr>
        <a:xfrm>
          <a:off x="2691406" y="2378236"/>
          <a:ext cx="1628437" cy="81421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Results comparable between utilities</a:t>
          </a:r>
          <a:endParaRPr lang="en-CA" sz="1500" kern="1200" dirty="0"/>
        </a:p>
      </dsp:txBody>
      <dsp:txXfrm>
        <a:off x="2715254" y="2402084"/>
        <a:ext cx="1580741" cy="766522"/>
      </dsp:txXfrm>
    </dsp:sp>
    <dsp:sp modelId="{9A43EBEF-657F-48C0-B77D-B6FA7AC7C4B7}">
      <dsp:nvSpPr>
        <dsp:cNvPr id="0" name=""/>
        <dsp:cNvSpPr/>
      </dsp:nvSpPr>
      <dsp:spPr>
        <a:xfrm rot="10800000">
          <a:off x="1734874" y="2642857"/>
          <a:ext cx="850250" cy="2849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/>
        </a:p>
      </dsp:txBody>
      <dsp:txXfrm rot="10800000">
        <a:off x="1820367" y="2699852"/>
        <a:ext cx="679264" cy="170986"/>
      </dsp:txXfrm>
    </dsp:sp>
    <dsp:sp modelId="{5551652F-A7FF-481E-A320-C22565D442D4}">
      <dsp:nvSpPr>
        <dsp:cNvPr id="0" name=""/>
        <dsp:cNvSpPr/>
      </dsp:nvSpPr>
      <dsp:spPr>
        <a:xfrm>
          <a:off x="156" y="2378236"/>
          <a:ext cx="1628437" cy="81421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Information reduces regulatory burden</a:t>
          </a:r>
          <a:endParaRPr lang="en-CA" sz="1500" kern="1200" dirty="0"/>
        </a:p>
      </dsp:txBody>
      <dsp:txXfrm>
        <a:off x="24004" y="2402084"/>
        <a:ext cx="1580741" cy="766522"/>
      </dsp:txXfrm>
    </dsp:sp>
    <dsp:sp modelId="{8429C1D1-8668-487D-8A25-99780823D67B}">
      <dsp:nvSpPr>
        <dsp:cNvPr id="0" name=""/>
        <dsp:cNvSpPr/>
      </dsp:nvSpPr>
      <dsp:spPr>
        <a:xfrm rot="18000000">
          <a:off x="1062062" y="1477511"/>
          <a:ext cx="850250" cy="2849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/>
        </a:p>
      </dsp:txBody>
      <dsp:txXfrm>
        <a:off x="1147555" y="1534506"/>
        <a:ext cx="679264" cy="170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42CD3-1A37-4364-9E05-BB825CE6B304}">
      <dsp:nvSpPr>
        <dsp:cNvPr id="0" name=""/>
        <dsp:cNvSpPr/>
      </dsp:nvSpPr>
      <dsp:spPr>
        <a:xfrm>
          <a:off x="1078910" y="1207440"/>
          <a:ext cx="1891032" cy="18908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APB Fiscal 2021/22</a:t>
          </a:r>
          <a:endParaRPr lang="en-CA" sz="2800" kern="1200"/>
        </a:p>
      </dsp:txBody>
      <dsp:txXfrm>
        <a:off x="1355845" y="1484351"/>
        <a:ext cx="1337162" cy="1337042"/>
      </dsp:txXfrm>
    </dsp:sp>
    <dsp:sp modelId="{49695172-BDD6-4D0E-B07A-2697010241EB}">
      <dsp:nvSpPr>
        <dsp:cNvPr id="0" name=""/>
        <dsp:cNvSpPr/>
      </dsp:nvSpPr>
      <dsp:spPr>
        <a:xfrm>
          <a:off x="103967" y="155951"/>
          <a:ext cx="3811491" cy="3973104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3F663D-58FC-43C9-BEAB-BBA77DD50D4F}">
      <dsp:nvSpPr>
        <dsp:cNvPr id="0" name=""/>
        <dsp:cNvSpPr/>
      </dsp:nvSpPr>
      <dsp:spPr>
        <a:xfrm>
          <a:off x="2463595" y="0"/>
          <a:ext cx="1013251" cy="10130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A7F638-D1F0-4158-A76B-37005FF5B3A1}">
      <dsp:nvSpPr>
        <dsp:cNvPr id="0" name=""/>
        <dsp:cNvSpPr/>
      </dsp:nvSpPr>
      <dsp:spPr>
        <a:xfrm>
          <a:off x="3554020" y="12959"/>
          <a:ext cx="1356369" cy="98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CA" sz="5900" kern="1200"/>
        </a:p>
      </dsp:txBody>
      <dsp:txXfrm>
        <a:off x="3554020" y="12959"/>
        <a:ext cx="1356369" cy="980640"/>
      </dsp:txXfrm>
    </dsp:sp>
    <dsp:sp modelId="{6886886F-5E39-4331-9765-4A8C9B3D5920}">
      <dsp:nvSpPr>
        <dsp:cNvPr id="0" name=""/>
        <dsp:cNvSpPr/>
      </dsp:nvSpPr>
      <dsp:spPr>
        <a:xfrm>
          <a:off x="3212013" y="943488"/>
          <a:ext cx="1013251" cy="10130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A8676F-F52A-4C4D-A1FA-B9388A5D0952}">
      <dsp:nvSpPr>
        <dsp:cNvPr id="0" name=""/>
        <dsp:cNvSpPr/>
      </dsp:nvSpPr>
      <dsp:spPr>
        <a:xfrm>
          <a:off x="4299662" y="961199"/>
          <a:ext cx="1356369" cy="98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CA" sz="5900" kern="1200"/>
        </a:p>
      </dsp:txBody>
      <dsp:txXfrm>
        <a:off x="4299662" y="961199"/>
        <a:ext cx="1356369" cy="980640"/>
      </dsp:txXfrm>
    </dsp:sp>
    <dsp:sp modelId="{F740DDCB-8AE5-40E9-9200-26366A2710C2}">
      <dsp:nvSpPr>
        <dsp:cNvPr id="0" name=""/>
        <dsp:cNvSpPr/>
      </dsp:nvSpPr>
      <dsp:spPr>
        <a:xfrm>
          <a:off x="3208126" y="2330639"/>
          <a:ext cx="1013251" cy="101304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FF6D42-1983-4B25-B414-B93C7988DE54}">
      <dsp:nvSpPr>
        <dsp:cNvPr id="0" name=""/>
        <dsp:cNvSpPr/>
      </dsp:nvSpPr>
      <dsp:spPr>
        <a:xfrm>
          <a:off x="4299662" y="2347056"/>
          <a:ext cx="1356369" cy="98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CA" sz="5900" kern="1200"/>
        </a:p>
      </dsp:txBody>
      <dsp:txXfrm>
        <a:off x="4299662" y="2347056"/>
        <a:ext cx="1356369" cy="980640"/>
      </dsp:txXfrm>
    </dsp:sp>
    <dsp:sp modelId="{A9BC1A5D-2787-4603-991C-4B65113BFA96}">
      <dsp:nvSpPr>
        <dsp:cNvPr id="0" name=""/>
        <dsp:cNvSpPr/>
      </dsp:nvSpPr>
      <dsp:spPr>
        <a:xfrm>
          <a:off x="2463595" y="3306960"/>
          <a:ext cx="1013251" cy="101304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200BB5-C648-478A-B7C2-1CC30E689079}">
      <dsp:nvSpPr>
        <dsp:cNvPr id="0" name=""/>
        <dsp:cNvSpPr/>
      </dsp:nvSpPr>
      <dsp:spPr>
        <a:xfrm>
          <a:off x="3554020" y="3327695"/>
          <a:ext cx="1356369" cy="98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CA" sz="5900" kern="1200"/>
        </a:p>
      </dsp:txBody>
      <dsp:txXfrm>
        <a:off x="3554020" y="3327695"/>
        <a:ext cx="1356369" cy="980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4A08E8-5DDA-4CB9-9307-CB9E56B05F7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F8E89C-C56C-4A18-8EE0-0B00234D0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58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31F802-961C-AA48-84AE-A73BEB911D7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47B933-882A-604C-AEDB-80ADCA9C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2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7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30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2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5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8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4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Outlier excluded from mean/median calc but shows up in histogram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2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7B933-882A-604C-AEDB-80ADCA9C8B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6178" y="6274102"/>
            <a:ext cx="671644" cy="365125"/>
          </a:xfrm>
        </p:spPr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58801" y="1185335"/>
            <a:ext cx="8026400" cy="201305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26505" y="3327963"/>
            <a:ext cx="75046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2060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2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66655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6665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8" y="225301"/>
            <a:ext cx="1316042" cy="613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03326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6505" y="3327963"/>
            <a:ext cx="750469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945923" y="310883"/>
            <a:ext cx="16881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latin typeface="Arial Black" panose="020B0A04020102020204" pitchFamily="34" charset="0"/>
              </a:rPr>
              <a:t>CONFIDENTIAL</a:t>
            </a:r>
          </a:p>
          <a:p>
            <a:pPr algn="ctr"/>
            <a:r>
              <a:rPr lang="en-US" sz="1300"/>
              <a:t>Not for Distribution</a:t>
            </a:r>
            <a:endParaRPr lang="en-CA" sz="13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683"/>
            <a:ext cx="7886700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8" y="225301"/>
            <a:ext cx="1316042" cy="61386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28650" y="1474246"/>
            <a:ext cx="77853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8" y="225301"/>
            <a:ext cx="1316042" cy="613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1474246"/>
            <a:ext cx="77853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8"/>
          <p:cNvSpPr>
            <a:spLocks noGrp="1"/>
          </p:cNvSpPr>
          <p:nvPr>
            <p:ph type="title"/>
          </p:nvPr>
        </p:nvSpPr>
        <p:spPr>
          <a:xfrm>
            <a:off x="628650" y="148683"/>
            <a:ext cx="7886700" cy="132556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18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8" y="225301"/>
            <a:ext cx="1316042" cy="6138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85800" y="785900"/>
            <a:ext cx="7772400" cy="52434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425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203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203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9986" y="1363696"/>
            <a:ext cx="841401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266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266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9986" y="1363696"/>
            <a:ext cx="841401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457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116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6178" y="6268209"/>
            <a:ext cx="671644" cy="365125"/>
          </a:xfrm>
        </p:spPr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9986" y="1363696"/>
            <a:ext cx="84140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458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4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6497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6497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060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2060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2060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9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8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8289-CD90-CC40-B4FD-340DA49436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303020" y="949236"/>
            <a:ext cx="6537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cap="none" spc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‘Insert</a:t>
            </a:r>
            <a:r>
              <a:rPr lang="en-US" sz="2700" b="1" i="1" cap="none" spc="0" baseline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quote here</a:t>
            </a:r>
            <a:r>
              <a:rPr lang="mr-IN" sz="2700" b="1" i="1" cap="none" spc="0" baseline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2700" b="1" i="1" cap="none" spc="0" baseline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algn="ctr"/>
            <a:r>
              <a:rPr lang="en-US" sz="2700" b="1" i="1" cap="none" spc="0" baseline="0">
                <a:ln w="1016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- source</a:t>
            </a:r>
            <a:endParaRPr lang="en-US" sz="2700" b="1" i="1" cap="none" spc="0">
              <a:ln w="1016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49B4-1C51-8340-8521-EE032640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8" y="225301"/>
            <a:ext cx="1316042" cy="6138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6178" y="6268215"/>
            <a:ext cx="67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49B4-1C51-8340-8521-EE03264040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565" y="62682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November 4, 2021</a:t>
            </a:r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1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77" y="6176962"/>
            <a:ext cx="526073" cy="547633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628650" y="6025961"/>
            <a:ext cx="78867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5" r:id="rId3"/>
    <p:sldLayoutId id="2147483667" r:id="rId4"/>
    <p:sldLayoutId id="2147483669" r:id="rId5"/>
    <p:sldLayoutId id="2147483670" r:id="rId6"/>
    <p:sldLayoutId id="2147483692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2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1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November 4,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7151" y="6356351"/>
            <a:ext cx="629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8289-CD90-CC40-B4FD-340DA49436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77" y="6176962"/>
            <a:ext cx="526073" cy="54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6" r:id="rId3"/>
    <p:sldLayoutId id="2147483701" r:id="rId4"/>
    <p:sldLayoutId id="2147483697" r:id="rId5"/>
    <p:sldLayoutId id="2147483698" r:id="rId6"/>
    <p:sldLayoutId id="2147483699" r:id="rId7"/>
    <p:sldLayoutId id="2147483700" r:id="rId8"/>
    <p:sldLayoutId id="2147483707" r:id="rId9"/>
    <p:sldLayoutId id="2147483702" r:id="rId10"/>
    <p:sldLayoutId id="2147483703" r:id="rId11"/>
    <p:sldLayoutId id="2147483704" r:id="rId12"/>
    <p:sldLayoutId id="2147483705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b.ca/industry/policy-initiatives-and-consultations/activity-and-program-based-benchmarking-apb" TargetMode="External"/><Relationship Id="rId7" Type="http://schemas.openxmlformats.org/officeDocument/2006/relationships/hyperlink" Target="https://www.oeb.ca/sites/default/files/OEB-Ltr-APB-Enhancement-Initiative-Meeting-2021112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oeb.ca/sites/default/files/OEB-Presentation-APB-20210513.pdf" TargetMode="External"/><Relationship Id="rId5" Type="http://schemas.openxmlformats.org/officeDocument/2006/relationships/hyperlink" Target="https://www.oeb.ca/sites/default/files/PEG-APB-Report-tables-20210428.xlsx?v=20210511" TargetMode="External"/><Relationship Id="rId4" Type="http://schemas.openxmlformats.org/officeDocument/2006/relationships/hyperlink" Target="https://www.oeb.ca/sites/default/files/PEG-APB-Report-20210309.pdf?v=202105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eb.ca/sites/default/files/OEB-Strategic-Plan-2021-22-to-2025-26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 </a:t>
            </a:r>
            <a:r>
              <a:rPr lang="en-US"/>
              <a:t>and Program-based </a:t>
            </a:r>
            <a:r>
              <a:rPr lang="en-US" dirty="0"/>
              <a:t>Benchmarking (APB)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Continuous Improvement</a:t>
            </a:r>
          </a:p>
          <a:p>
            <a:r>
              <a:rPr lang="en-US" dirty="0"/>
              <a:t>Industry Presentation</a:t>
            </a:r>
          </a:p>
          <a:p>
            <a:endParaRPr lang="en-US" dirty="0"/>
          </a:p>
          <a:p>
            <a:r>
              <a:rPr lang="en-US" dirty="0"/>
              <a:t>Scheduled for December 09, 2021</a:t>
            </a:r>
          </a:p>
        </p:txBody>
      </p:sp>
    </p:spTree>
    <p:extLst>
      <p:ext uri="{BB962C8B-B14F-4D97-AF65-F5344CB8AC3E}">
        <p14:creationId xmlns:p14="http://schemas.microsoft.com/office/powerpoint/2010/main" val="45876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Vegetation Management O&amp;M: Future State </a:t>
            </a:r>
            <a:endParaRPr lang="en-CA" sz="3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12302A-F1AF-4408-AED4-8AB9669CA52F}"/>
              </a:ext>
            </a:extLst>
          </p:cNvPr>
          <p:cNvGrpSpPr/>
          <p:nvPr/>
        </p:nvGrpSpPr>
        <p:grpSpPr>
          <a:xfrm>
            <a:off x="612000" y="1562856"/>
            <a:ext cx="7920000" cy="648000"/>
            <a:chOff x="612000" y="1595816"/>
            <a:chExt cx="7920000" cy="648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80A388-6ECC-4A03-AD46-18541A4EDADB}"/>
                </a:ext>
              </a:extLst>
            </p:cNvPr>
            <p:cNvSpPr/>
            <p:nvPr/>
          </p:nvSpPr>
          <p:spPr>
            <a:xfrm>
              <a:off x="612000" y="1595816"/>
              <a:ext cx="7920000" cy="648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2000" y="1631816"/>
                  <a:ext cx="7920000" cy="576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Unit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a14:m>
                  <a:r>
                    <a:rPr lang="en-CA" sz="2200" dirty="0"/>
                    <a:t> </a:t>
                  </a:r>
                  <a:r>
                    <a:rPr lang="en-CA" sz="20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USoA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 5135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DC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Route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km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OH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Primary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den>
                      </m:f>
                    </m:oMath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00" y="1631816"/>
                  <a:ext cx="7920000" cy="576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2299466"/>
            <a:ext cx="810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Benefits &amp;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Alternative to previous approach where denominator better reflects business condition that drives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 to consider availability of information for all utilities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report “Route km of Primary OH Line” each year</a:t>
            </a:r>
          </a:p>
        </p:txBody>
      </p:sp>
    </p:spTree>
    <p:extLst>
      <p:ext uri="{BB962C8B-B14F-4D97-AF65-F5344CB8AC3E}">
        <p14:creationId xmlns:p14="http://schemas.microsoft.com/office/powerpoint/2010/main" val="280464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474246"/>
            <a:ext cx="8100000" cy="245949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Lines O&amp;M: Current State</a:t>
            </a:r>
            <a:endParaRPr lang="en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2000" y="1674365"/>
                <a:ext cx="8280000" cy="576000"/>
              </a:xfrm>
            </p:spPr>
            <p:txBody>
              <a:bodyPr anchor="b"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</a:rPr>
                                  <m:t>LDC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</a:rPr>
                                  <m:t>Industry</m:t>
                                </m:r>
                                <m:r>
                                  <a:rPr lang="en-US" sz="18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 panose="02040503050406030204" pitchFamily="18" charset="0"/>
                                  </a:rPr>
                                  <m:t>Avg</m:t>
                                </m:r>
                              </m:den>
                            </m:f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0" dirty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sz="1800" b="0" i="0" dirty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sz="1800" i="0" dirty="0">
                                    <a:latin typeface="Cambria Math" panose="02040503050406030204" pitchFamily="18" charset="0"/>
                                  </a:rPr>
                                  <m:t>:50</m:t>
                                </m:r>
                                <m:r>
                                  <a:rPr lang="en-US" sz="1800" b="0" i="0" dirty="0" smtClean="0">
                                    <a:latin typeface="Cambria Math" panose="02040503050406030204" pitchFamily="18" charset="0"/>
                                  </a:rPr>
                                  <m:t>55+5125:5130+5145:</m:t>
                                </m:r>
                                <m:r>
                                  <a:rPr lang="en-US" sz="1800" i="0" dirty="0">
                                    <a:latin typeface="Cambria Math" panose="02040503050406030204" pitchFamily="18" charset="0"/>
                                  </a:rPr>
                                  <m:t>5155</m:t>
                                </m:r>
                              </m:e>
                            </m:d>
                          </m:e>
                          <m:sub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 2019</m:t>
                            </m:r>
                          </m:sub>
                        </m:sSub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LDC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Industry</m:t>
                                        </m:r>
                                        <m: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Avg</m:t>
                                        </m:r>
                                      </m:den>
                                    </m:f>
                                    <m: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Customers</m:t>
                                    </m:r>
                                  </m:e>
                                </m:d>
                                <m:r>
                                  <a:rPr lang="en-US" sz="1800" b="0" i="0" dirty="0" smtClean="0">
                                    <a:latin typeface="Cambria Math" panose="02040503050406030204" pitchFamily="18" charset="0"/>
                                  </a:rPr>
                                  <m:t>∗0.67 + </m:t>
                                </m:r>
                                <m:d>
                                  <m:d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LDC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Industry</m:t>
                                        </m:r>
                                        <m: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Avg</m:t>
                                        </m:r>
                                      </m:den>
                                    </m:f>
                                    <m: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Total</m:t>
                                    </m:r>
                                    <m: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Poles</m:t>
                                    </m:r>
                                  </m:e>
                                </m:d>
                                <m:r>
                                  <a:rPr lang="en-US" sz="1800" b="0" i="0" dirty="0" smtClean="0">
                                    <a:latin typeface="Cambria Math" panose="02040503050406030204" pitchFamily="18" charset="0"/>
                                  </a:rPr>
                                  <m:t>∗0.3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2019</m:t>
                            </m:r>
                          </m:sub>
                        </m:sSub>
                      </m:den>
                    </m:f>
                  </m:oMath>
                </a14:m>
                <a:endParaRPr lang="en-CA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000" y="1674365"/>
                <a:ext cx="8280000" cy="576000"/>
              </a:xfrm>
              <a:blipFill>
                <a:blip r:embed="rId3"/>
                <a:stretch>
                  <a:fillRect t="-234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Customers* excludes Sentinel/Street Light &amp; USL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of ratios means LDC’s apparent performance could fluctuate as industry total changes, formula is rather complicated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report number “Total Poles” each year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247267"/>
              </p:ext>
            </p:extLst>
          </p:nvPr>
        </p:nvGraphicFramePr>
        <p:xfrm>
          <a:off x="612000" y="2077064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567785"/>
            <a:ext cx="5942408" cy="278403"/>
            <a:chOff x="1600796" y="3462827"/>
            <a:chExt cx="594240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Median:</a:t>
              </a:r>
              <a:r>
                <a:rPr lang="en-US" sz="1200" dirty="0"/>
                <a:t> $1.06</a:t>
              </a:r>
              <a:endParaRPr lang="en-CA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Mean:</a:t>
              </a:r>
              <a:r>
                <a:rPr lang="en-US" sz="1200" dirty="0"/>
                <a:t> $1.20</a:t>
              </a:r>
              <a:endParaRPr lang="en-CA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Std Dev:</a:t>
              </a:r>
              <a:r>
                <a:rPr lang="en-US" sz="1200" dirty="0"/>
                <a:t> $0.81</a:t>
              </a:r>
              <a:endParaRPr lang="en-CA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3C014-0D4B-4685-95D4-6DC7C6768973}"/>
                </a:ext>
              </a:extLst>
            </p:cNvPr>
            <p:cNvSpPr txBox="1"/>
            <p:nvPr/>
          </p:nvSpPr>
          <p:spPr>
            <a:xfrm>
              <a:off x="5923204" y="3464231"/>
              <a:ext cx="162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+/- 50% of Avg:</a:t>
              </a:r>
              <a:r>
                <a:rPr lang="en-US" sz="1200" dirty="0"/>
                <a:t> 39/59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39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580217"/>
            <a:ext cx="8100000" cy="2160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Lines O&amp;M: Future State</a:t>
            </a:r>
            <a:endParaRPr lang="en-CA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</p:spPr>
            <p:txBody>
              <a:bodyPr anchor="b">
                <a:normAutofit fontScale="775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USoA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5020:5030+5040:5050+5090:5095+5125:5130+5145:5155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LDC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cct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km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Primary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Line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den>
                    </m:f>
                  </m:oMath>
                </a14:m>
                <a:endParaRPr lang="en-CA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  <a:blipFill>
                <a:blip r:embed="rId3"/>
                <a:stretch>
                  <a:fillRect b="-63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Simplified formula, denominator may better reflect driver of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new RRR needed for this approach – primary km of line already reported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308670"/>
              </p:ext>
            </p:extLst>
          </p:nvPr>
        </p:nvGraphicFramePr>
        <p:xfrm>
          <a:off x="612000" y="1988546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462827"/>
            <a:ext cx="6014408" cy="278403"/>
            <a:chOff x="1600796" y="3462827"/>
            <a:chExt cx="601440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Median:</a:t>
              </a:r>
              <a:r>
                <a:rPr lang="en-US" sz="1200"/>
                <a:t> $1,612</a:t>
              </a:r>
              <a:endParaRPr lang="en-CA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Mean:</a:t>
              </a:r>
              <a:r>
                <a:rPr lang="en-US" sz="1200"/>
                <a:t> $1,823</a:t>
              </a:r>
              <a:endParaRPr lang="en-CA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Std Dev:</a:t>
              </a:r>
              <a:r>
                <a:rPr lang="en-US" sz="1200"/>
                <a:t> $1,180</a:t>
              </a:r>
              <a:endParaRPr lang="en-CA" sz="1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3C014-0D4B-4685-95D4-6DC7C6768973}"/>
                </a:ext>
              </a:extLst>
            </p:cNvPr>
            <p:cNvSpPr txBox="1"/>
            <p:nvPr/>
          </p:nvSpPr>
          <p:spPr>
            <a:xfrm>
              <a:off x="5923204" y="3464231"/>
              <a:ext cx="169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+/- 50% of Avg:</a:t>
              </a:r>
              <a:r>
                <a:rPr lang="en-US" sz="1200" dirty="0"/>
                <a:t> 37/59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755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580217"/>
            <a:ext cx="8100000" cy="2160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Stations O&amp;M: Current State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</p:spPr>
            <p:txBody>
              <a:bodyPr anchor="b"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USoA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(5014:5017+5112+5114)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2019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LDC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#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Stations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2019</m:t>
                            </m:r>
                          </m:sub>
                        </m:sSub>
                      </m:den>
                    </m:f>
                  </m:oMath>
                </a14:m>
                <a:endParaRPr lang="en-CA" sz="22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all stations are the same, so denominator doesn’t take into account differences in size or complexity which can drive the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“High Voltage” stations are included which further skews results (since only some LDCs have these)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Note that only 51 LDCs are being considered for this program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report “Total # of Stations” each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738462"/>
              </p:ext>
            </p:extLst>
          </p:nvPr>
        </p:nvGraphicFramePr>
        <p:xfrm>
          <a:off x="612000" y="1988546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462827"/>
            <a:ext cx="5942408" cy="278403"/>
            <a:chOff x="1600796" y="3462827"/>
            <a:chExt cx="594240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Median:</a:t>
              </a:r>
              <a:r>
                <a:rPr lang="en-US" sz="1200" dirty="0"/>
                <a:t> $15,074 </a:t>
              </a:r>
              <a:endParaRPr lang="en-CA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Mean:</a:t>
              </a:r>
              <a:r>
                <a:rPr lang="en-US" sz="1200" dirty="0"/>
                <a:t> $26,208</a:t>
              </a:r>
              <a:endParaRPr lang="en-CA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Std Dev:</a:t>
              </a:r>
              <a:r>
                <a:rPr lang="en-US" sz="1200" dirty="0"/>
                <a:t> $40,984</a:t>
              </a:r>
              <a:endParaRPr lang="en-CA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3C014-0D4B-4685-95D4-6DC7C6768973}"/>
                </a:ext>
              </a:extLst>
            </p:cNvPr>
            <p:cNvSpPr txBox="1"/>
            <p:nvPr/>
          </p:nvSpPr>
          <p:spPr>
            <a:xfrm>
              <a:off x="5923204" y="3464231"/>
              <a:ext cx="162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+/- 50% of Avg:</a:t>
              </a:r>
              <a:r>
                <a:rPr lang="en-US" sz="1200" dirty="0"/>
                <a:t> 20/51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528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580217"/>
            <a:ext cx="8100000" cy="2160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Stations O&amp;M: Future State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</p:spPr>
            <p:txBody>
              <a:bodyPr anchor="b"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USoA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5016+5017+5114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2019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type m:val="lin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LDC</m:t>
                                </m:r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Dx</m:t>
                                </m:r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Station</m:t>
                                </m:r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MVA</m:t>
                                </m:r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 #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Dx</m:t>
                                </m:r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Stations</m:t>
                                </m:r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  <m:sub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 2020</m:t>
                            </m:r>
                          </m:sub>
                        </m:sSub>
                      </m:den>
                    </m:f>
                  </m:oMath>
                </a14:m>
                <a:endParaRPr lang="en-CA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Removing high voltage station costs ensures more comparability between LDCs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LDCs average MVA per station as denominator can account for variation in types / sizes of stations and corresponding equipment, while calculation is still relatively simple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report: # of stations and total MVA capacity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692479"/>
              </p:ext>
            </p:extLst>
          </p:nvPr>
        </p:nvGraphicFramePr>
        <p:xfrm>
          <a:off x="612000" y="1988546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462827"/>
            <a:ext cx="5942408" cy="278403"/>
            <a:chOff x="1600796" y="3462827"/>
            <a:chExt cx="594240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Median:</a:t>
              </a:r>
              <a:r>
                <a:rPr lang="en-US" sz="1200"/>
                <a:t> $12.25</a:t>
              </a:r>
              <a:endParaRPr lang="en-CA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Mean:</a:t>
              </a:r>
              <a:r>
                <a:rPr lang="en-US" sz="1200"/>
                <a:t> $41.09</a:t>
              </a:r>
              <a:endParaRPr lang="en-CA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Std Dev:</a:t>
              </a:r>
              <a:r>
                <a:rPr lang="en-US" sz="1200"/>
                <a:t> $66.68</a:t>
              </a:r>
              <a:endParaRPr lang="en-CA" sz="1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3C014-0D4B-4685-95D4-6DC7C6768973}"/>
                </a:ext>
              </a:extLst>
            </p:cNvPr>
            <p:cNvSpPr txBox="1"/>
            <p:nvPr/>
          </p:nvSpPr>
          <p:spPr>
            <a:xfrm>
              <a:off x="5923204" y="3464231"/>
              <a:ext cx="162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+/- 50% of Avg:</a:t>
              </a:r>
              <a:r>
                <a:rPr lang="en-US" sz="1200"/>
                <a:t> 11/52</a:t>
              </a:r>
              <a:endParaRPr lang="en-CA" sz="1200"/>
            </a:p>
          </p:txBody>
        </p:sp>
      </p:grpSp>
    </p:spTree>
    <p:extLst>
      <p:ext uri="{BB962C8B-B14F-4D97-AF65-F5344CB8AC3E}">
        <p14:creationId xmlns:p14="http://schemas.microsoft.com/office/powerpoint/2010/main" val="322645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580217"/>
            <a:ext cx="8100000" cy="2160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Poles/Towers/Fixtures O&amp;M: Current State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</p:spPr>
            <p:txBody>
              <a:bodyPr anchor="b"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USoA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5120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2019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LDC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Poles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2019</m:t>
                            </m:r>
                          </m:sub>
                        </m:sSub>
                      </m:den>
                    </m:f>
                  </m:oMath>
                </a14:m>
                <a:endParaRPr lang="en-CA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all poles in system would have been inspected during current year so denominator isn’t best reflector of cost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Median is skewed very low due to utilities with larger number of poles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report “Total Poles” each year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436028"/>
              </p:ext>
            </p:extLst>
          </p:nvPr>
        </p:nvGraphicFramePr>
        <p:xfrm>
          <a:off x="612000" y="1988546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462827"/>
            <a:ext cx="6014408" cy="278403"/>
            <a:chOff x="1600796" y="3462827"/>
            <a:chExt cx="601440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Median:</a:t>
              </a:r>
              <a:r>
                <a:rPr lang="en-US" sz="1200" dirty="0"/>
                <a:t> $8.72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Mean:</a:t>
              </a:r>
              <a:r>
                <a:rPr lang="en-US" sz="1200" dirty="0"/>
                <a:t> $13.83</a:t>
              </a:r>
              <a:endParaRPr lang="en-CA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Std Dev:</a:t>
              </a:r>
              <a:r>
                <a:rPr lang="en-US" sz="1200" dirty="0"/>
                <a:t> $20.47</a:t>
              </a:r>
              <a:endParaRPr lang="en-CA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3C014-0D4B-4685-95D4-6DC7C6768973}"/>
                </a:ext>
              </a:extLst>
            </p:cNvPr>
            <p:cNvSpPr txBox="1"/>
            <p:nvPr/>
          </p:nvSpPr>
          <p:spPr>
            <a:xfrm>
              <a:off x="5923204" y="3464231"/>
              <a:ext cx="169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+/- 50% of Avg:</a:t>
              </a:r>
              <a:r>
                <a:rPr lang="en-US" sz="1200" dirty="0"/>
                <a:t> 26/56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568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Poles/Towers/Fixtures O&amp;M: Future State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12302A-F1AF-4408-AED4-8AB9669CA52F}"/>
              </a:ext>
            </a:extLst>
          </p:cNvPr>
          <p:cNvGrpSpPr/>
          <p:nvPr/>
        </p:nvGrpSpPr>
        <p:grpSpPr>
          <a:xfrm>
            <a:off x="612000" y="1562856"/>
            <a:ext cx="7920000" cy="648000"/>
            <a:chOff x="612000" y="1595816"/>
            <a:chExt cx="7920000" cy="648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80A388-6ECC-4A03-AD46-18541A4EDADB}"/>
                </a:ext>
              </a:extLst>
            </p:cNvPr>
            <p:cNvSpPr/>
            <p:nvPr/>
          </p:nvSpPr>
          <p:spPr>
            <a:xfrm>
              <a:off x="612000" y="1595816"/>
              <a:ext cx="7920000" cy="648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2000" y="1631816"/>
                  <a:ext cx="7920000" cy="576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Unit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a14:m>
                  <a:r>
                    <a:rPr lang="en-CA" sz="2200" dirty="0"/>
                    <a:t> </a:t>
                  </a:r>
                  <a:r>
                    <a:rPr lang="en-CA" sz="20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USoA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 5120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LDC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oles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Inspected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den>
                      </m:f>
                    </m:oMath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00" y="1631816"/>
                  <a:ext cx="7920000" cy="5760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2299466"/>
            <a:ext cx="810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Simpler, denominator reflects driver of costs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Ensures good comparability between LDCs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report “# of poles inspected” each year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580217"/>
            <a:ext cx="8100000" cy="2160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Meter CAPEX: Current State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</p:spPr>
            <p:txBody>
              <a:bodyPr anchor="b"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017</m:t>
                            </m:r>
                          </m:sub>
                          <m:sup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2019</m:t>
                            </m:r>
                          </m:sup>
                          <m:e>
                            <m:f>
                              <m:fPr>
                                <m:type m:val="lin"/>
                                <m:ctrlPr>
                                  <a:rPr lang="en-CA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USoA</m:t>
                                </m:r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1860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Additions</m:t>
                                </m:r>
                              </m:num>
                              <m:den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LDC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Customers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2019</m:t>
                            </m:r>
                          </m:sub>
                        </m:sSub>
                      </m:den>
                    </m:f>
                  </m:oMath>
                </a14:m>
                <a:endParaRPr lang="en-CA" sz="22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Rolling average approach hides trends that may be informative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Denominator isn’t exact driver of cost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report fixed asset continuity schedule each year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358654"/>
              </p:ext>
            </p:extLst>
          </p:nvPr>
        </p:nvGraphicFramePr>
        <p:xfrm>
          <a:off x="612000" y="1988546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462827"/>
            <a:ext cx="4143248" cy="278403"/>
            <a:chOff x="1600796" y="3462827"/>
            <a:chExt cx="414324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Median:</a:t>
              </a:r>
              <a:r>
                <a:rPr lang="en-US" sz="1200"/>
                <a:t> $8.76 </a:t>
              </a:r>
              <a:endParaRPr lang="en-CA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Mean:</a:t>
              </a:r>
              <a:r>
                <a:rPr lang="en-US" sz="1200"/>
                <a:t> $11.74</a:t>
              </a:r>
              <a:endParaRPr lang="en-CA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Std Dev:</a:t>
              </a:r>
              <a:r>
                <a:rPr lang="en-US" sz="1200"/>
                <a:t> $9.74</a:t>
              </a:r>
              <a:endParaRPr lang="en-CA" sz="12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2A3312E-A230-4255-BE25-8C8782DCC10C}"/>
              </a:ext>
            </a:extLst>
          </p:cNvPr>
          <p:cNvSpPr txBox="1"/>
          <p:nvPr/>
        </p:nvSpPr>
        <p:spPr>
          <a:xfrm>
            <a:off x="5923204" y="3464231"/>
            <a:ext cx="1692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/>
              <a:t>+/- 50% of Avg:</a:t>
            </a:r>
            <a:r>
              <a:rPr lang="en-US" sz="1200"/>
              <a:t> 37/59</a:t>
            </a:r>
            <a:endParaRPr lang="en-CA" sz="1200"/>
          </a:p>
        </p:txBody>
      </p:sp>
    </p:spTree>
    <p:extLst>
      <p:ext uri="{BB962C8B-B14F-4D97-AF65-F5344CB8AC3E}">
        <p14:creationId xmlns:p14="http://schemas.microsoft.com/office/powerpoint/2010/main" val="31814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Meter CAPEX: Future State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12302A-F1AF-4408-AED4-8AB9669CA52F}"/>
              </a:ext>
            </a:extLst>
          </p:cNvPr>
          <p:cNvGrpSpPr/>
          <p:nvPr/>
        </p:nvGrpSpPr>
        <p:grpSpPr>
          <a:xfrm>
            <a:off x="612000" y="1562856"/>
            <a:ext cx="7920000" cy="648000"/>
            <a:chOff x="612000" y="1595816"/>
            <a:chExt cx="7920000" cy="648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80A388-6ECC-4A03-AD46-18541A4EDADB}"/>
                </a:ext>
              </a:extLst>
            </p:cNvPr>
            <p:cNvSpPr/>
            <p:nvPr/>
          </p:nvSpPr>
          <p:spPr>
            <a:xfrm>
              <a:off x="612000" y="1595816"/>
              <a:ext cx="7920000" cy="648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2000" y="1631816"/>
                  <a:ext cx="7920000" cy="576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Unit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a14:m>
                  <a:r>
                    <a:rPr lang="en-CA" sz="2200" dirty="0"/>
                    <a:t> </a:t>
                  </a:r>
                  <a:r>
                    <a:rPr lang="en-CA" sz="20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USoA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1860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Additions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LDC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#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Meters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Installed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den>
                      </m:f>
                    </m:oMath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00" y="1631816"/>
                  <a:ext cx="7920000" cy="5760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2299466"/>
            <a:ext cx="810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Eliminating rolling average will allow us to easily see trends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Proposed denominator is exact driver of the costs in the numerator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report fixed asset continuity schedule and number of meters installed each year</a:t>
            </a:r>
            <a:endParaRPr lang="en-C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48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580217"/>
            <a:ext cx="8100000" cy="2160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 CAPEX: Current State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</p:spPr>
            <p:txBody>
              <a:bodyPr anchor="b"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017</m:t>
                            </m:r>
                          </m:sub>
                          <m:sup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2019</m:t>
                            </m:r>
                          </m:sup>
                          <m:e>
                            <m:f>
                              <m:fPr>
                                <m:type m:val="lin"/>
                                <m:ctrlPr>
                                  <a:rPr lang="en-CA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USoA</m:t>
                                </m:r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0" dirty="0" smtClean="0">
                                        <a:latin typeface="Cambria Math" panose="02040503050406030204" pitchFamily="18" charset="0"/>
                                      </a:rPr>
                                      <m:t>1815+1820</m:t>
                                    </m:r>
                                  </m:e>
                                </m:d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Additions</m:t>
                                </m:r>
                              </m:num>
                              <m:den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LDC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#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Stations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2019</m:t>
                            </m:r>
                          </m:sub>
                        </m:sSub>
                      </m:den>
                    </m:f>
                  </m:oMath>
                </a14:m>
                <a:endParaRPr lang="en-CA" sz="22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Rolling average approach hides trends that may be informative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Denominator doesn’t account for size / complexity of stations which can be a driver of cost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Fixed asset continuity schedule, number of stations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910892"/>
              </p:ext>
            </p:extLst>
          </p:nvPr>
        </p:nvGraphicFramePr>
        <p:xfrm>
          <a:off x="612000" y="1988546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462827"/>
            <a:ext cx="4143248" cy="278403"/>
            <a:chOff x="1600796" y="3462827"/>
            <a:chExt cx="414324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Median:</a:t>
              </a:r>
              <a:r>
                <a:rPr lang="en-US" sz="1200"/>
                <a:t> $24,469 </a:t>
              </a:r>
              <a:endParaRPr lang="en-CA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Mean:</a:t>
              </a:r>
              <a:r>
                <a:rPr lang="en-US" sz="1200"/>
                <a:t> $62,602</a:t>
              </a:r>
              <a:endParaRPr lang="en-CA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Std Dev:</a:t>
              </a:r>
              <a:r>
                <a:rPr lang="en-US" sz="1200"/>
                <a:t> $84,867</a:t>
              </a:r>
              <a:endParaRPr lang="en-CA" sz="12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6390BD-D0C2-4422-ADA7-5588A6E61CE5}"/>
              </a:ext>
            </a:extLst>
          </p:cNvPr>
          <p:cNvSpPr txBox="1"/>
          <p:nvPr/>
        </p:nvSpPr>
        <p:spPr>
          <a:xfrm>
            <a:off x="5923204" y="3464231"/>
            <a:ext cx="1692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/>
              <a:t>+/- 50% of Avg:</a:t>
            </a:r>
            <a:r>
              <a:rPr lang="en-US" sz="1200"/>
              <a:t> 11/46</a:t>
            </a:r>
            <a:endParaRPr lang="en-CA" sz="1200"/>
          </a:p>
        </p:txBody>
      </p:sp>
    </p:spTree>
    <p:extLst>
      <p:ext uri="{BB962C8B-B14F-4D97-AF65-F5344CB8AC3E}">
        <p14:creationId xmlns:p14="http://schemas.microsoft.com/office/powerpoint/2010/main" val="192537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/>
              <a:t>EB-2018-0278: Activity and Program-based Benchmarking Initiative </a:t>
            </a:r>
            <a:r>
              <a:rPr lang="en-CA">
                <a:hlinkClick r:id="rId3"/>
              </a:rPr>
              <a:t>webpage</a:t>
            </a:r>
            <a:endParaRPr lang="en-CA"/>
          </a:p>
          <a:p>
            <a:endParaRPr lang="en-CA" sz="2550"/>
          </a:p>
          <a:p>
            <a:r>
              <a:rPr lang="en-CA" sz="2550"/>
              <a:t>March 2021 APB </a:t>
            </a:r>
            <a:r>
              <a:rPr lang="en-CA" sz="2550">
                <a:hlinkClick r:id="rId4"/>
              </a:rPr>
              <a:t>report</a:t>
            </a:r>
            <a:r>
              <a:rPr lang="en-CA" sz="2550"/>
              <a:t> and corresponding MS Excel </a:t>
            </a:r>
            <a:r>
              <a:rPr lang="en-CA" sz="2550">
                <a:hlinkClick r:id="rId5"/>
              </a:rPr>
              <a:t>results</a:t>
            </a:r>
            <a:endParaRPr lang="en-CA" sz="2550"/>
          </a:p>
          <a:p>
            <a:endParaRPr lang="en-CA" sz="2550"/>
          </a:p>
          <a:p>
            <a:r>
              <a:rPr lang="en-CA" sz="2550"/>
              <a:t>May 2021 stakeholder </a:t>
            </a:r>
            <a:r>
              <a:rPr lang="en-CA" sz="2550">
                <a:hlinkClick r:id="rId6"/>
              </a:rPr>
              <a:t>presentation</a:t>
            </a:r>
            <a:endParaRPr lang="en-CA" sz="2550"/>
          </a:p>
          <a:p>
            <a:endParaRPr lang="en-CA"/>
          </a:p>
          <a:p>
            <a:r>
              <a:rPr lang="en-CA"/>
              <a:t>November 2021 </a:t>
            </a:r>
            <a:r>
              <a:rPr lang="en-CA">
                <a:hlinkClick r:id="rId7"/>
              </a:rPr>
              <a:t>letter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APB Background Information</a:t>
            </a:r>
          </a:p>
        </p:txBody>
      </p:sp>
    </p:spTree>
    <p:extLst>
      <p:ext uri="{BB962C8B-B14F-4D97-AF65-F5344CB8AC3E}">
        <p14:creationId xmlns:p14="http://schemas.microsoft.com/office/powerpoint/2010/main" val="117292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 CAPEX: Future State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12302A-F1AF-4408-AED4-8AB9669CA52F}"/>
              </a:ext>
            </a:extLst>
          </p:cNvPr>
          <p:cNvGrpSpPr/>
          <p:nvPr/>
        </p:nvGrpSpPr>
        <p:grpSpPr>
          <a:xfrm>
            <a:off x="612000" y="1562856"/>
            <a:ext cx="7920000" cy="648000"/>
            <a:chOff x="612000" y="1595816"/>
            <a:chExt cx="7920000" cy="648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80A388-6ECC-4A03-AD46-18541A4EDADB}"/>
                </a:ext>
              </a:extLst>
            </p:cNvPr>
            <p:cNvSpPr/>
            <p:nvPr/>
          </p:nvSpPr>
          <p:spPr>
            <a:xfrm>
              <a:off x="612000" y="1595816"/>
              <a:ext cx="7920000" cy="648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2000" y="1631816"/>
                  <a:ext cx="7920000" cy="576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Unit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a14:m>
                  <a:r>
                    <a:rPr lang="en-CA" sz="2200" dirty="0"/>
                    <a:t> </a:t>
                  </a:r>
                  <a:r>
                    <a:rPr lang="en-CA" sz="20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USoA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 1820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Additions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LDC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Dx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Station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MVA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#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Dx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Stations</m:t>
                                  </m:r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n-US" sz="20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den>
                      </m:f>
                    </m:oMath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00" y="1631816"/>
                  <a:ext cx="7920000" cy="576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2299466"/>
            <a:ext cx="810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Eliminating rolling average will allow us to easily see trends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Eliminate 1815 additions (HV) for better comparability between LDCs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Denominator will account for variation in types / sizes of stations and corresponding equipment,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Calculation overall is still relatively simple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file fixed asset continuity schedule, number of stations, MVA capacity of stations each year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4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580217"/>
            <a:ext cx="8100000" cy="2160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Transformer CAPEX: Current State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</p:spPr>
            <p:txBody>
              <a:bodyPr anchor="b"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CA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201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  <m:sup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20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sup>
                              <m:e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USoA</m:t>
                                </m:r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1850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Additions</m:t>
                                </m:r>
                              </m:e>
                            </m:nary>
                          </m:num>
                          <m:den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LDC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Customers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den>
                    </m:f>
                  </m:oMath>
                </a14:m>
                <a:endParaRPr lang="en-CA" sz="22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Lacking LDC year-over-year trend visibility due to rolling average for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Denominator isn’t exact driver of costs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Fixed asset continuity schedule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925234"/>
              </p:ext>
            </p:extLst>
          </p:nvPr>
        </p:nvGraphicFramePr>
        <p:xfrm>
          <a:off x="612000" y="1988546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462827"/>
            <a:ext cx="4143248" cy="278403"/>
            <a:chOff x="1600796" y="3462827"/>
            <a:chExt cx="414324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Median:</a:t>
              </a:r>
              <a:r>
                <a:rPr lang="en-US" sz="1200"/>
                <a:t> $26.38 </a:t>
              </a:r>
              <a:endParaRPr lang="en-CA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Mean:</a:t>
              </a:r>
              <a:r>
                <a:rPr lang="en-US" sz="1200"/>
                <a:t> $28.19</a:t>
              </a:r>
              <a:endParaRPr lang="en-CA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Std Dev:</a:t>
              </a:r>
              <a:r>
                <a:rPr lang="en-US" sz="1200"/>
                <a:t> $15.87</a:t>
              </a:r>
              <a:endParaRPr lang="en-CA" sz="12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FEB498-7E96-4981-A4D4-F9540E43F649}"/>
              </a:ext>
            </a:extLst>
          </p:cNvPr>
          <p:cNvSpPr txBox="1"/>
          <p:nvPr/>
        </p:nvSpPr>
        <p:spPr>
          <a:xfrm>
            <a:off x="5923204" y="3464231"/>
            <a:ext cx="1692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/>
              <a:t>+/- 50% of Avg:</a:t>
            </a:r>
            <a:r>
              <a:rPr lang="en-US" sz="1200"/>
              <a:t> 43/59</a:t>
            </a:r>
            <a:endParaRPr lang="en-CA" sz="1200"/>
          </a:p>
        </p:txBody>
      </p:sp>
    </p:spTree>
    <p:extLst>
      <p:ext uri="{BB962C8B-B14F-4D97-AF65-F5344CB8AC3E}">
        <p14:creationId xmlns:p14="http://schemas.microsoft.com/office/powerpoint/2010/main" val="4282787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Transformer CAPEX: Future State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DBA2EC-C1A1-42E9-A4A7-58A1010181D1}"/>
              </a:ext>
            </a:extLst>
          </p:cNvPr>
          <p:cNvGrpSpPr/>
          <p:nvPr/>
        </p:nvGrpSpPr>
        <p:grpSpPr>
          <a:xfrm>
            <a:off x="612000" y="1595816"/>
            <a:ext cx="7920000" cy="720000"/>
            <a:chOff x="610959" y="1595816"/>
            <a:chExt cx="7920000" cy="720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80A388-6ECC-4A03-AD46-18541A4EDADB}"/>
                </a:ext>
              </a:extLst>
            </p:cNvPr>
            <p:cNvSpPr/>
            <p:nvPr/>
          </p:nvSpPr>
          <p:spPr>
            <a:xfrm>
              <a:off x="610959" y="1595816"/>
              <a:ext cx="7920000" cy="720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0959" y="1667816"/>
                  <a:ext cx="7920000" cy="576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Unit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a14:m>
                  <a:r>
                    <a:rPr lang="en-CA" sz="2200" dirty="0"/>
                    <a:t> </a:t>
                  </a:r>
                  <a:r>
                    <a:rPr lang="en-CA" sz="20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USoA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 1850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Additions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LDC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#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Transformers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Installed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den>
                      </m:f>
                    </m:oMath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959" y="1667816"/>
                  <a:ext cx="7920000" cy="5760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2437385"/>
            <a:ext cx="810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Denominator better reflects exact driver of the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Calculation is simple and straightforward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file fixed asset continuity schedule, number of transformers installed each year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6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580217"/>
            <a:ext cx="8100000" cy="2160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/>
              <a:t>Poles/Towers/Fixtures CAPEX: Current State</a:t>
            </a:r>
            <a:endParaRPr lang="en-CA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</p:spPr>
            <p:txBody>
              <a:bodyPr anchor="b"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CA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201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  <m:sup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20</m:t>
                                </m:r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sup>
                              <m:e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USoA</m:t>
                                </m:r>
                                <m: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 1830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Additions</m:t>
                                </m:r>
                              </m:e>
                            </m:nary>
                          </m:num>
                          <m:den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LDC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#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Poles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den>
                    </m:f>
                  </m:oMath>
                </a14:m>
                <a:endParaRPr lang="en-CA" sz="22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Lacking LDC year-over-year trend visibility due to rolling average for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Denominator isn’t exact driver of costs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Fixed asset continuity schedule, LDCs total number of poles in system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568210"/>
              </p:ext>
            </p:extLst>
          </p:nvPr>
        </p:nvGraphicFramePr>
        <p:xfrm>
          <a:off x="612000" y="1988546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462827"/>
            <a:ext cx="4143248" cy="278403"/>
            <a:chOff x="1600796" y="3462827"/>
            <a:chExt cx="414324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Median:</a:t>
              </a:r>
              <a:r>
                <a:rPr lang="en-US" sz="1200"/>
                <a:t> $97.84 </a:t>
              </a:r>
              <a:endParaRPr lang="en-CA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Mean:</a:t>
              </a:r>
              <a:r>
                <a:rPr lang="en-US" sz="1200"/>
                <a:t> $126.92</a:t>
              </a:r>
              <a:endParaRPr lang="en-CA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/>
                <a:t>Std Dev:</a:t>
              </a:r>
              <a:r>
                <a:rPr lang="en-US" sz="1200"/>
                <a:t> $79.35</a:t>
              </a:r>
              <a:endParaRPr lang="en-CA" sz="12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555C95-D767-4CA0-8E24-D764332B290B}"/>
              </a:ext>
            </a:extLst>
          </p:cNvPr>
          <p:cNvSpPr txBox="1"/>
          <p:nvPr/>
        </p:nvSpPr>
        <p:spPr>
          <a:xfrm>
            <a:off x="5923204" y="3464231"/>
            <a:ext cx="1692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/>
              <a:t>+/- 50% of Avg:</a:t>
            </a:r>
            <a:r>
              <a:rPr lang="en-US" sz="1200"/>
              <a:t> 36/59</a:t>
            </a:r>
            <a:endParaRPr lang="en-CA" sz="1200"/>
          </a:p>
        </p:txBody>
      </p:sp>
    </p:spTree>
    <p:extLst>
      <p:ext uri="{BB962C8B-B14F-4D97-AF65-F5344CB8AC3E}">
        <p14:creationId xmlns:p14="http://schemas.microsoft.com/office/powerpoint/2010/main" val="742246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Poles/Towers/Fixtures CAPEX: Future State</a:t>
            </a:r>
            <a:endParaRPr lang="en-CA" sz="3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DBA2EC-C1A1-42E9-A4A7-58A1010181D1}"/>
              </a:ext>
            </a:extLst>
          </p:cNvPr>
          <p:cNvGrpSpPr/>
          <p:nvPr/>
        </p:nvGrpSpPr>
        <p:grpSpPr>
          <a:xfrm>
            <a:off x="612000" y="1595816"/>
            <a:ext cx="7920000" cy="720000"/>
            <a:chOff x="610959" y="1595816"/>
            <a:chExt cx="7920000" cy="720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80A388-6ECC-4A03-AD46-18541A4EDADB}"/>
                </a:ext>
              </a:extLst>
            </p:cNvPr>
            <p:cNvSpPr/>
            <p:nvPr/>
          </p:nvSpPr>
          <p:spPr>
            <a:xfrm>
              <a:off x="610959" y="1595816"/>
              <a:ext cx="7920000" cy="720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0959" y="1667816"/>
                  <a:ext cx="7920000" cy="576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Unit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a14:m>
                  <a:r>
                    <a:rPr lang="en-CA" sz="2200" dirty="0"/>
                    <a:t> </a:t>
                  </a:r>
                  <a:r>
                    <a:rPr lang="en-CA" sz="2000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USoA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 1830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Additions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LDC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#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Poles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Installed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den>
                      </m:f>
                    </m:oMath>
                  </a14:m>
                  <a:endParaRPr lang="en-CA" sz="2000" dirty="0"/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36F2C802-7295-40A1-A8B6-E4DD47175B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959" y="1667816"/>
                  <a:ext cx="7920000" cy="5760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2437385"/>
            <a:ext cx="810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Denominator better reflects exact driver of the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Calculation is simple and straightforward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report fixed asset continuity schedule, number of transformers installed each year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90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503D-F7D2-4C8D-8227-D5888803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Incremental RRRs</a:t>
            </a:r>
            <a:endParaRPr lang="en-CA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6B8AD21-4CB9-42EC-B33C-28F51E8EE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790723"/>
              </p:ext>
            </p:extLst>
          </p:nvPr>
        </p:nvGraphicFramePr>
        <p:xfrm>
          <a:off x="266700" y="1573053"/>
          <a:ext cx="3420000" cy="2916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val="163283444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Used in May APB Report</a:t>
                      </a:r>
                      <a:endParaRPr lang="en-CA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09982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Fixed Asset Continuity Schedule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LDC Total # of Poles in System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LDC # of Dx Stations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LDC Total Dx Station MVA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31667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DB827-E1F3-4228-B62A-9C57FFDE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150A62-BCE8-4BEB-B2B4-1AAF18C771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413308"/>
              </p:ext>
            </p:extLst>
          </p:nvPr>
        </p:nvGraphicFramePr>
        <p:xfrm>
          <a:off x="5447252" y="1573053"/>
          <a:ext cx="3420000" cy="2971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val="274953552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Annually Starting in April 2022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09982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Fixed Asset Continuity Schedule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/>
                        <a:t>LDC # of Poles Installed*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/>
                        <a:t>LDC # of Poles Inspected*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/>
                        <a:t>LDC # of Meters Installed*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/>
                        <a:t>LDC # of Dx Stations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/>
                        <a:t>LDC Total Dx Station MVA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/>
                        <a:t>LDC # of Transformers Installed*</a:t>
                      </a:r>
                    </a:p>
                    <a:p>
                      <a:pPr marL="285750" indent="-28575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/>
                        <a:t>LDC Route km of Primary Line*</a:t>
                      </a:r>
                      <a:endParaRPr lang="en-CA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316672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D3597D73-891C-439B-9AB8-7073EF75FC17}"/>
              </a:ext>
            </a:extLst>
          </p:cNvPr>
          <p:cNvSpPr/>
          <p:nvPr/>
        </p:nvSpPr>
        <p:spPr>
          <a:xfrm>
            <a:off x="3936976" y="2619375"/>
            <a:ext cx="1260000" cy="54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E519D-66F6-43B1-AD5B-50F3800E31CA}"/>
              </a:ext>
            </a:extLst>
          </p:cNvPr>
          <p:cNvSpPr txBox="1"/>
          <p:nvPr/>
        </p:nvSpPr>
        <p:spPr>
          <a:xfrm>
            <a:off x="3826802" y="2016488"/>
            <a:ext cx="1440000" cy="72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/>
              <a:t>Continuous Improvement</a:t>
            </a:r>
            <a:endParaRPr lang="en-CA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17BE5-5A6B-4642-BCD4-A98B55E3CFBA}"/>
              </a:ext>
            </a:extLst>
          </p:cNvPr>
          <p:cNvSpPr txBox="1"/>
          <p:nvPr/>
        </p:nvSpPr>
        <p:spPr>
          <a:xfrm>
            <a:off x="1444126" y="4684782"/>
            <a:ext cx="72485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New Items*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Data also needed for fiscal years 2018 / 2019 / 2020 on a best-effort basis</a:t>
            </a:r>
          </a:p>
        </p:txBody>
      </p:sp>
    </p:spTree>
    <p:extLst>
      <p:ext uri="{BB962C8B-B14F-4D97-AF65-F5344CB8AC3E}">
        <p14:creationId xmlns:p14="http://schemas.microsoft.com/office/powerpoint/2010/main" val="1928903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993E-D0FB-4580-88E0-B8461014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Items for Consideration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49C7-81BE-4E1F-96D0-73F4FED2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Is current definition of “</a:t>
            </a:r>
            <a:r>
              <a:rPr lang="en-US" sz="2000" dirty="0" err="1"/>
              <a:t>cct</a:t>
            </a:r>
            <a:r>
              <a:rPr lang="en-US" sz="2000" dirty="0"/>
              <a:t> km of line” (ESA definition) clear and data consistently reported the same by all utilities?</a:t>
            </a:r>
          </a:p>
          <a:p>
            <a:r>
              <a:rPr lang="en-US" sz="2000" dirty="0"/>
              <a:t>Was definition of “Station MVA” clear and consistently reported by all utilities?</a:t>
            </a:r>
          </a:p>
          <a:p>
            <a:r>
              <a:rPr lang="en-US" sz="2000" dirty="0"/>
              <a:t>Stations costs for utilities with no stations, is any guidance or clarification required?</a:t>
            </a:r>
          </a:p>
          <a:p>
            <a:r>
              <a:rPr lang="en-US" sz="2000" dirty="0"/>
              <a:t>Preferred approach to submit fiscal 2018/2019/2020 data to support enhanced calculations</a:t>
            </a:r>
          </a:p>
          <a:p>
            <a:pPr marL="0" indent="0">
              <a:buNone/>
            </a:pPr>
            <a:endParaRPr lang="en-US" sz="2000" dirty="0"/>
          </a:p>
          <a:p>
            <a:endParaRPr lang="en-CA" dirty="0">
              <a:highlight>
                <a:srgbClr val="00FF00"/>
              </a:highligh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4DB75-14B1-4DA1-BD16-D96767BC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</p:spTree>
    <p:extLst>
      <p:ext uri="{BB962C8B-B14F-4D97-AF65-F5344CB8AC3E}">
        <p14:creationId xmlns:p14="http://schemas.microsoft.com/office/powerpoint/2010/main" val="1707423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503D-F7D2-4C8D-8227-D5888803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RRR</a:t>
            </a:r>
            <a:br>
              <a:rPr lang="en-US"/>
            </a:br>
            <a:r>
              <a:rPr lang="en-US"/>
              <a:t>Proposed Integration with Rate Models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DB827-E1F3-4228-B62A-9C57FFDE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CCC4C-38F6-4998-9089-202835C40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Asset continuity schedule is a major component of the Chapter 2 appendices filed during rebasing applications (Appendix 2BA)</a:t>
            </a:r>
          </a:p>
          <a:p>
            <a:r>
              <a:rPr lang="en-US" dirty="0"/>
              <a:t>Saves time when preparing evidence (Chapter 2) for rebasing applications</a:t>
            </a:r>
          </a:p>
          <a:p>
            <a:r>
              <a:rPr lang="en-US" dirty="0"/>
              <a:t>Enables OEB staff to potentially pre-populate Appendix 2BA for distributors</a:t>
            </a:r>
          </a:p>
        </p:txBody>
      </p:sp>
    </p:spTree>
    <p:extLst>
      <p:ext uri="{BB962C8B-B14F-4D97-AF65-F5344CB8AC3E}">
        <p14:creationId xmlns:p14="http://schemas.microsoft.com/office/powerpoint/2010/main" val="125559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3E99-E1E0-4523-A6A5-BC26ABEB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are enhancing APB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401F-623D-4289-A9E3-87F92D391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50" y="1637414"/>
            <a:ext cx="7886700" cy="471893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In alignment with our goals from our </a:t>
            </a:r>
            <a:r>
              <a:rPr lang="en-US" b="1" dirty="0">
                <a:hlinkClick r:id="rId2"/>
              </a:rPr>
              <a:t>Strategic Plan</a:t>
            </a: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Evolve towards becoming a top quartile regulator</a:t>
            </a:r>
          </a:p>
          <a:p>
            <a:r>
              <a:rPr lang="en-US" sz="2000" dirty="0"/>
              <a:t>Commitment to continuously evolving APB to help streamline regulatory application through reduction in filing requirements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Drive energy sector performance</a:t>
            </a:r>
          </a:p>
          <a:p>
            <a:r>
              <a:rPr lang="en-US" sz="2000" dirty="0"/>
              <a:t>A robust performance analysis tool driving efficiency by standardizing benchmarks across the sector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Facilitate innovation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Enable comparison across the sector to reveal opportunities for innovation</a:t>
            </a:r>
            <a:endParaRPr lang="en-CA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6B5FA-DE16-4F81-9015-3E30FAE3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6921D-6031-44CF-B707-9D3A24C7E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38" t="53118" r="26174" b="23527"/>
          <a:stretch/>
        </p:blipFill>
        <p:spPr>
          <a:xfrm>
            <a:off x="170533" y="2235875"/>
            <a:ext cx="851417" cy="75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29108B-717A-456E-A4A7-A5D3DED964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565" t="42007" r="26087" b="34638"/>
          <a:stretch/>
        </p:blipFill>
        <p:spPr>
          <a:xfrm>
            <a:off x="129078" y="3351318"/>
            <a:ext cx="873438" cy="75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DE8F38-7631-4057-9A0A-1B1E18538D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79" t="46724" r="26261" b="29467"/>
          <a:stretch/>
        </p:blipFill>
        <p:spPr>
          <a:xfrm>
            <a:off x="107813" y="4484908"/>
            <a:ext cx="8496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1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9C7F70-1D6C-439D-B8FA-5F6E71EA6A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506774"/>
              </p:ext>
            </p:extLst>
          </p:nvPr>
        </p:nvGraphicFramePr>
        <p:xfrm>
          <a:off x="165346" y="2086787"/>
          <a:ext cx="4320000" cy="32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F539F-82C1-49EF-A16F-370B9FA7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53D84-23C6-4E90-A3A7-7C8AA5F8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APB Continuous Improvement in 2021</a:t>
            </a:r>
            <a:endParaRPr lang="en-CA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7F5B7E6-20C7-4BE8-B250-CB2A6A7539A8}"/>
              </a:ext>
            </a:extLst>
          </p:cNvPr>
          <p:cNvSpPr txBox="1">
            <a:spLocks/>
          </p:cNvSpPr>
          <p:nvPr/>
        </p:nvSpPr>
        <p:spPr>
          <a:xfrm>
            <a:off x="4572000" y="1753341"/>
            <a:ext cx="4500000" cy="47855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Better repeatability of results by capturing enhanced cost drivers</a:t>
            </a:r>
          </a:p>
          <a:p>
            <a:endParaRPr lang="en-US" dirty="0"/>
          </a:p>
          <a:p>
            <a:r>
              <a:rPr lang="en-US" dirty="0"/>
              <a:t>Uniformity of cost drivers to facilitate accurate comparison of performance between utilities</a:t>
            </a:r>
          </a:p>
          <a:p>
            <a:endParaRPr lang="en-US" dirty="0"/>
          </a:p>
          <a:p>
            <a:r>
              <a:rPr lang="en-US" dirty="0"/>
              <a:t>Leveraging comparability to reduce utility burden in preparing application evidence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189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D38201-5C93-4E12-B56A-56E555DAE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070501"/>
              </p:ext>
            </p:extLst>
          </p:nvPr>
        </p:nvGraphicFramePr>
        <p:xfrm>
          <a:off x="-620371" y="1858321"/>
          <a:ext cx="576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A789DA-90A2-4A86-8FBD-CC349ECC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Proposed Path Forward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8EB9-8AF8-4A04-A65F-F249D199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6F655-4320-4288-931F-82C34D875B75}"/>
              </a:ext>
            </a:extLst>
          </p:cNvPr>
          <p:cNvSpPr txBox="1"/>
          <p:nvPr/>
        </p:nvSpPr>
        <p:spPr>
          <a:xfrm>
            <a:off x="3860406" y="1680291"/>
            <a:ext cx="50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December:</a:t>
            </a:r>
            <a:r>
              <a:rPr lang="en-US" sz="2000"/>
              <a:t> Industry webinar to discuss and hear feedback on proposed changes</a:t>
            </a:r>
            <a:endParaRPr lang="en-CA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ABD7B-1227-4B12-A3DC-79B0BD762B20}"/>
              </a:ext>
            </a:extLst>
          </p:cNvPr>
          <p:cNvSpPr txBox="1"/>
          <p:nvPr/>
        </p:nvSpPr>
        <p:spPr>
          <a:xfrm>
            <a:off x="3860406" y="2581553"/>
            <a:ext cx="50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January:</a:t>
            </a:r>
            <a:r>
              <a:rPr lang="en-US" sz="2000"/>
              <a:t> Adjust proposed methods based on feedback, update calculations with latest data</a:t>
            </a:r>
            <a:endParaRPr lang="en-CA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F2B0C-66A4-488C-954F-BBB8757D96ED}"/>
              </a:ext>
            </a:extLst>
          </p:cNvPr>
          <p:cNvSpPr txBox="1"/>
          <p:nvPr/>
        </p:nvSpPr>
        <p:spPr>
          <a:xfrm>
            <a:off x="3860406" y="3482815"/>
            <a:ext cx="50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February:</a:t>
            </a:r>
            <a:r>
              <a:rPr lang="en-US" sz="2000" dirty="0"/>
              <a:t> Announce new methods, updated results, and new RRR requirements to industry</a:t>
            </a:r>
            <a:endParaRPr lang="en-CA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F61158-3321-446A-A089-4A09938EC985}"/>
              </a:ext>
            </a:extLst>
          </p:cNvPr>
          <p:cNvSpPr txBox="1"/>
          <p:nvPr/>
        </p:nvSpPr>
        <p:spPr>
          <a:xfrm>
            <a:off x="3860406" y="4384077"/>
            <a:ext cx="50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March:</a:t>
            </a:r>
            <a:r>
              <a:rPr lang="en-US" sz="2000"/>
              <a:t> Publish new report with updated calculations, including 2020 data</a:t>
            </a:r>
            <a:endParaRPr lang="en-CA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4EA507-E1A0-426A-BFFC-EE449CA9CDAB}"/>
              </a:ext>
            </a:extLst>
          </p:cNvPr>
          <p:cNvSpPr txBox="1"/>
          <p:nvPr/>
        </p:nvSpPr>
        <p:spPr>
          <a:xfrm>
            <a:off x="3860406" y="5285339"/>
            <a:ext cx="504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June:</a:t>
            </a:r>
            <a:r>
              <a:rPr lang="en-US" sz="2000"/>
              <a:t> Update calculations with 2021</a:t>
            </a:r>
          </a:p>
          <a:p>
            <a:r>
              <a:rPr lang="en-US" sz="2000"/>
              <a:t>Data from April filing</a:t>
            </a: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181948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C6D12-AC04-4175-9575-39C60237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to the Reader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442A9-DFFF-4E0B-9822-338A84D65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0838"/>
            <a:ext cx="7886700" cy="5090638"/>
          </a:xfrm>
        </p:spPr>
        <p:txBody>
          <a:bodyPr>
            <a:normAutofit/>
          </a:bodyPr>
          <a:lstStyle/>
          <a:p>
            <a:r>
              <a:rPr lang="en-US" sz="2000" dirty="0"/>
              <a:t>Data used to generate all “Current State” results is embedded in the charts (Right click </a:t>
            </a:r>
            <a:r>
              <a:rPr lang="en-US" sz="2000" dirty="0">
                <a:sym typeface="Wingdings" panose="05000000000000000000" pitchFamily="2" charset="2"/>
              </a:rPr>
              <a:t> Edit Data)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ym typeface="Wingdings" panose="05000000000000000000" pitchFamily="2" charset="2"/>
              </a:rPr>
              <a:t>OEB staff have updated all O&amp;M program calculations with latest RRR data</a:t>
            </a:r>
          </a:p>
          <a:p>
            <a:pPr lvl="1">
              <a:spcAft>
                <a:spcPts val="1200"/>
              </a:spcAft>
            </a:pPr>
            <a:r>
              <a:rPr lang="en-US" sz="1800" dirty="0">
                <a:sym typeface="Wingdings" panose="05000000000000000000" pitchFamily="2" charset="2"/>
              </a:rPr>
              <a:t>Some </a:t>
            </a:r>
            <a:r>
              <a:rPr lang="en-US" sz="1800" dirty="0"/>
              <a:t>results may have changed due to utility revision requests submitted after March APB report was published</a:t>
            </a:r>
          </a:p>
          <a:p>
            <a:r>
              <a:rPr lang="en-CA" sz="2000" dirty="0"/>
              <a:t>Staff’s analysis of results and feedback received from utilities is captured on each “Current State” slide along with incremental </a:t>
            </a:r>
            <a:r>
              <a:rPr lang="en-CA" sz="2000" i="1" dirty="0"/>
              <a:t>RRR needed for that specific formula</a:t>
            </a:r>
            <a:r>
              <a:rPr lang="en-CA" sz="2000" dirty="0"/>
              <a:t> on an ongoing basis</a:t>
            </a:r>
          </a:p>
          <a:p>
            <a:pPr>
              <a:spcAft>
                <a:spcPts val="0"/>
              </a:spcAft>
            </a:pPr>
            <a:r>
              <a:rPr lang="en-CA" sz="2000" dirty="0"/>
              <a:t>Staff’s proposed “Future State” slides summarize the benefits of the proposed change and incremental </a:t>
            </a:r>
            <a:r>
              <a:rPr lang="en-CA" sz="2000" i="1" dirty="0"/>
              <a:t>RRR needed for that specific formula</a:t>
            </a:r>
            <a:r>
              <a:rPr lang="en-CA" sz="2000" dirty="0"/>
              <a:t> on an ongoing basis</a:t>
            </a:r>
          </a:p>
          <a:p>
            <a:pPr lvl="1">
              <a:spcAft>
                <a:spcPts val="0"/>
              </a:spcAft>
            </a:pPr>
            <a:r>
              <a:rPr lang="en-CA" sz="1800" dirty="0"/>
              <a:t>In some cases, Staff’s proposed change reduces the incremental RRR needed on an ongoing basis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D6B4-3098-4375-B134-2D3AFF78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</p:spTree>
    <p:extLst>
      <p:ext uri="{BB962C8B-B14F-4D97-AF65-F5344CB8AC3E}">
        <p14:creationId xmlns:p14="http://schemas.microsoft.com/office/powerpoint/2010/main" val="264103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580217"/>
            <a:ext cx="8100000" cy="2160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Billing O&amp;M: Current State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</p:spPr>
            <p:txBody>
              <a:bodyPr anchor="b"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USoA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5315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LDC</m:t>
                            </m:r>
                            <m:r>
                              <a:rPr lang="en-US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Customers</m:t>
                            </m:r>
                            <m:r>
                              <a:rPr lang="en-US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  <m:sub>
                            <m:r>
                              <a:rPr lang="en-US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20</m:t>
                            </m:r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den>
                    </m:f>
                  </m:oMath>
                </a14:m>
                <a:endParaRPr lang="en-CA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Customers* excludes Sentinel/Street Lighting &amp; USL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Formula captures business drivers of cost as-is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Relatively good “gap” to delineate between low and high- cost utilities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455133"/>
              </p:ext>
            </p:extLst>
          </p:nvPr>
        </p:nvGraphicFramePr>
        <p:xfrm>
          <a:off x="612000" y="1988546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462827"/>
            <a:ext cx="6014408" cy="278403"/>
            <a:chOff x="1600796" y="3462827"/>
            <a:chExt cx="601440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Median:</a:t>
              </a:r>
              <a:r>
                <a:rPr lang="en-US" sz="1200" dirty="0"/>
                <a:t> $27.50 </a:t>
              </a:r>
              <a:endParaRPr lang="en-CA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Mean:</a:t>
              </a:r>
              <a:r>
                <a:rPr lang="en-US" sz="1200" dirty="0"/>
                <a:t> $35.85</a:t>
              </a:r>
              <a:endParaRPr lang="en-CA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Std Dev:</a:t>
              </a:r>
              <a:r>
                <a:rPr lang="en-US" sz="1200" dirty="0"/>
                <a:t> $22.09</a:t>
              </a:r>
              <a:endParaRPr lang="en-CA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3C014-0D4B-4685-95D4-6DC7C6768973}"/>
                </a:ext>
              </a:extLst>
            </p:cNvPr>
            <p:cNvSpPr txBox="1"/>
            <p:nvPr/>
          </p:nvSpPr>
          <p:spPr>
            <a:xfrm>
              <a:off x="5923204" y="3464231"/>
              <a:ext cx="169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+/- 50% of Avg:</a:t>
              </a:r>
              <a:r>
                <a:rPr lang="en-US" sz="1200" dirty="0"/>
                <a:t> 36/59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126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580217"/>
            <a:ext cx="8100000" cy="2160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Metering O&amp;M: Current State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</p:spPr>
            <p:txBody>
              <a:bodyPr anchor="b"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USoA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(5065+5175+5310)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LDC</m:t>
                            </m:r>
                            <m:r>
                              <a:rPr lang="en-US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Customers</m:t>
                            </m:r>
                            <m:r>
                              <a:rPr lang="en-US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  <m:sub>
                            <m:r>
                              <a:rPr lang="en-US" sz="22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20</m:t>
                            </m:r>
                            <m:r>
                              <a:rPr lang="en-US" sz="2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den>
                    </m:f>
                  </m:oMath>
                </a14:m>
                <a:endParaRPr lang="en-CA" sz="22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Customers* excludes Sentinel/Street Light &amp; USL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Formula captures business drivers of cost as-is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Relatively clear indication that many utilities are already low-cost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930747"/>
              </p:ext>
            </p:extLst>
          </p:nvPr>
        </p:nvGraphicFramePr>
        <p:xfrm>
          <a:off x="612000" y="1988546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462827"/>
            <a:ext cx="6014408" cy="278403"/>
            <a:chOff x="1600796" y="3462827"/>
            <a:chExt cx="601440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Median:</a:t>
              </a:r>
              <a:r>
                <a:rPr lang="en-US" sz="1200" dirty="0"/>
                <a:t> $17.43</a:t>
              </a:r>
              <a:endParaRPr lang="en-CA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Mean:</a:t>
              </a:r>
              <a:r>
                <a:rPr lang="en-US" sz="1200" dirty="0"/>
                <a:t> $19.86</a:t>
              </a:r>
              <a:endParaRPr lang="en-CA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Std Dev:</a:t>
              </a:r>
              <a:r>
                <a:rPr lang="en-US" sz="1200" dirty="0"/>
                <a:t> $11.75</a:t>
              </a:r>
              <a:endParaRPr lang="en-CA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3C014-0D4B-4685-95D4-6DC7C6768973}"/>
                </a:ext>
              </a:extLst>
            </p:cNvPr>
            <p:cNvSpPr txBox="1"/>
            <p:nvPr/>
          </p:nvSpPr>
          <p:spPr>
            <a:xfrm>
              <a:off x="5923204" y="3464231"/>
              <a:ext cx="169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+/- 50% of Avg:</a:t>
              </a:r>
              <a:r>
                <a:rPr lang="en-US" sz="1200" dirty="0"/>
                <a:t> 42/59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713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0F972E-C3D8-4B02-A9E1-682378D59675}"/>
              </a:ext>
            </a:extLst>
          </p:cNvPr>
          <p:cNvSpPr/>
          <p:nvPr/>
        </p:nvSpPr>
        <p:spPr>
          <a:xfrm>
            <a:off x="522000" y="1580217"/>
            <a:ext cx="8100000" cy="2160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6F4B-1CD9-4474-BDFE-5FD1956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Vegetation Management O&amp;M: Current State</a:t>
            </a:r>
            <a:endParaRPr lang="en-CA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</p:spPr>
            <p:txBody>
              <a:bodyPr anchor="b"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USoA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5135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LDC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Total</m:t>
                            </m:r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Poles</m:t>
                            </m:r>
                          </m:e>
                          <m:sub>
                            <m:r>
                              <a:rPr lang="en-US" sz="2200" b="0" i="0" dirty="0" smtClean="0">
                                <a:latin typeface="Cambria Math" panose="02040503050406030204" pitchFamily="18" charset="0"/>
                              </a:rPr>
                              <m:t> 20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den>
                    </m:f>
                  </m:oMath>
                </a14:m>
                <a:endParaRPr lang="en-CA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3E513-B981-48FB-ABC4-9363C1CA3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000" y="1580217"/>
                <a:ext cx="7920000" cy="576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575F-0ECA-4964-9D6B-06E5D169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4,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D1DD9-D119-45EE-90E7-757E60DE5E2F}"/>
              </a:ext>
            </a:extLst>
          </p:cNvPr>
          <p:cNvSpPr txBox="1"/>
          <p:nvPr/>
        </p:nvSpPr>
        <p:spPr>
          <a:xfrm>
            <a:off x="522000" y="3846188"/>
            <a:ext cx="810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 &amp;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Denominator isn’t strongly linked to driver of costs, not all poles support lines where vegetation management is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standard deviation makes industry comparisons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Options to consider for denominator: Route km / number of trees trimmed / km of lines patrolled &amp; trimmed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RRRs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LDCs would need to report “Total Poles” each year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B6577A0C-3180-46FC-A08A-92EF789FA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477919"/>
              </p:ext>
            </p:extLst>
          </p:nvPr>
        </p:nvGraphicFramePr>
        <p:xfrm>
          <a:off x="612000" y="1988546"/>
          <a:ext cx="79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483BD3-99F5-4676-B725-4992E74BE01A}"/>
              </a:ext>
            </a:extLst>
          </p:cNvPr>
          <p:cNvGrpSpPr/>
          <p:nvPr/>
        </p:nvGrpSpPr>
        <p:grpSpPr>
          <a:xfrm>
            <a:off x="1600796" y="3462827"/>
            <a:ext cx="6014408" cy="278403"/>
            <a:chOff x="1600796" y="3462827"/>
            <a:chExt cx="6014408" cy="278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B97966-F6B0-4FAC-957D-66789364EE3D}"/>
                </a:ext>
              </a:extLst>
            </p:cNvPr>
            <p:cNvSpPr txBox="1"/>
            <p:nvPr/>
          </p:nvSpPr>
          <p:spPr>
            <a:xfrm>
              <a:off x="1600796" y="3462827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Median:</a:t>
              </a:r>
              <a:r>
                <a:rPr lang="en-US" sz="1200" dirty="0"/>
                <a:t> $31.76 </a:t>
              </a:r>
              <a:endParaRPr lang="en-CA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F72E98-174C-489D-BD35-0E7358DB646E}"/>
                </a:ext>
              </a:extLst>
            </p:cNvPr>
            <p:cNvSpPr txBox="1"/>
            <p:nvPr/>
          </p:nvSpPr>
          <p:spPr>
            <a:xfrm>
              <a:off x="3044163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Mean:</a:t>
              </a:r>
              <a:r>
                <a:rPr lang="en-US" sz="1200" dirty="0"/>
                <a:t> $34.97</a:t>
              </a:r>
              <a:endParaRPr lang="en-CA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FD4A0-175B-4DFA-BAE0-79DA0066135C}"/>
                </a:ext>
              </a:extLst>
            </p:cNvPr>
            <p:cNvSpPr txBox="1"/>
            <p:nvPr/>
          </p:nvSpPr>
          <p:spPr>
            <a:xfrm>
              <a:off x="4484044" y="3464231"/>
              <a:ext cx="126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Std Dev:</a:t>
              </a:r>
              <a:r>
                <a:rPr lang="en-US" sz="1200" dirty="0"/>
                <a:t> $22.13</a:t>
              </a:r>
              <a:endParaRPr lang="en-CA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3C014-0D4B-4685-95D4-6DC7C6768973}"/>
                </a:ext>
              </a:extLst>
            </p:cNvPr>
            <p:cNvSpPr txBox="1"/>
            <p:nvPr/>
          </p:nvSpPr>
          <p:spPr>
            <a:xfrm>
              <a:off x="5923204" y="3464231"/>
              <a:ext cx="169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+/- 50% of Avg:</a:t>
              </a:r>
              <a:r>
                <a:rPr lang="en-US" sz="1200" dirty="0"/>
                <a:t> 38/54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1304147"/>
      </p:ext>
    </p:extLst>
  </p:cSld>
  <p:clrMapOvr>
    <a:masterClrMapping/>
  </p:clrMapOvr>
</p:sld>
</file>

<file path=ppt/theme/theme1.xml><?xml version="1.0" encoding="utf-8"?>
<a:theme xmlns:a="http://schemas.openxmlformats.org/drawingml/2006/main" name="OEB - NO COLOR / NO WATERM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C93490A-BD47-457B-9C66-3AF977CB005C}" vid="{28A9D667-2380-405C-AED1-89B598700DBF}"/>
    </a:ext>
  </a:extLst>
</a:theme>
</file>

<file path=ppt/theme/theme2.xml><?xml version="1.0" encoding="utf-8"?>
<a:theme xmlns:a="http://schemas.openxmlformats.org/drawingml/2006/main" name="OEB - SUBTLE - GREY WATERM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C93490A-BD47-457B-9C66-3AF977CB005C}" vid="{BA23D412-90C8-487C-AFC1-D149954EA1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2A4F305CE8C7488770858E7C9889BB" ma:contentTypeVersion="7" ma:contentTypeDescription="Create a new document." ma:contentTypeScope="" ma:versionID="e64ea0322ca3612fed9f3d53e9802534">
  <xsd:schema xmlns:xsd="http://www.w3.org/2001/XMLSchema" xmlns:xs="http://www.w3.org/2001/XMLSchema" xmlns:p="http://schemas.microsoft.com/office/2006/metadata/properties" xmlns:ns2="726a152a-1580-4202-95b9-1b80ac071aed" xmlns:ns3="c5149f41-0358-422c-87df-611588036beb" targetNamespace="http://schemas.microsoft.com/office/2006/metadata/properties" ma:root="true" ma:fieldsID="d2d20207487189c3e6464186aea577ab" ns2:_="" ns3:_="">
    <xsd:import namespace="726a152a-1580-4202-95b9-1b80ac071aed"/>
    <xsd:import namespace="c5149f41-0358-422c-87df-61158803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a152a-1580-4202-95b9-1b80ac071a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49f41-0358-422c-87df-61158803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149f41-0358-422c-87df-611588036beb">
      <UserInfo>
        <DisplayName>Brian Hewson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29BD154-625A-4D94-9DC0-661D288AF7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1CD163-9EE7-40FE-9B26-772F7E8EC2BE}">
  <ds:schemaRefs>
    <ds:schemaRef ds:uri="726a152a-1580-4202-95b9-1b80ac071aed"/>
    <ds:schemaRef ds:uri="c5149f41-0358-422c-87df-611588036b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512EEC-17C5-41EC-B3E0-92CC3C2A5350}">
  <ds:schemaRefs>
    <ds:schemaRef ds:uri="726a152a-1580-4202-95b9-1b80ac071aed"/>
    <ds:schemaRef ds:uri="c5149f41-0358-422c-87df-611588036b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1963</Words>
  <Application>Microsoft Office PowerPoint</Application>
  <PresentationFormat>On-screen Show (4:3)</PresentationFormat>
  <Paragraphs>318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Cambria Math</vt:lpstr>
      <vt:lpstr>OEB - NO COLOR / NO WATERMARK</vt:lpstr>
      <vt:lpstr>OEB - SUBTLE - GREY WATERMARK</vt:lpstr>
      <vt:lpstr>Activity and Program-based Benchmarking (APB)</vt:lpstr>
      <vt:lpstr>APB Background Information</vt:lpstr>
      <vt:lpstr>Why we are enhancing APB</vt:lpstr>
      <vt:lpstr>APB Continuous Improvement in 2021</vt:lpstr>
      <vt:lpstr>Proposed Path Forward</vt:lpstr>
      <vt:lpstr>Notes to the Reader</vt:lpstr>
      <vt:lpstr>Billing O&amp;M: Current State</vt:lpstr>
      <vt:lpstr>Metering O&amp;M: Current State</vt:lpstr>
      <vt:lpstr>Vegetation Management O&amp;M: Current State</vt:lpstr>
      <vt:lpstr>Vegetation Management O&amp;M: Future State </vt:lpstr>
      <vt:lpstr>Lines O&amp;M: Current State</vt:lpstr>
      <vt:lpstr>Lines O&amp;M: Future State</vt:lpstr>
      <vt:lpstr>Stations O&amp;M: Current State</vt:lpstr>
      <vt:lpstr>Stations O&amp;M: Future State</vt:lpstr>
      <vt:lpstr>Poles/Towers/Fixtures O&amp;M: Current State</vt:lpstr>
      <vt:lpstr>Poles/Towers/Fixtures O&amp;M: Future State</vt:lpstr>
      <vt:lpstr>Meter CAPEX: Current State</vt:lpstr>
      <vt:lpstr>Meter CAPEX: Future State</vt:lpstr>
      <vt:lpstr>Station CAPEX: Current State</vt:lpstr>
      <vt:lpstr>Station CAPEX: Future State</vt:lpstr>
      <vt:lpstr>Line Transformer CAPEX: Current State</vt:lpstr>
      <vt:lpstr>Line Transformer CAPEX: Future State</vt:lpstr>
      <vt:lpstr>Poles/Towers/Fixtures CAPEX: Current State</vt:lpstr>
      <vt:lpstr>Poles/Towers/Fixtures CAPEX: Future State</vt:lpstr>
      <vt:lpstr>Summary of Incremental RRRs</vt:lpstr>
      <vt:lpstr>Data – Items for Consideration</vt:lpstr>
      <vt:lpstr>RRR Proposed Integration with Rate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and Program based Benchmarking (APB) Update</dc:title>
  <dc:creator>Ben Bosch</dc:creator>
  <cp:lastModifiedBy>Christopher Kerr</cp:lastModifiedBy>
  <cp:revision>64</cp:revision>
  <dcterms:created xsi:type="dcterms:W3CDTF">2021-02-18T14:43:57Z</dcterms:created>
  <dcterms:modified xsi:type="dcterms:W3CDTF">2021-12-03T21:03:55Z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0x010100EC2A4F305CE8C7488770858E7C9889BB</vt:lpwstr>
  </property>
</Properties>
</file>