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1"/>
  </p:notesMasterIdLst>
  <p:sldIdLst>
    <p:sldId id="256" r:id="rId2"/>
    <p:sldId id="257" r:id="rId3"/>
    <p:sldId id="258" r:id="rId4"/>
    <p:sldId id="282" r:id="rId5"/>
    <p:sldId id="260" r:id="rId6"/>
    <p:sldId id="261" r:id="rId7"/>
    <p:sldId id="263" r:id="rId8"/>
    <p:sldId id="313" r:id="rId9"/>
    <p:sldId id="310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Raleway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90D7D-046A-4842-A836-FC8CA9ACA713}" v="22" dt="2023-02-15T10:51:20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Michor" userId="6b2bbf67-382e-4183-b65f-81b6cd570539" providerId="ADAL" clId="{1C290D7D-046A-4842-A836-FC8CA9ACA713}"/>
    <pc:docChg chg="undo custSel delSld modSld sldOrd">
      <pc:chgData name="Gary Michor" userId="6b2bbf67-382e-4183-b65f-81b6cd570539" providerId="ADAL" clId="{1C290D7D-046A-4842-A836-FC8CA9ACA713}" dt="2023-02-15T10:53:03.284" v="571" actId="6549"/>
      <pc:docMkLst>
        <pc:docMk/>
      </pc:docMkLst>
      <pc:sldChg chg="modSp mod">
        <pc:chgData name="Gary Michor" userId="6b2bbf67-382e-4183-b65f-81b6cd570539" providerId="ADAL" clId="{1C290D7D-046A-4842-A836-FC8CA9ACA713}" dt="2023-02-15T10:28:30.904" v="96" actId="20577"/>
        <pc:sldMkLst>
          <pc:docMk/>
          <pc:sldMk cId="0" sldId="256"/>
        </pc:sldMkLst>
        <pc:spChg chg="mod">
          <ac:chgData name="Gary Michor" userId="6b2bbf67-382e-4183-b65f-81b6cd570539" providerId="ADAL" clId="{1C290D7D-046A-4842-A836-FC8CA9ACA713}" dt="2023-02-15T10:28:30.904" v="96" actId="20577"/>
          <ac:spMkLst>
            <pc:docMk/>
            <pc:sldMk cId="0" sldId="256"/>
            <ac:spMk id="154" creationId="{00000000-0000-0000-0000-000000000000}"/>
          </ac:spMkLst>
        </pc:spChg>
      </pc:sldChg>
      <pc:sldChg chg="modSp mod setBg">
        <pc:chgData name="Gary Michor" userId="6b2bbf67-382e-4183-b65f-81b6cd570539" providerId="ADAL" clId="{1C290D7D-046A-4842-A836-FC8CA9ACA713}" dt="2023-02-15T10:50:41.249" v="542"/>
        <pc:sldMkLst>
          <pc:docMk/>
          <pc:sldMk cId="0" sldId="257"/>
        </pc:sldMkLst>
        <pc:spChg chg="mod">
          <ac:chgData name="Gary Michor" userId="6b2bbf67-382e-4183-b65f-81b6cd570539" providerId="ADAL" clId="{1C290D7D-046A-4842-A836-FC8CA9ACA713}" dt="2023-02-15T10:45:48.414" v="495" actId="313"/>
          <ac:spMkLst>
            <pc:docMk/>
            <pc:sldMk cId="0" sldId="257"/>
            <ac:spMk id="160" creationId="{00000000-0000-0000-0000-000000000000}"/>
          </ac:spMkLst>
        </pc:spChg>
      </pc:sldChg>
      <pc:sldChg chg="modSp mod setBg modClrScheme chgLayout">
        <pc:chgData name="Gary Michor" userId="6b2bbf67-382e-4183-b65f-81b6cd570539" providerId="ADAL" clId="{1C290D7D-046A-4842-A836-FC8CA9ACA713}" dt="2023-02-15T10:50:54.688" v="544"/>
        <pc:sldMkLst>
          <pc:docMk/>
          <pc:sldMk cId="0" sldId="258"/>
        </pc:sldMkLst>
        <pc:spChg chg="mod ord">
          <ac:chgData name="Gary Michor" userId="6b2bbf67-382e-4183-b65f-81b6cd570539" providerId="ADAL" clId="{1C290D7D-046A-4842-A836-FC8CA9ACA713}" dt="2023-02-15T10:48:46.090" v="529" actId="700"/>
          <ac:spMkLst>
            <pc:docMk/>
            <pc:sldMk cId="0" sldId="258"/>
            <ac:spMk id="165" creationId="{00000000-0000-0000-0000-000000000000}"/>
          </ac:spMkLst>
        </pc:spChg>
        <pc:spChg chg="mod ord">
          <ac:chgData name="Gary Michor" userId="6b2bbf67-382e-4183-b65f-81b6cd570539" providerId="ADAL" clId="{1C290D7D-046A-4842-A836-FC8CA9ACA713}" dt="2023-02-15T10:48:46.090" v="529" actId="700"/>
          <ac:spMkLst>
            <pc:docMk/>
            <pc:sldMk cId="0" sldId="258"/>
            <ac:spMk id="166" creationId="{00000000-0000-0000-0000-000000000000}"/>
          </ac:spMkLst>
        </pc:spChg>
      </pc:sldChg>
      <pc:sldChg chg="del">
        <pc:chgData name="Gary Michor" userId="6b2bbf67-382e-4183-b65f-81b6cd570539" providerId="ADAL" clId="{1C290D7D-046A-4842-A836-FC8CA9ACA713}" dt="2023-02-15T10:34:31.821" v="193" actId="47"/>
        <pc:sldMkLst>
          <pc:docMk/>
          <pc:sldMk cId="0" sldId="259"/>
        </pc:sldMkLst>
      </pc:sldChg>
      <pc:sldChg chg="modSp mod setBg">
        <pc:chgData name="Gary Michor" userId="6b2bbf67-382e-4183-b65f-81b6cd570539" providerId="ADAL" clId="{1C290D7D-046A-4842-A836-FC8CA9ACA713}" dt="2023-02-15T10:49:21.459" v="532"/>
        <pc:sldMkLst>
          <pc:docMk/>
          <pc:sldMk cId="0" sldId="260"/>
        </pc:sldMkLst>
        <pc:spChg chg="mod">
          <ac:chgData name="Gary Michor" userId="6b2bbf67-382e-4183-b65f-81b6cd570539" providerId="ADAL" clId="{1C290D7D-046A-4842-A836-FC8CA9ACA713}" dt="2023-02-15T10:33:33.694" v="189" actId="6549"/>
          <ac:spMkLst>
            <pc:docMk/>
            <pc:sldMk cId="0" sldId="260"/>
            <ac:spMk id="196" creationId="{00000000-0000-0000-0000-000000000000}"/>
          </ac:spMkLst>
        </pc:spChg>
        <pc:spChg chg="mod">
          <ac:chgData name="Gary Michor" userId="6b2bbf67-382e-4183-b65f-81b6cd570539" providerId="ADAL" clId="{1C290D7D-046A-4842-A836-FC8CA9ACA713}" dt="2023-02-15T10:37:05.992" v="265" actId="20577"/>
          <ac:spMkLst>
            <pc:docMk/>
            <pc:sldMk cId="0" sldId="260"/>
            <ac:spMk id="197" creationId="{00000000-0000-0000-0000-000000000000}"/>
          </ac:spMkLst>
        </pc:spChg>
      </pc:sldChg>
      <pc:sldChg chg="modSp mod setBg">
        <pc:chgData name="Gary Michor" userId="6b2bbf67-382e-4183-b65f-81b6cd570539" providerId="ADAL" clId="{1C290D7D-046A-4842-A836-FC8CA9ACA713}" dt="2023-02-15T10:49:32.560" v="533"/>
        <pc:sldMkLst>
          <pc:docMk/>
          <pc:sldMk cId="0" sldId="261"/>
        </pc:sldMkLst>
        <pc:spChg chg="mod">
          <ac:chgData name="Gary Michor" userId="6b2bbf67-382e-4183-b65f-81b6cd570539" providerId="ADAL" clId="{1C290D7D-046A-4842-A836-FC8CA9ACA713}" dt="2023-02-15T10:37:16.911" v="280" actId="20577"/>
          <ac:spMkLst>
            <pc:docMk/>
            <pc:sldMk cId="0" sldId="261"/>
            <ac:spMk id="203" creationId="{00000000-0000-0000-0000-000000000000}"/>
          </ac:spMkLst>
        </pc:spChg>
      </pc:sldChg>
      <pc:sldChg chg="del">
        <pc:chgData name="Gary Michor" userId="6b2bbf67-382e-4183-b65f-81b6cd570539" providerId="ADAL" clId="{1C290D7D-046A-4842-A836-FC8CA9ACA713}" dt="2023-02-15T10:34:12.700" v="192" actId="47"/>
        <pc:sldMkLst>
          <pc:docMk/>
          <pc:sldMk cId="0" sldId="262"/>
        </pc:sldMkLst>
      </pc:sldChg>
      <pc:sldChg chg="modSp mod setBg">
        <pc:chgData name="Gary Michor" userId="6b2bbf67-382e-4183-b65f-81b6cd570539" providerId="ADAL" clId="{1C290D7D-046A-4842-A836-FC8CA9ACA713}" dt="2023-02-15T10:51:15.033" v="545"/>
        <pc:sldMkLst>
          <pc:docMk/>
          <pc:sldMk cId="0" sldId="263"/>
        </pc:sldMkLst>
        <pc:spChg chg="mod">
          <ac:chgData name="Gary Michor" userId="6b2bbf67-382e-4183-b65f-81b6cd570539" providerId="ADAL" clId="{1C290D7D-046A-4842-A836-FC8CA9ACA713}" dt="2023-02-15T10:37:24.363" v="295" actId="20577"/>
          <ac:spMkLst>
            <pc:docMk/>
            <pc:sldMk cId="0" sldId="263"/>
            <ac:spMk id="215" creationId="{00000000-0000-0000-0000-000000000000}"/>
          </ac:spMkLst>
        </pc:spChg>
      </pc:sldChg>
      <pc:sldChg chg="modSp mod">
        <pc:chgData name="Gary Michor" userId="6b2bbf67-382e-4183-b65f-81b6cd570539" providerId="ADAL" clId="{1C290D7D-046A-4842-A836-FC8CA9ACA713}" dt="2023-02-15T10:47:51.305" v="526" actId="20577"/>
        <pc:sldMkLst>
          <pc:docMk/>
          <pc:sldMk cId="0" sldId="282"/>
        </pc:sldMkLst>
        <pc:spChg chg="mod">
          <ac:chgData name="Gary Michor" userId="6b2bbf67-382e-4183-b65f-81b6cd570539" providerId="ADAL" clId="{1C290D7D-046A-4842-A836-FC8CA9ACA713}" dt="2023-02-15T10:47:51.305" v="526" actId="20577"/>
          <ac:spMkLst>
            <pc:docMk/>
            <pc:sldMk cId="0" sldId="282"/>
            <ac:spMk id="321" creationId="{00000000-0000-0000-0000-000000000000}"/>
          </ac:spMkLst>
        </pc:spChg>
      </pc:sldChg>
      <pc:sldChg chg="modSp del mod ord">
        <pc:chgData name="Gary Michor" userId="6b2bbf67-382e-4183-b65f-81b6cd570539" providerId="ADAL" clId="{1C290D7D-046A-4842-A836-FC8CA9ACA713}" dt="2023-02-15T10:48:13.178" v="527" actId="47"/>
        <pc:sldMkLst>
          <pc:docMk/>
          <pc:sldMk cId="907700899" sldId="312"/>
        </pc:sldMkLst>
        <pc:spChg chg="mod">
          <ac:chgData name="Gary Michor" userId="6b2bbf67-382e-4183-b65f-81b6cd570539" providerId="ADAL" clId="{1C290D7D-046A-4842-A836-FC8CA9ACA713}" dt="2023-02-15T10:34:58.695" v="203" actId="20577"/>
          <ac:spMkLst>
            <pc:docMk/>
            <pc:sldMk cId="907700899" sldId="312"/>
            <ac:spMk id="171" creationId="{00000000-0000-0000-0000-000000000000}"/>
          </ac:spMkLst>
        </pc:spChg>
        <pc:spChg chg="mod">
          <ac:chgData name="Gary Michor" userId="6b2bbf67-382e-4183-b65f-81b6cd570539" providerId="ADAL" clId="{1C290D7D-046A-4842-A836-FC8CA9ACA713}" dt="2023-02-15T10:35:04.806" v="204" actId="6549"/>
          <ac:spMkLst>
            <pc:docMk/>
            <pc:sldMk cId="907700899" sldId="312"/>
            <ac:spMk id="172" creationId="{00000000-0000-0000-0000-000000000000}"/>
          </ac:spMkLst>
        </pc:spChg>
      </pc:sldChg>
      <pc:sldChg chg="modSp mod setBg">
        <pc:chgData name="Gary Michor" userId="6b2bbf67-382e-4183-b65f-81b6cd570539" providerId="ADAL" clId="{1C290D7D-046A-4842-A836-FC8CA9ACA713}" dt="2023-02-15T10:53:03.284" v="571" actId="6549"/>
        <pc:sldMkLst>
          <pc:docMk/>
          <pc:sldMk cId="2279172501" sldId="313"/>
        </pc:sldMkLst>
        <pc:spChg chg="mod">
          <ac:chgData name="Gary Michor" userId="6b2bbf67-382e-4183-b65f-81b6cd570539" providerId="ADAL" clId="{1C290D7D-046A-4842-A836-FC8CA9ACA713}" dt="2023-02-15T10:38:02.061" v="335" actId="20577"/>
          <ac:spMkLst>
            <pc:docMk/>
            <pc:sldMk cId="2279172501" sldId="313"/>
            <ac:spMk id="171" creationId="{00000000-0000-0000-0000-000000000000}"/>
          </ac:spMkLst>
        </pc:spChg>
        <pc:spChg chg="mod">
          <ac:chgData name="Gary Michor" userId="6b2bbf67-382e-4183-b65f-81b6cd570539" providerId="ADAL" clId="{1C290D7D-046A-4842-A836-FC8CA9ACA713}" dt="2023-02-15T10:53:03.284" v="571" actId="6549"/>
          <ac:spMkLst>
            <pc:docMk/>
            <pc:sldMk cId="2279172501" sldId="313"/>
            <ac:spMk id="17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88252dc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f88252dc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f88252dc4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f88252dc4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e0e4077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1e0e4077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536c23f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536c23f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273ea12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2273ea12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7267f88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17267f88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273ea12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273ea12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17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f88252dc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f88252dc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230800" y="78500"/>
            <a:ext cx="31665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OEB Green Button - Independent Working Group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3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Google Shape;118;p13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3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3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3" name="Google Shape;123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4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p1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15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5" name="Google Shape;135;p15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5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5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bg>
      <p:bgPr>
        <a:solidFill>
          <a:schemeClr val="dk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17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" name="Google Shape;145;p17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17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17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3" name="Google Shape;23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3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" name="Google Shape;29;p3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230800" y="78500"/>
            <a:ext cx="31665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OEB Green Button - Independent Working Group</a:t>
            </a:r>
            <a:endParaRPr sz="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" name="Google Shape;40;p4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2022-01-27</a:t>
            </a:r>
            <a:endParaRPr sz="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6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6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6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6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TITLE_AND_BODY_1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7" descr="shutterstock_31891705.jpg"/>
          <p:cNvPicPr preferRelativeResize="0"/>
          <p:nvPr/>
        </p:nvPicPr>
        <p:blipFill rotWithShape="1">
          <a:blip r:embed="rId2">
            <a:alphaModFix/>
          </a:blip>
          <a:srcRect t="11971" b="11971"/>
          <a:stretch/>
        </p:blipFill>
        <p:spPr>
          <a:xfrm>
            <a:off x="0" y="487825"/>
            <a:ext cx="9143999" cy="46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7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" name="Google Shape;63;p7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7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7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9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2" name="Google Shape;82;p9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9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9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0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" name="Google Shape;91;p10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0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0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6" name="Google Shape;9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1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1" name="Google Shape;101;p11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1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1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2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12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2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2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b.ca/consultations-and-projects/policy-initiatives-and-consultations/green-button-industry-led-work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ario.ca/laws/regulation/21063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OEB </a:t>
            </a:r>
            <a:endParaRPr sz="4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Green Button - IWG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1"/>
          </p:nvPr>
        </p:nvSpPr>
        <p:spPr>
          <a:xfrm>
            <a:off x="464925" y="2937075"/>
            <a:ext cx="7688100" cy="9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/>
              <a:t>Independent (Industry-led) Working Group for the implementation of Green Button in Ontario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/>
              <a:t>                                                                 Co-Chairs: Eddie, Gary, Jeremy </a:t>
            </a:r>
            <a:endParaRPr sz="1400" b="1"/>
          </a:p>
        </p:txBody>
      </p:sp>
      <p:sp>
        <p:nvSpPr>
          <p:cNvPr id="154" name="Google Shape;154;p18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Raleway"/>
                <a:ea typeface="Raleway"/>
                <a:cs typeface="Raleway"/>
                <a:sym typeface="Raleway"/>
              </a:rPr>
              <a:t>2023-02-16</a:t>
            </a:r>
            <a:endParaRPr sz="600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1308150" y="556650"/>
            <a:ext cx="7110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IWG - Agenda for Today </a:t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664800" y="1337400"/>
            <a:ext cx="8030100" cy="3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-GB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OEB Staff – “Land Acknowledgment” </a:t>
            </a:r>
            <a:endParaRPr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-GB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 Chairs - Eddie, Gary, Jeremy </a:t>
            </a:r>
            <a:endParaRPr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-GB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Administrative </a:t>
            </a:r>
            <a:r>
              <a:rPr lang="en-GB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(how is this going to work) –  5 minutes</a:t>
            </a:r>
          </a:p>
          <a:p>
            <a:pPr marL="457200" indent="-317500">
              <a:spcBef>
                <a:spcPts val="1000"/>
              </a:spcBef>
              <a:buClr>
                <a:schemeClr val="lt1"/>
              </a:buClr>
              <a:buSzPts val="1400"/>
              <a:buFont typeface="Lato"/>
              <a:buChar char="●"/>
            </a:pPr>
            <a:r>
              <a:rPr lang="en-US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Review Sub Working Group Content ( if available)  </a:t>
            </a:r>
          </a:p>
          <a:p>
            <a:pPr marL="457200" indent="-317500">
              <a:spcBef>
                <a:spcPts val="1000"/>
              </a:spcBef>
              <a:buClr>
                <a:schemeClr val="lt1"/>
              </a:buClr>
              <a:buSzPts val="1400"/>
              <a:buFont typeface="Lato"/>
              <a:buChar char="●"/>
            </a:pPr>
            <a:r>
              <a:rPr lang="en-US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 implementation Focus this meeting on Regulation  </a:t>
            </a:r>
          </a:p>
          <a:p>
            <a:pPr marL="457200" lvl="2" indent="-317500">
              <a:spcBef>
                <a:spcPts val="1000"/>
              </a:spcBef>
              <a:buClr>
                <a:schemeClr val="lt1"/>
              </a:buClr>
              <a:buSzPts val="1400"/>
              <a:buFont typeface="Lato"/>
              <a:buChar char="●"/>
            </a:pPr>
            <a:r>
              <a:rPr lang="en-US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Review Ontario Regulation – Implementation Preparedness 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-US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Review Next Steps and any follow up items –Implementation focused</a:t>
            </a:r>
          </a:p>
          <a:p>
            <a:pPr marL="139700" lvl="3">
              <a:spcBef>
                <a:spcPts val="1000"/>
              </a:spcBef>
              <a:buClr>
                <a:schemeClr val="lt1"/>
              </a:buClr>
              <a:buSzPts val="1400"/>
            </a:pPr>
            <a:r>
              <a:rPr lang="en-US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764825" y="360250"/>
            <a:ext cx="7010100" cy="3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Administrative - General </a:t>
            </a:r>
            <a:endParaRPr sz="2200" dirty="0"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4294967295"/>
          </p:nvPr>
        </p:nvSpPr>
        <p:spPr>
          <a:xfrm>
            <a:off x="101975" y="1088650"/>
            <a:ext cx="8755800" cy="3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GB" sz="2000" dirty="0">
                <a:solidFill>
                  <a:schemeClr val="lt1"/>
                </a:solidFill>
              </a:rPr>
              <a:t>Etiquette. Be respectful and Asking Questions state company &amp; name</a:t>
            </a:r>
            <a:endParaRPr sz="2000" dirty="0">
              <a:solidFill>
                <a:schemeClr val="lt1"/>
              </a:solidFill>
            </a:endParaRPr>
          </a:p>
          <a:p>
            <a:pPr indent="-355600">
              <a:buClr>
                <a:schemeClr val="lt1"/>
              </a:buClr>
              <a:buSzPts val="2000"/>
            </a:pPr>
            <a:r>
              <a:rPr lang="en-US" sz="2000" dirty="0">
                <a:solidFill>
                  <a:schemeClr val="lt1"/>
                </a:solidFill>
              </a:rPr>
              <a:t>Our next meeting.  March 16th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GB" sz="2000" dirty="0">
                <a:solidFill>
                  <a:schemeClr val="lt1"/>
                </a:solidFill>
              </a:rPr>
              <a:t>Next Meeting :  Implementation Focused and Other priority items.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GB" sz="2000" dirty="0">
                <a:solidFill>
                  <a:schemeClr val="lt1"/>
                </a:solidFill>
              </a:rPr>
              <a:t>IWG document 2022 and OEB Response on OEB Website</a:t>
            </a:r>
          </a:p>
          <a:p>
            <a:pPr indent="-355600">
              <a:buClr>
                <a:schemeClr val="lt1"/>
              </a:buClr>
              <a:buSzPts val="2000"/>
            </a:pPr>
            <a:r>
              <a:rPr lang="en-GB" sz="2000" dirty="0">
                <a:solidFill>
                  <a:schemeClr val="lt1"/>
                </a:solidFill>
              </a:rPr>
              <a:t> </a:t>
            </a:r>
            <a:r>
              <a:rPr lang="en-US" sz="2000" dirty="0">
                <a:solidFill>
                  <a:schemeClr val="lt1"/>
                </a:solidFill>
                <a:hlinkClick r:id="rId3"/>
              </a:rPr>
              <a:t>https://www.oeb.ca/consultations-and-projects/policy-initiatives-and-consultations/green-button-industry-led-working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en-GB" sz="2000" dirty="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GB" sz="2000" dirty="0">
                <a:solidFill>
                  <a:schemeClr val="lt1"/>
                </a:solidFill>
              </a:rPr>
              <a:t>8 months left</a:t>
            </a:r>
            <a:endParaRPr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2023 - Inter-Working Group Communications Review</a:t>
            </a:r>
            <a:endParaRPr dirty="0"/>
          </a:p>
        </p:txBody>
      </p:sp>
      <p:sp>
        <p:nvSpPr>
          <p:cNvPr id="322" name="Google Shape;322;p44"/>
          <p:cNvSpPr/>
          <p:nvPr/>
        </p:nvSpPr>
        <p:spPr>
          <a:xfrm>
            <a:off x="475400" y="2343163"/>
            <a:ext cx="1651800" cy="649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OEB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</p:txBody>
      </p:sp>
      <p:sp>
        <p:nvSpPr>
          <p:cNvPr id="323" name="Google Shape;323;p44"/>
          <p:cNvSpPr/>
          <p:nvPr/>
        </p:nvSpPr>
        <p:spPr>
          <a:xfrm>
            <a:off x="2538850" y="2343463"/>
            <a:ext cx="1651800" cy="649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IWG Co-Leads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</p:txBody>
      </p:sp>
      <p:sp>
        <p:nvSpPr>
          <p:cNvPr id="324" name="Google Shape;324;p44"/>
          <p:cNvSpPr/>
          <p:nvPr/>
        </p:nvSpPr>
        <p:spPr>
          <a:xfrm>
            <a:off x="6665500" y="2279450"/>
            <a:ext cx="1651800" cy="649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User Experience subWG Co-Leads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</p:txBody>
      </p:sp>
      <p:sp>
        <p:nvSpPr>
          <p:cNvPr id="325" name="Google Shape;325;p44"/>
          <p:cNvSpPr/>
          <p:nvPr/>
        </p:nvSpPr>
        <p:spPr>
          <a:xfrm>
            <a:off x="6665500" y="3220025"/>
            <a:ext cx="1651800" cy="649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Technical subWG Co-Leads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</p:txBody>
      </p:sp>
      <p:sp>
        <p:nvSpPr>
          <p:cNvPr id="326" name="Google Shape;326;p44"/>
          <p:cNvSpPr/>
          <p:nvPr/>
        </p:nvSpPr>
        <p:spPr>
          <a:xfrm>
            <a:off x="6665500" y="4160600"/>
            <a:ext cx="1651800" cy="649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/>
              <a:t>Utility Only subWG Co-Leads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</p:txBody>
      </p:sp>
      <p:cxnSp>
        <p:nvCxnSpPr>
          <p:cNvPr id="327" name="Google Shape;327;p44"/>
          <p:cNvCxnSpPr>
            <a:stCxn id="323" idx="3"/>
            <a:endCxn id="324" idx="1"/>
          </p:cNvCxnSpPr>
          <p:nvPr/>
        </p:nvCxnSpPr>
        <p:spPr>
          <a:xfrm rot="10800000" flipH="1">
            <a:off x="4190650" y="2604463"/>
            <a:ext cx="2475000" cy="639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28" name="Google Shape;328;p44"/>
          <p:cNvCxnSpPr>
            <a:stCxn id="323" idx="3"/>
            <a:endCxn id="325" idx="1"/>
          </p:cNvCxnSpPr>
          <p:nvPr/>
        </p:nvCxnSpPr>
        <p:spPr>
          <a:xfrm>
            <a:off x="4190650" y="2668363"/>
            <a:ext cx="2475000" cy="8766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29" name="Google Shape;329;p44"/>
          <p:cNvCxnSpPr>
            <a:stCxn id="323" idx="3"/>
            <a:endCxn id="326" idx="1"/>
          </p:cNvCxnSpPr>
          <p:nvPr/>
        </p:nvCxnSpPr>
        <p:spPr>
          <a:xfrm>
            <a:off x="4190650" y="2668363"/>
            <a:ext cx="2475000" cy="18171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30" name="Google Shape;330;p44"/>
          <p:cNvCxnSpPr>
            <a:stCxn id="322" idx="3"/>
            <a:endCxn id="323" idx="1"/>
          </p:cNvCxnSpPr>
          <p:nvPr/>
        </p:nvCxnSpPr>
        <p:spPr>
          <a:xfrm>
            <a:off x="2127200" y="2668063"/>
            <a:ext cx="411600" cy="600"/>
          </a:xfrm>
          <a:prstGeom prst="curved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31" name="Google Shape;331;p44"/>
          <p:cNvCxnSpPr>
            <a:stCxn id="326" idx="3"/>
            <a:endCxn id="324" idx="3"/>
          </p:cNvCxnSpPr>
          <p:nvPr/>
        </p:nvCxnSpPr>
        <p:spPr>
          <a:xfrm rot="10800000" flipH="1">
            <a:off x="8317300" y="2604500"/>
            <a:ext cx="600" cy="1881000"/>
          </a:xfrm>
          <a:prstGeom prst="curvedConnector3">
            <a:avLst>
              <a:gd name="adj1" fmla="val 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32" name="Google Shape;332;p44"/>
          <p:cNvCxnSpPr>
            <a:stCxn id="325" idx="3"/>
            <a:endCxn id="324" idx="3"/>
          </p:cNvCxnSpPr>
          <p:nvPr/>
        </p:nvCxnSpPr>
        <p:spPr>
          <a:xfrm rot="10800000" flipH="1">
            <a:off x="8317300" y="2604425"/>
            <a:ext cx="600" cy="940500"/>
          </a:xfrm>
          <a:prstGeom prst="curvedConnector3">
            <a:avLst>
              <a:gd name="adj1" fmla="val 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33" name="Google Shape;333;p44"/>
          <p:cNvCxnSpPr>
            <a:stCxn id="326" idx="3"/>
            <a:endCxn id="325" idx="3"/>
          </p:cNvCxnSpPr>
          <p:nvPr/>
        </p:nvCxnSpPr>
        <p:spPr>
          <a:xfrm rot="10800000" flipH="1">
            <a:off x="8317300" y="3545000"/>
            <a:ext cx="600" cy="940500"/>
          </a:xfrm>
          <a:prstGeom prst="curvedConnector3">
            <a:avLst>
              <a:gd name="adj1" fmla="val 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grpSp>
        <p:nvGrpSpPr>
          <p:cNvPr id="334" name="Google Shape;334;p44"/>
          <p:cNvGrpSpPr/>
          <p:nvPr/>
        </p:nvGrpSpPr>
        <p:grpSpPr>
          <a:xfrm>
            <a:off x="4138163" y="3307375"/>
            <a:ext cx="1141668" cy="1550724"/>
            <a:chOff x="5033338" y="793300"/>
            <a:chExt cx="1141668" cy="1550724"/>
          </a:xfrm>
        </p:grpSpPr>
        <p:sp>
          <p:nvSpPr>
            <p:cNvPr id="335" name="Google Shape;335;p44"/>
            <p:cNvSpPr/>
            <p:nvPr/>
          </p:nvSpPr>
          <p:spPr>
            <a:xfrm>
              <a:off x="5123875" y="793300"/>
              <a:ext cx="960600" cy="9606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/>
                <a:t>You</a:t>
              </a:r>
              <a:endParaRPr sz="1200" b="1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5033338" y="1512100"/>
              <a:ext cx="1141668" cy="831924"/>
            </a:xfrm>
            <a:prstGeom prst="cloud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b="1"/>
                <a:t>Questions?</a:t>
              </a:r>
              <a:endParaRPr sz="700" b="1"/>
            </a:p>
          </p:txBody>
        </p:sp>
      </p:grpSp>
      <p:cxnSp>
        <p:nvCxnSpPr>
          <p:cNvPr id="337" name="Google Shape;337;p44"/>
          <p:cNvCxnSpPr>
            <a:stCxn id="336" idx="0"/>
            <a:endCxn id="324" idx="1"/>
          </p:cNvCxnSpPr>
          <p:nvPr/>
        </p:nvCxnSpPr>
        <p:spPr>
          <a:xfrm rot="10800000" flipH="1">
            <a:off x="5278879" y="2604337"/>
            <a:ext cx="1386600" cy="1837800"/>
          </a:xfrm>
          <a:prstGeom prst="curvedConnector3">
            <a:avLst>
              <a:gd name="adj1" fmla="val 5005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38" name="Google Shape;338;p44"/>
          <p:cNvCxnSpPr>
            <a:stCxn id="336" idx="0"/>
            <a:endCxn id="325" idx="1"/>
          </p:cNvCxnSpPr>
          <p:nvPr/>
        </p:nvCxnSpPr>
        <p:spPr>
          <a:xfrm rot="10800000" flipH="1">
            <a:off x="5278879" y="3544837"/>
            <a:ext cx="1386600" cy="897300"/>
          </a:xfrm>
          <a:prstGeom prst="curvedConnector3">
            <a:avLst>
              <a:gd name="adj1" fmla="val 5005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39" name="Google Shape;339;p44"/>
          <p:cNvCxnSpPr>
            <a:stCxn id="336" idx="0"/>
            <a:endCxn id="326" idx="1"/>
          </p:cNvCxnSpPr>
          <p:nvPr/>
        </p:nvCxnSpPr>
        <p:spPr>
          <a:xfrm>
            <a:off x="5278879" y="4442137"/>
            <a:ext cx="1386600" cy="43500"/>
          </a:xfrm>
          <a:prstGeom prst="curvedConnector3">
            <a:avLst>
              <a:gd name="adj1" fmla="val 5005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40" name="Google Shape;340;p44"/>
          <p:cNvCxnSpPr>
            <a:stCxn id="336" idx="2"/>
            <a:endCxn id="323" idx="2"/>
          </p:cNvCxnSpPr>
          <p:nvPr/>
        </p:nvCxnSpPr>
        <p:spPr>
          <a:xfrm rot="10800000">
            <a:off x="3364704" y="2993137"/>
            <a:ext cx="777000" cy="14490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341" name="Google Shape;341;p44"/>
          <p:cNvSpPr txBox="1"/>
          <p:nvPr/>
        </p:nvSpPr>
        <p:spPr>
          <a:xfrm>
            <a:off x="0" y="3307375"/>
            <a:ext cx="3541200" cy="1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4999" lvl="0" indent="-209550" algn="l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Public / Industry interact between group Co-Leads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224999" lvl="0" indent="-209550" algn="l" rtl="0">
              <a:spcBef>
                <a:spcPts val="100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Co-Leads of all Working Groups interact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224999" lvl="0" indent="-209550" algn="l" rtl="0">
              <a:spcBef>
                <a:spcPts val="100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Outcomes / Q&amp;A / Best Practices of Groups present to Main IWG for review / discussion. 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224999" lvl="0" indent="-209550" algn="l" rtl="0">
              <a:spcBef>
                <a:spcPts val="1000"/>
              </a:spcBef>
              <a:spcAft>
                <a:spcPts val="1000"/>
              </a:spcAft>
              <a:buSzPts val="1200"/>
              <a:buFont typeface="Lato"/>
              <a:buChar char="●"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Results / issues presented to OEB by IWG Co-Leads 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764825" y="360250"/>
            <a:ext cx="7010100" cy="3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Technical Sub-Working Group (ITWG) — 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 </a:t>
            </a:r>
            <a:endParaRPr sz="2200" dirty="0"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4294967295"/>
          </p:nvPr>
        </p:nvSpPr>
        <p:spPr>
          <a:xfrm>
            <a:off x="257575" y="1399000"/>
            <a:ext cx="85716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GB" sz="2000" dirty="0">
                <a:solidFill>
                  <a:schemeClr val="lt1"/>
                </a:solidFill>
              </a:rPr>
              <a:t>Co-Chairs Ryan / Don ( need to validate Participation) 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GB" sz="2000" dirty="0">
                <a:solidFill>
                  <a:schemeClr val="lt1"/>
                </a:solidFill>
              </a:rPr>
              <a:t>Separate Agenda / Discussion from Co-Chairs</a:t>
            </a:r>
            <a:endParaRPr sz="2000" dirty="0">
              <a:solidFill>
                <a:schemeClr val="l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GB" sz="2000" dirty="0">
                <a:solidFill>
                  <a:schemeClr val="lt1"/>
                </a:solidFill>
              </a:rPr>
              <a:t>Discuss Implementation / Provide Best Practices recommendations, Q&amp;A, Issues list  </a:t>
            </a: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000" dirty="0">
                <a:solidFill>
                  <a:schemeClr val="lt1"/>
                </a:solidFill>
              </a:rPr>
              <a:t>  </a:t>
            </a:r>
            <a:endParaRPr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764825" y="360250"/>
            <a:ext cx="7010100" cy="3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Independent Utility only (IUWG)  </a:t>
            </a:r>
            <a:br>
              <a:rPr lang="en-GB" sz="2200"/>
            </a:br>
            <a:r>
              <a:rPr lang="en-GB" sz="2200"/>
              <a:t>Sub - Working Group 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 </a:t>
            </a:r>
            <a:endParaRPr sz="2200"/>
          </a:p>
        </p:txBody>
      </p:sp>
      <p:sp>
        <p:nvSpPr>
          <p:cNvPr id="203" name="Google Shape;203;p23"/>
          <p:cNvSpPr txBox="1">
            <a:spLocks noGrp="1"/>
          </p:cNvSpPr>
          <p:nvPr>
            <p:ph type="body" idx="4294967295"/>
          </p:nvPr>
        </p:nvSpPr>
        <p:spPr>
          <a:xfrm>
            <a:off x="205150" y="1406500"/>
            <a:ext cx="85716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GB" sz="2000" dirty="0">
                <a:solidFill>
                  <a:schemeClr val="lt1"/>
                </a:solidFill>
              </a:rPr>
              <a:t>Co-Chairs  Steve / Carrie / Warwick ( need to validate Participation) 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GB" sz="2000" dirty="0">
                <a:solidFill>
                  <a:schemeClr val="lt1"/>
                </a:solidFill>
              </a:rPr>
              <a:t>Separate Agenda / Discussion from Chair</a:t>
            </a:r>
            <a:endParaRPr sz="2000" dirty="0">
              <a:solidFill>
                <a:schemeClr val="l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-GB" sz="2000" dirty="0">
                <a:solidFill>
                  <a:schemeClr val="lt1"/>
                </a:solidFill>
              </a:rPr>
              <a:t>Discuss Implementation / Provide Best Practices recommendations, Q&amp;A, Issues list</a:t>
            </a:r>
            <a:endParaRPr sz="2000" dirty="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764825" y="360250"/>
            <a:ext cx="7010100" cy="3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User Experience Sub-Working Group (IUXWG)  </a:t>
            </a:r>
            <a:br>
              <a:rPr lang="en-GB" sz="2200"/>
            </a:br>
            <a:r>
              <a:rPr lang="en-GB" sz="2200"/>
              <a:t>(Mondays)</a:t>
            </a:r>
            <a:endParaRPr sz="2200"/>
          </a:p>
        </p:txBody>
      </p:sp>
      <p:sp>
        <p:nvSpPr>
          <p:cNvPr id="215" name="Google Shape;215;p25"/>
          <p:cNvSpPr txBox="1">
            <a:spLocks noGrp="1"/>
          </p:cNvSpPr>
          <p:nvPr>
            <p:ph type="body" idx="4294967295"/>
          </p:nvPr>
        </p:nvSpPr>
        <p:spPr>
          <a:xfrm>
            <a:off x="257575" y="1399000"/>
            <a:ext cx="85716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GB" sz="2000" dirty="0">
                <a:solidFill>
                  <a:schemeClr val="lt1"/>
                </a:solidFill>
              </a:rPr>
              <a:t>Co-Chairs Michael  / Karen ( need to validate Participation) 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GB" sz="2000" dirty="0">
                <a:solidFill>
                  <a:srgbClr val="FFFFFF"/>
                </a:solidFill>
              </a:rPr>
              <a:t>Separate Agenda / Discussion from Co-Chairs</a:t>
            </a:r>
            <a:endParaRPr sz="2000" dirty="0">
              <a:solidFill>
                <a:srgbClr val="FFFFFF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</a:pPr>
            <a:r>
              <a:rPr lang="en-GB" sz="2000" dirty="0">
                <a:solidFill>
                  <a:schemeClr val="lt1"/>
                </a:solidFill>
              </a:rPr>
              <a:t>Discuss Implementation / Provide Best Practices recommendations, Q&amp;A, Issues list</a:t>
            </a:r>
            <a:endParaRPr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764825" y="360250"/>
            <a:ext cx="7010100" cy="3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Working Group Review of Regulation – Implementation Focus </a:t>
            </a:r>
            <a:br>
              <a:rPr lang="en-GB" sz="2200" dirty="0"/>
            </a:br>
            <a:endParaRPr sz="2200" dirty="0"/>
          </a:p>
        </p:txBody>
      </p:sp>
      <p:sp>
        <p:nvSpPr>
          <p:cNvPr id="172" name="Google Shape;172;p21"/>
          <p:cNvSpPr txBox="1">
            <a:spLocks noGrp="1"/>
          </p:cNvSpPr>
          <p:nvPr>
            <p:ph type="body" idx="4294967295"/>
          </p:nvPr>
        </p:nvSpPr>
        <p:spPr>
          <a:xfrm>
            <a:off x="205150" y="1406500"/>
            <a:ext cx="85716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-US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 Regulation</a:t>
            </a:r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https://www.ontario.ca/laws/regulation/210633</a:t>
            </a:r>
            <a:r>
              <a:rPr lang="en-US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-US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 Implementation needs 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 </a:t>
            </a:r>
            <a:r>
              <a:rPr lang="en-US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any relationships with associated Implementation needs e.g. GBA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27917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2"/>
          <p:cNvSpPr txBox="1">
            <a:spLocks noGrp="1"/>
          </p:cNvSpPr>
          <p:nvPr>
            <p:ph type="ctrTitle"/>
          </p:nvPr>
        </p:nvSpPr>
        <p:spPr>
          <a:xfrm>
            <a:off x="212250" y="1322450"/>
            <a:ext cx="8893200" cy="23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IWG </a:t>
            </a:r>
            <a:endParaRPr sz="4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Thank you for your participation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0000"/>
                </a:solidFill>
              </a:rPr>
              <a:t>To reach out to the Co-Chairs - Email us</a:t>
            </a:r>
            <a:r>
              <a:rPr lang="en-GB" sz="3200">
                <a:solidFill>
                  <a:srgbClr val="000000"/>
                </a:solidFill>
              </a:rPr>
              <a:t> 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395</Words>
  <Application>Microsoft Office PowerPoint</Application>
  <PresentationFormat>On-screen Show (16:9)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Lato</vt:lpstr>
      <vt:lpstr>Raleway</vt:lpstr>
      <vt:lpstr>Streamline</vt:lpstr>
      <vt:lpstr>OEB  Green Button - IWG</vt:lpstr>
      <vt:lpstr>IWG - Agenda for Today </vt:lpstr>
      <vt:lpstr>Administrative - General </vt:lpstr>
      <vt:lpstr>2023 - Inter-Working Group Communications Review</vt:lpstr>
      <vt:lpstr>Technical Sub-Working Group (ITWG) —   </vt:lpstr>
      <vt:lpstr>Independent Utility only (IUWG)   Sub - Working Group    </vt:lpstr>
      <vt:lpstr>User Experience Sub-Working Group (IUXWG)   (Mondays)</vt:lpstr>
      <vt:lpstr>Working Group Review of Regulation – Implementation Focus  </vt:lpstr>
      <vt:lpstr>IWG  Thank you for your participation To reach out to the Co-Chairs - Email us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OEB  Green Button - IWG</dc:title>
  <dc:creator>Gary Michor</dc:creator>
  <cp:lastModifiedBy>Gary Michor</cp:lastModifiedBy>
  <cp:revision>3</cp:revision>
  <dcterms:modified xsi:type="dcterms:W3CDTF">2023-02-15T10:53:04Z</dcterms:modified>
</cp:coreProperties>
</file>