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1"/>
  </p:sldMasterIdLst>
  <p:notesMasterIdLst>
    <p:notesMasterId r:id="rId14"/>
  </p:notesMasterIdLst>
  <p:sldIdLst>
    <p:sldId id="256" r:id="rId2"/>
    <p:sldId id="257" r:id="rId3"/>
    <p:sldId id="258" r:id="rId4"/>
    <p:sldId id="282" r:id="rId5"/>
    <p:sldId id="263" r:id="rId6"/>
    <p:sldId id="261" r:id="rId7"/>
    <p:sldId id="260" r:id="rId8"/>
    <p:sldId id="313" r:id="rId9"/>
    <p:sldId id="314" r:id="rId10"/>
    <p:sldId id="315" r:id="rId11"/>
    <p:sldId id="316" r:id="rId12"/>
    <p:sldId id="310" r:id="rId13"/>
  </p:sldIdLst>
  <p:sldSz cx="9144000" cy="5143500" type="screen16x9"/>
  <p:notesSz cx="6858000" cy="9144000"/>
  <p:embeddedFontLst>
    <p:embeddedFont>
      <p:font typeface="Calibri" panose="020F0502020204030204" pitchFamily="34" charset="0"/>
      <p:regular r:id="rId15"/>
      <p:bold r:id="rId16"/>
      <p:italic r:id="rId17"/>
      <p:boldItalic r:id="rId18"/>
    </p:embeddedFont>
    <p:embeddedFont>
      <p:font typeface="Lato" panose="020F0502020204030203" pitchFamily="34" charset="0"/>
      <p:regular r:id="rId19"/>
      <p:bold r:id="rId20"/>
      <p:italic r:id="rId21"/>
      <p:boldItalic r:id="rId22"/>
    </p:embeddedFont>
    <p:embeddedFont>
      <p:font typeface="Raleway"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082214-9FAA-4B46-AE4E-B2EE1C46C433}" v="1" dt="2023-03-15T12:47:02.0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62" d="100"/>
          <a:sy n="162" d="100"/>
        </p:scale>
        <p:origin x="144" y="150"/>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5.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ry Michor" userId="6b2bbf67-382e-4183-b65f-81b6cd570539" providerId="ADAL" clId="{FC082214-9FAA-4B46-AE4E-B2EE1C46C433}"/>
    <pc:docChg chg="undo custSel addSld delSld modSld sldOrd">
      <pc:chgData name="Gary Michor" userId="6b2bbf67-382e-4183-b65f-81b6cd570539" providerId="ADAL" clId="{FC082214-9FAA-4B46-AE4E-B2EE1C46C433}" dt="2023-03-15T13:04:53.538" v="718" actId="113"/>
      <pc:docMkLst>
        <pc:docMk/>
      </pc:docMkLst>
      <pc:sldChg chg="modSp mod">
        <pc:chgData name="Gary Michor" userId="6b2bbf67-382e-4183-b65f-81b6cd570539" providerId="ADAL" clId="{FC082214-9FAA-4B46-AE4E-B2EE1C46C433}" dt="2023-03-15T12:48:08.113" v="461" actId="20577"/>
        <pc:sldMkLst>
          <pc:docMk/>
          <pc:sldMk cId="0" sldId="256"/>
        </pc:sldMkLst>
        <pc:spChg chg="mod">
          <ac:chgData name="Gary Michor" userId="6b2bbf67-382e-4183-b65f-81b6cd570539" providerId="ADAL" clId="{FC082214-9FAA-4B46-AE4E-B2EE1C46C433}" dt="2023-03-15T12:48:08.113" v="461" actId="20577"/>
          <ac:spMkLst>
            <pc:docMk/>
            <pc:sldMk cId="0" sldId="256"/>
            <ac:spMk id="154" creationId="{00000000-0000-0000-0000-000000000000}"/>
          </ac:spMkLst>
        </pc:spChg>
      </pc:sldChg>
      <pc:sldChg chg="modSp mod">
        <pc:chgData name="Gary Michor" userId="6b2bbf67-382e-4183-b65f-81b6cd570539" providerId="ADAL" clId="{FC082214-9FAA-4B46-AE4E-B2EE1C46C433}" dt="2023-03-15T12:30:20.019" v="41" actId="14"/>
        <pc:sldMkLst>
          <pc:docMk/>
          <pc:sldMk cId="0" sldId="257"/>
        </pc:sldMkLst>
        <pc:spChg chg="mod">
          <ac:chgData name="Gary Michor" userId="6b2bbf67-382e-4183-b65f-81b6cd570539" providerId="ADAL" clId="{FC082214-9FAA-4B46-AE4E-B2EE1C46C433}" dt="2023-03-15T12:30:20.019" v="41" actId="14"/>
          <ac:spMkLst>
            <pc:docMk/>
            <pc:sldMk cId="0" sldId="257"/>
            <ac:spMk id="160" creationId="{00000000-0000-0000-0000-000000000000}"/>
          </ac:spMkLst>
        </pc:spChg>
      </pc:sldChg>
      <pc:sldChg chg="modSp mod">
        <pc:chgData name="Gary Michor" userId="6b2bbf67-382e-4183-b65f-81b6cd570539" providerId="ADAL" clId="{FC082214-9FAA-4B46-AE4E-B2EE1C46C433}" dt="2023-03-15T12:55:44.654" v="688" actId="207"/>
        <pc:sldMkLst>
          <pc:docMk/>
          <pc:sldMk cId="0" sldId="258"/>
        </pc:sldMkLst>
        <pc:spChg chg="mod">
          <ac:chgData name="Gary Michor" userId="6b2bbf67-382e-4183-b65f-81b6cd570539" providerId="ADAL" clId="{FC082214-9FAA-4B46-AE4E-B2EE1C46C433}" dt="2023-03-15T12:55:44.654" v="688" actId="207"/>
          <ac:spMkLst>
            <pc:docMk/>
            <pc:sldMk cId="0" sldId="258"/>
            <ac:spMk id="166" creationId="{00000000-0000-0000-0000-000000000000}"/>
          </ac:spMkLst>
        </pc:spChg>
      </pc:sldChg>
      <pc:sldChg chg="modSp mod ord">
        <pc:chgData name="Gary Michor" userId="6b2bbf67-382e-4183-b65f-81b6cd570539" providerId="ADAL" clId="{FC082214-9FAA-4B46-AE4E-B2EE1C46C433}" dt="2023-03-15T12:56:27.790" v="716" actId="20577"/>
        <pc:sldMkLst>
          <pc:docMk/>
          <pc:sldMk cId="0" sldId="260"/>
        </pc:sldMkLst>
        <pc:spChg chg="mod">
          <ac:chgData name="Gary Michor" userId="6b2bbf67-382e-4183-b65f-81b6cd570539" providerId="ADAL" clId="{FC082214-9FAA-4B46-AE4E-B2EE1C46C433}" dt="2023-03-15T12:56:27.790" v="716" actId="20577"/>
          <ac:spMkLst>
            <pc:docMk/>
            <pc:sldMk cId="0" sldId="260"/>
            <ac:spMk id="197" creationId="{00000000-0000-0000-0000-000000000000}"/>
          </ac:spMkLst>
        </pc:spChg>
      </pc:sldChg>
      <pc:sldChg chg="modSp mod">
        <pc:chgData name="Gary Michor" userId="6b2bbf67-382e-4183-b65f-81b6cd570539" providerId="ADAL" clId="{FC082214-9FAA-4B46-AE4E-B2EE1C46C433}" dt="2023-03-15T12:30:57.111" v="46" actId="6549"/>
        <pc:sldMkLst>
          <pc:docMk/>
          <pc:sldMk cId="0" sldId="261"/>
        </pc:sldMkLst>
        <pc:spChg chg="mod">
          <ac:chgData name="Gary Michor" userId="6b2bbf67-382e-4183-b65f-81b6cd570539" providerId="ADAL" clId="{FC082214-9FAA-4B46-AE4E-B2EE1C46C433}" dt="2023-03-15T12:30:57.111" v="46" actId="6549"/>
          <ac:spMkLst>
            <pc:docMk/>
            <pc:sldMk cId="0" sldId="261"/>
            <ac:spMk id="203" creationId="{00000000-0000-0000-0000-000000000000}"/>
          </ac:spMkLst>
        </pc:spChg>
      </pc:sldChg>
      <pc:sldChg chg="modSp mod ord">
        <pc:chgData name="Gary Michor" userId="6b2bbf67-382e-4183-b65f-81b6cd570539" providerId="ADAL" clId="{FC082214-9FAA-4B46-AE4E-B2EE1C46C433}" dt="2023-03-15T12:56:10.572" v="705" actId="20577"/>
        <pc:sldMkLst>
          <pc:docMk/>
          <pc:sldMk cId="0" sldId="263"/>
        </pc:sldMkLst>
        <pc:spChg chg="mod">
          <ac:chgData name="Gary Michor" userId="6b2bbf67-382e-4183-b65f-81b6cd570539" providerId="ADAL" clId="{FC082214-9FAA-4B46-AE4E-B2EE1C46C433}" dt="2023-03-15T12:56:10.572" v="705" actId="20577"/>
          <ac:spMkLst>
            <pc:docMk/>
            <pc:sldMk cId="0" sldId="263"/>
            <ac:spMk id="215" creationId="{00000000-0000-0000-0000-000000000000}"/>
          </ac:spMkLst>
        </pc:spChg>
      </pc:sldChg>
      <pc:sldChg chg="modSp mod">
        <pc:chgData name="Gary Michor" userId="6b2bbf67-382e-4183-b65f-81b6cd570539" providerId="ADAL" clId="{FC082214-9FAA-4B46-AE4E-B2EE1C46C433}" dt="2023-03-15T12:46:42.384" v="454" actId="6549"/>
        <pc:sldMkLst>
          <pc:docMk/>
          <pc:sldMk cId="2279172501" sldId="313"/>
        </pc:sldMkLst>
        <pc:spChg chg="mod">
          <ac:chgData name="Gary Michor" userId="6b2bbf67-382e-4183-b65f-81b6cd570539" providerId="ADAL" clId="{FC082214-9FAA-4B46-AE4E-B2EE1C46C433}" dt="2023-03-15T12:46:42.384" v="454" actId="6549"/>
          <ac:spMkLst>
            <pc:docMk/>
            <pc:sldMk cId="2279172501" sldId="313"/>
            <ac:spMk id="172" creationId="{00000000-0000-0000-0000-000000000000}"/>
          </ac:spMkLst>
        </pc:spChg>
      </pc:sldChg>
      <pc:sldChg chg="new del">
        <pc:chgData name="Gary Michor" userId="6b2bbf67-382e-4183-b65f-81b6cd570539" providerId="ADAL" clId="{FC082214-9FAA-4B46-AE4E-B2EE1C46C433}" dt="2023-03-15T12:32:02.567" v="54" actId="2696"/>
        <pc:sldMkLst>
          <pc:docMk/>
          <pc:sldMk cId="3836330921" sldId="314"/>
        </pc:sldMkLst>
      </pc:sldChg>
      <pc:sldChg chg="delSp modSp add mod">
        <pc:chgData name="Gary Michor" userId="6b2bbf67-382e-4183-b65f-81b6cd570539" providerId="ADAL" clId="{FC082214-9FAA-4B46-AE4E-B2EE1C46C433}" dt="2023-03-15T13:04:53.538" v="718" actId="113"/>
        <pc:sldMkLst>
          <pc:docMk/>
          <pc:sldMk cId="4198295838" sldId="314"/>
        </pc:sldMkLst>
        <pc:spChg chg="mod">
          <ac:chgData name="Gary Michor" userId="6b2bbf67-382e-4183-b65f-81b6cd570539" providerId="ADAL" clId="{FC082214-9FAA-4B46-AE4E-B2EE1C46C433}" dt="2023-03-15T13:04:53.538" v="718" actId="113"/>
          <ac:spMkLst>
            <pc:docMk/>
            <pc:sldMk cId="4198295838" sldId="314"/>
            <ac:spMk id="171" creationId="{00000000-0000-0000-0000-000000000000}"/>
          </ac:spMkLst>
        </pc:spChg>
        <pc:spChg chg="del">
          <ac:chgData name="Gary Michor" userId="6b2bbf67-382e-4183-b65f-81b6cd570539" providerId="ADAL" clId="{FC082214-9FAA-4B46-AE4E-B2EE1C46C433}" dt="2023-03-15T12:33:20.032" v="57" actId="478"/>
          <ac:spMkLst>
            <pc:docMk/>
            <pc:sldMk cId="4198295838" sldId="314"/>
            <ac:spMk id="172" creationId="{00000000-0000-0000-0000-000000000000}"/>
          </ac:spMkLst>
        </pc:spChg>
      </pc:sldChg>
      <pc:sldChg chg="modSp add mod">
        <pc:chgData name="Gary Michor" userId="6b2bbf67-382e-4183-b65f-81b6cd570539" providerId="ADAL" clId="{FC082214-9FAA-4B46-AE4E-B2EE1C46C433}" dt="2023-03-15T13:04:40.374" v="717" actId="113"/>
        <pc:sldMkLst>
          <pc:docMk/>
          <pc:sldMk cId="1209026873" sldId="315"/>
        </pc:sldMkLst>
        <pc:spChg chg="mod">
          <ac:chgData name="Gary Michor" userId="6b2bbf67-382e-4183-b65f-81b6cd570539" providerId="ADAL" clId="{FC082214-9FAA-4B46-AE4E-B2EE1C46C433}" dt="2023-03-15T13:04:40.374" v="717" actId="113"/>
          <ac:spMkLst>
            <pc:docMk/>
            <pc:sldMk cId="1209026873" sldId="315"/>
            <ac:spMk id="171" creationId="{00000000-0000-0000-0000-000000000000}"/>
          </ac:spMkLst>
        </pc:spChg>
      </pc:sldChg>
      <pc:sldChg chg="modSp add mod ord">
        <pc:chgData name="Gary Michor" userId="6b2bbf67-382e-4183-b65f-81b6cd570539" providerId="ADAL" clId="{FC082214-9FAA-4B46-AE4E-B2EE1C46C433}" dt="2023-03-15T12:47:43.090" v="459" actId="6549"/>
        <pc:sldMkLst>
          <pc:docMk/>
          <pc:sldMk cId="2010088985" sldId="316"/>
        </pc:sldMkLst>
        <pc:spChg chg="mod">
          <ac:chgData name="Gary Michor" userId="6b2bbf67-382e-4183-b65f-81b6cd570539" providerId="ADAL" clId="{FC082214-9FAA-4B46-AE4E-B2EE1C46C433}" dt="2023-03-15T12:47:43.090" v="459" actId="6549"/>
          <ac:spMkLst>
            <pc:docMk/>
            <pc:sldMk cId="2010088985" sldId="316"/>
            <ac:spMk id="172" creationId="{00000000-0000-0000-0000-000000000000}"/>
          </ac:spMkLst>
        </pc:spChg>
      </pc:sldChg>
      <pc:sldChg chg="del">
        <pc:chgData name="Gary Michor" userId="6b2bbf67-382e-4183-b65f-81b6cd570539" providerId="ADAL" clId="{FC082214-9FAA-4B46-AE4E-B2EE1C46C433}" dt="2023-03-15T12:47:24.992" v="455" actId="2696"/>
        <pc:sldMkLst>
          <pc:docMk/>
          <pc:sldMk cId="2525265154" sldId="316"/>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273ea12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273ea12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51439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273ea12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273ea12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03743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6"/>
        <p:cNvGrpSpPr/>
        <p:nvPr/>
      </p:nvGrpSpPr>
      <p:grpSpPr>
        <a:xfrm>
          <a:off x="0" y="0"/>
          <a:ext cx="0" cy="0"/>
          <a:chOff x="0" y="0"/>
          <a:chExt cx="0" cy="0"/>
        </a:xfrm>
      </p:grpSpPr>
      <p:sp>
        <p:nvSpPr>
          <p:cNvPr id="537" name="Google Shape;537;g1f88252dc4_0_15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8" name="Google Shape;538;g1f88252dc4_0_15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f88252dc4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f88252dc4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f88252dc4_0_2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f88252dc4_0_2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11e0e40777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11e0e40777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17267f88c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 name="Google Shape;212;g117267f88c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12273ea12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12273ea12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11536c23f4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11536c23f4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273ea12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273ea12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881179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12273ea12c8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12273ea12c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07850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3" name="Google Shape;13;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grpSp>
        <p:nvGrpSpPr>
          <p:cNvPr id="14" name="Google Shape;14;p2"/>
          <p:cNvGrpSpPr/>
          <p:nvPr/>
        </p:nvGrpSpPr>
        <p:grpSpPr>
          <a:xfrm>
            <a:off x="830392" y="1191256"/>
            <a:ext cx="745763" cy="45826"/>
            <a:chOff x="4580561" y="2589004"/>
            <a:chExt cx="1064464" cy="25200"/>
          </a:xfrm>
        </p:grpSpPr>
        <p:sp>
          <p:nvSpPr>
            <p:cNvPr id="15" name="Google Shape;15;p2"/>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p:nvSpPr>
        <p:spPr>
          <a:xfrm>
            <a:off x="230800" y="78500"/>
            <a:ext cx="31665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latin typeface="Raleway"/>
                <a:ea typeface="Raleway"/>
                <a:cs typeface="Raleway"/>
                <a:sym typeface="Raleway"/>
              </a:rPr>
              <a:t>OEB Green Button - Independent Working Group</a:t>
            </a:r>
            <a:endParaRPr sz="60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14"/>
        <p:cNvGrpSpPr/>
        <p:nvPr/>
      </p:nvGrpSpPr>
      <p:grpSpPr>
        <a:xfrm>
          <a:off x="0" y="0"/>
          <a:ext cx="0" cy="0"/>
          <a:chOff x="0" y="0"/>
          <a:chExt cx="0" cy="0"/>
        </a:xfrm>
      </p:grpSpPr>
      <p:sp>
        <p:nvSpPr>
          <p:cNvPr id="115" name="Google Shape;115;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16" name="Google Shape;116;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7" name="Google Shape;117;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 name="Google Shape;118;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19" name="Google Shape;119;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20" name="Google Shape;120;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21"/>
        <p:cNvGrpSpPr/>
        <p:nvPr/>
      </p:nvGrpSpPr>
      <p:grpSpPr>
        <a:xfrm>
          <a:off x="0" y="0"/>
          <a:ext cx="0" cy="0"/>
          <a:chOff x="0" y="0"/>
          <a:chExt cx="0" cy="0"/>
        </a:xfrm>
      </p:grpSpPr>
      <p:grpSp>
        <p:nvGrpSpPr>
          <p:cNvPr id="122" name="Google Shape;122;p14"/>
          <p:cNvGrpSpPr/>
          <p:nvPr/>
        </p:nvGrpSpPr>
        <p:grpSpPr>
          <a:xfrm>
            <a:off x="830392" y="4169130"/>
            <a:ext cx="745763" cy="45826"/>
            <a:chOff x="4580561" y="2589004"/>
            <a:chExt cx="1064464" cy="25200"/>
          </a:xfrm>
        </p:grpSpPr>
        <p:sp>
          <p:nvSpPr>
            <p:cNvPr id="123" name="Google Shape;123;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26" name="Google Shape;126;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27" name="Google Shape;127;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30" name="Google Shape;130;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31" name="Google Shape;131;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32"/>
        <p:cNvGrpSpPr/>
        <p:nvPr/>
      </p:nvGrpSpPr>
      <p:grpSpPr>
        <a:xfrm>
          <a:off x="0" y="0"/>
          <a:ext cx="0" cy="0"/>
          <a:chOff x="0" y="0"/>
          <a:chExt cx="0" cy="0"/>
        </a:xfrm>
      </p:grpSpPr>
      <p:sp>
        <p:nvSpPr>
          <p:cNvPr id="133" name="Google Shape;133;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4" name="Google Shape;134;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5" name="Google Shape;135;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6" name="Google Shape;136;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38"/>
        <p:cNvGrpSpPr/>
        <p:nvPr/>
      </p:nvGrpSpPr>
      <p:grpSpPr>
        <a:xfrm>
          <a:off x="0" y="0"/>
          <a:ext cx="0" cy="0"/>
          <a:chOff x="0" y="0"/>
          <a:chExt cx="0" cy="0"/>
        </a:xfrm>
      </p:grpSpPr>
      <p:sp>
        <p:nvSpPr>
          <p:cNvPr id="139" name="Google Shape;139;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40" name="Google Shape;140;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alt1">
  <p:cSld name="SECTION_HEADER_2">
    <p:bg>
      <p:bgPr>
        <a:solidFill>
          <a:srgbClr val="434343"/>
        </a:solidFill>
        <a:effectLst/>
      </p:bgPr>
    </p:bg>
    <p:spTree>
      <p:nvGrpSpPr>
        <p:cNvPr id="1" name="Shape 141"/>
        <p:cNvGrpSpPr/>
        <p:nvPr/>
      </p:nvGrpSpPr>
      <p:grpSpPr>
        <a:xfrm>
          <a:off x="0" y="0"/>
          <a:ext cx="0" cy="0"/>
          <a:chOff x="0" y="0"/>
          <a:chExt cx="0" cy="0"/>
        </a:xfrm>
      </p:grpSpPr>
      <p:sp>
        <p:nvSpPr>
          <p:cNvPr id="142" name="Google Shape;142;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3" name="Google Shape;143;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4" name="Google Shape;144;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5" name="Google Shape;145;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6" name="Google Shape;146;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7" name="Google Shape;147;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19"/>
        <p:cNvGrpSpPr/>
        <p:nvPr/>
      </p:nvGrpSpPr>
      <p:grpSpPr>
        <a:xfrm>
          <a:off x="0" y="0"/>
          <a:ext cx="0" cy="0"/>
          <a:chOff x="0" y="0"/>
          <a:chExt cx="0" cy="0"/>
        </a:xfrm>
      </p:grpSpPr>
      <p:pic>
        <p:nvPicPr>
          <p:cNvPr id="20" name="Google Shape;20;p3" descr="shutterstock_429987889_edited.jpg"/>
          <p:cNvPicPr preferRelativeResize="0"/>
          <p:nvPr/>
        </p:nvPicPr>
        <p:blipFill rotWithShape="1">
          <a:blip r:embed="rId2">
            <a:alphaModFix/>
          </a:blip>
          <a:srcRect t="21799" b="23591"/>
          <a:stretch/>
        </p:blipFill>
        <p:spPr>
          <a:xfrm>
            <a:off x="0" y="487825"/>
            <a:ext cx="9144000" cy="4655676"/>
          </a:xfrm>
          <a:prstGeom prst="rect">
            <a:avLst/>
          </a:prstGeom>
          <a:noFill/>
          <a:ln>
            <a:noFill/>
          </a:ln>
        </p:spPr>
      </p:pic>
      <p:sp>
        <p:nvSpPr>
          <p:cNvPr id="21" name="Google Shape;21;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 name="Google Shape;22;p3"/>
          <p:cNvGrpSpPr/>
          <p:nvPr/>
        </p:nvGrpSpPr>
        <p:grpSpPr>
          <a:xfrm>
            <a:off x="830392" y="1191256"/>
            <a:ext cx="745763" cy="45826"/>
            <a:chOff x="4580561" y="2589004"/>
            <a:chExt cx="1064464" cy="25200"/>
          </a:xfrm>
        </p:grpSpPr>
        <p:sp>
          <p:nvSpPr>
            <p:cNvPr id="23" name="Google Shape;23;p3"/>
            <p:cNvSpPr/>
            <p:nvPr/>
          </p:nvSpPr>
          <p:spPr>
            <a:xfrm rot="-5400000">
              <a:off x="5366325" y="2335504"/>
              <a:ext cx="25200" cy="532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 name="Google Shape;25;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6" name="Google Shape;26;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7" name="Google Shape;27;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28" name="Google Shape;28;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 name="Google Shape;29;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0" name="Google Shape;30;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1" name="Google Shape;31;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2"/>
        <p:cNvGrpSpPr/>
        <p:nvPr/>
      </p:nvGrpSpPr>
      <p:grpSpPr>
        <a:xfrm>
          <a:off x="0" y="0"/>
          <a:ext cx="0" cy="0"/>
          <a:chOff x="0" y="0"/>
          <a:chExt cx="0" cy="0"/>
        </a:xfrm>
      </p:grpSpPr>
      <p:grpSp>
        <p:nvGrpSpPr>
          <p:cNvPr id="33" name="Google Shape;33;p4"/>
          <p:cNvGrpSpPr/>
          <p:nvPr/>
        </p:nvGrpSpPr>
        <p:grpSpPr>
          <a:xfrm>
            <a:off x="830392" y="1191256"/>
            <a:ext cx="745763" cy="45826"/>
            <a:chOff x="4580561" y="2589004"/>
            <a:chExt cx="1064464" cy="25200"/>
          </a:xfrm>
        </p:grpSpPr>
        <p:sp>
          <p:nvSpPr>
            <p:cNvPr id="34" name="Google Shape;34;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 name="Google Shape;36;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7" name="Google Shape;37;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38" name="Google Shape;38;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4"/>
          <p:cNvSpPr txBox="1"/>
          <p:nvPr/>
        </p:nvSpPr>
        <p:spPr>
          <a:xfrm>
            <a:off x="230800" y="78500"/>
            <a:ext cx="31665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chemeClr val="lt1"/>
                </a:solidFill>
                <a:latin typeface="Raleway"/>
                <a:ea typeface="Raleway"/>
                <a:cs typeface="Raleway"/>
                <a:sym typeface="Raleway"/>
              </a:rPr>
              <a:t>OEB Green Button - Independent Working Group</a:t>
            </a:r>
            <a:endParaRPr sz="600">
              <a:solidFill>
                <a:schemeClr val="lt1"/>
              </a:solidFill>
              <a:latin typeface="Raleway"/>
              <a:ea typeface="Raleway"/>
              <a:cs typeface="Raleway"/>
              <a:sym typeface="Raleway"/>
            </a:endParaRPr>
          </a:p>
        </p:txBody>
      </p:sp>
      <p:sp>
        <p:nvSpPr>
          <p:cNvPr id="40" name="Google Shape;40;p4"/>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chemeClr val="lt1"/>
                </a:solidFill>
                <a:latin typeface="Raleway"/>
                <a:ea typeface="Raleway"/>
                <a:cs typeface="Raleway"/>
                <a:sym typeface="Raleway"/>
              </a:rPr>
              <a:t>2022-01-27</a:t>
            </a:r>
            <a:endParaRPr sz="600" b="1">
              <a:solidFill>
                <a:schemeClr val="lt1"/>
              </a:solidFill>
              <a:latin typeface="Raleway"/>
              <a:ea typeface="Raleway"/>
              <a:cs typeface="Raleway"/>
              <a:sym typeface="Raleway"/>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ody only">
  <p:cSld name="TITLE_AND_BODY_1">
    <p:spTree>
      <p:nvGrpSpPr>
        <p:cNvPr id="1" name="Shape 50"/>
        <p:cNvGrpSpPr/>
        <p:nvPr/>
      </p:nvGrpSpPr>
      <p:grpSpPr>
        <a:xfrm>
          <a:off x="0" y="0"/>
          <a:ext cx="0" cy="0"/>
          <a:chOff x="0" y="0"/>
          <a:chExt cx="0" cy="0"/>
        </a:xfrm>
      </p:grpSpPr>
      <p:sp>
        <p:nvSpPr>
          <p:cNvPr id="51" name="Google Shape;51;p6"/>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53" name="Google Shape;53;p6">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4" name="Google Shape;54;p6">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6">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6" name="Google Shape;56;p6">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57" name="Google Shape;57;p6"/>
          <p:cNvSpPr txBox="1">
            <a:spLocks noGrp="1"/>
          </p:cNvSpPr>
          <p:nvPr>
            <p:ph type="body" idx="1"/>
          </p:nvPr>
        </p:nvSpPr>
        <p:spPr>
          <a:xfrm>
            <a:off x="729450" y="1068650"/>
            <a:ext cx="7688700" cy="1034400"/>
          </a:xfrm>
          <a:prstGeom prst="rect">
            <a:avLst/>
          </a:prstGeom>
        </p:spPr>
        <p:txBody>
          <a:bodyPr spcFirstLastPara="1" wrap="square" lIns="91425" tIns="91425" rIns="91425" bIns="91425" anchor="t" anchorCtr="0">
            <a:noAutofit/>
          </a:bodyPr>
          <a:lstStyle>
            <a:lvl1pPr marL="457200" lvl="0" indent="-311150" rtl="0">
              <a:spcBef>
                <a:spcPts val="0"/>
              </a:spcBef>
              <a:spcAft>
                <a:spcPts val="0"/>
              </a:spcAft>
              <a:buSzPts val="1300"/>
              <a:buChar char="●"/>
              <a:defRPr/>
            </a:lvl1pPr>
            <a:lvl2pPr marL="914400" lvl="1" indent="-298450" rtl="0">
              <a:spcBef>
                <a:spcPts val="1600"/>
              </a:spcBef>
              <a:spcAft>
                <a:spcPts val="0"/>
              </a:spcAft>
              <a:buSzPts val="1100"/>
              <a:buChar char="○"/>
              <a:defRPr/>
            </a:lvl2pPr>
            <a:lvl3pPr marL="1371600" lvl="2" indent="-298450" rtl="0">
              <a:spcBef>
                <a:spcPts val="1600"/>
              </a:spcBef>
              <a:spcAft>
                <a:spcPts val="0"/>
              </a:spcAft>
              <a:buSzPts val="1100"/>
              <a:buChar char="■"/>
              <a:defRPr/>
            </a:lvl3pPr>
            <a:lvl4pPr marL="1828800" lvl="3" indent="-298450" rtl="0">
              <a:spcBef>
                <a:spcPts val="1600"/>
              </a:spcBef>
              <a:spcAft>
                <a:spcPts val="0"/>
              </a:spcAft>
              <a:buSzPts val="1100"/>
              <a:buChar char="●"/>
              <a:defRPr/>
            </a:lvl4pPr>
            <a:lvl5pPr marL="2286000" lvl="4" indent="-298450" rtl="0">
              <a:spcBef>
                <a:spcPts val="1600"/>
              </a:spcBef>
              <a:spcAft>
                <a:spcPts val="0"/>
              </a:spcAft>
              <a:buSzPts val="1100"/>
              <a:buChar char="○"/>
              <a:defRPr/>
            </a:lvl5pPr>
            <a:lvl6pPr marL="2743200" lvl="5" indent="-298450" rtl="0">
              <a:spcBef>
                <a:spcPts val="1600"/>
              </a:spcBef>
              <a:spcAft>
                <a:spcPts val="0"/>
              </a:spcAft>
              <a:buSzPts val="1100"/>
              <a:buChar char="■"/>
              <a:defRPr/>
            </a:lvl6pPr>
            <a:lvl7pPr marL="3200400" lvl="6" indent="-298450" rtl="0">
              <a:spcBef>
                <a:spcPts val="1600"/>
              </a:spcBef>
              <a:spcAft>
                <a:spcPts val="0"/>
              </a:spcAft>
              <a:buSzPts val="1100"/>
              <a:buChar char="●"/>
              <a:defRPr/>
            </a:lvl7pPr>
            <a:lvl8pPr marL="3657600" lvl="7" indent="-298450" rtl="0">
              <a:spcBef>
                <a:spcPts val="1600"/>
              </a:spcBef>
              <a:spcAft>
                <a:spcPts val="0"/>
              </a:spcAft>
              <a:buSzPts val="1100"/>
              <a:buChar char="○"/>
              <a:defRPr/>
            </a:lvl8pPr>
            <a:lvl9pPr marL="4114800" lvl="8" indent="-298450" rtl="0">
              <a:spcBef>
                <a:spcPts val="1600"/>
              </a:spcBef>
              <a:spcAft>
                <a:spcPts val="1600"/>
              </a:spcAft>
              <a:buSzPts val="11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58"/>
        <p:cNvGrpSpPr/>
        <p:nvPr/>
      </p:nvGrpSpPr>
      <p:grpSpPr>
        <a:xfrm>
          <a:off x="0" y="0"/>
          <a:ext cx="0" cy="0"/>
          <a:chOff x="0" y="0"/>
          <a:chExt cx="0" cy="0"/>
        </a:xfrm>
      </p:grpSpPr>
      <p:pic>
        <p:nvPicPr>
          <p:cNvPr id="59" name="Google Shape;59;p7" descr="shutterstock_31891705.jpg"/>
          <p:cNvPicPr preferRelativeResize="0"/>
          <p:nvPr/>
        </p:nvPicPr>
        <p:blipFill rotWithShape="1">
          <a:blip r:embed="rId2">
            <a:alphaModFix/>
          </a:blip>
          <a:srcRect t="11971" b="11971"/>
          <a:stretch/>
        </p:blipFill>
        <p:spPr>
          <a:xfrm>
            <a:off x="0" y="487825"/>
            <a:ext cx="9143999" cy="4655673"/>
          </a:xfrm>
          <a:prstGeom prst="rect">
            <a:avLst/>
          </a:prstGeom>
          <a:noFill/>
          <a:ln>
            <a:noFill/>
          </a:ln>
        </p:spPr>
      </p:pic>
      <p:sp>
        <p:nvSpPr>
          <p:cNvPr id="60" name="Google Shape;60;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2" name="Google Shape;62;p7">
            <a:hlinkClick r:id="rId3"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3" name="Google Shape;63;p7">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4" name="Google Shape;64;p7">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65" name="Google Shape;65;p7">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66" name="Google Shape;66;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7"/>
        <p:cNvGrpSpPr/>
        <p:nvPr/>
      </p:nvGrpSpPr>
      <p:grpSpPr>
        <a:xfrm>
          <a:off x="0" y="0"/>
          <a:ext cx="0" cy="0"/>
          <a:chOff x="0" y="0"/>
          <a:chExt cx="0" cy="0"/>
        </a:xfrm>
      </p:grpSpPr>
      <p:sp>
        <p:nvSpPr>
          <p:cNvPr id="78" name="Google Shape;78;p9"/>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80" name="Google Shape;80;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1" name="Google Shape;81;p9">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2" name="Google Shape;82;p9">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3" name="Google Shape;83;p9">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9">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5"/>
        <p:cNvGrpSpPr/>
        <p:nvPr/>
      </p:nvGrpSpPr>
      <p:grpSpPr>
        <a:xfrm>
          <a:off x="0" y="0"/>
          <a:ext cx="0" cy="0"/>
          <a:chOff x="0" y="0"/>
          <a:chExt cx="0" cy="0"/>
        </a:xfrm>
      </p:grpSpPr>
      <p:sp>
        <p:nvSpPr>
          <p:cNvPr id="86" name="Google Shape;86;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88" name="Google Shape;88;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9" name="Google Shape;89;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0" name="Google Shape;90;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1" name="Google Shape;91;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2" name="Google Shape;92;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3" name="Google Shape;93;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94"/>
        <p:cNvGrpSpPr/>
        <p:nvPr/>
      </p:nvGrpSpPr>
      <p:grpSpPr>
        <a:xfrm>
          <a:off x="0" y="0"/>
          <a:ext cx="0" cy="0"/>
          <a:chOff x="0" y="0"/>
          <a:chExt cx="0" cy="0"/>
        </a:xfrm>
      </p:grpSpPr>
      <p:grpSp>
        <p:nvGrpSpPr>
          <p:cNvPr id="95" name="Google Shape;95;p11"/>
          <p:cNvGrpSpPr/>
          <p:nvPr/>
        </p:nvGrpSpPr>
        <p:grpSpPr>
          <a:xfrm>
            <a:off x="830392" y="4169130"/>
            <a:ext cx="745763" cy="45826"/>
            <a:chOff x="4580561" y="2589004"/>
            <a:chExt cx="1064464" cy="25200"/>
          </a:xfrm>
        </p:grpSpPr>
        <p:sp>
          <p:nvSpPr>
            <p:cNvPr id="96" name="Google Shape;96;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99" name="Google Shape;99;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00" name="Google Shape;100;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1" name="Google Shape;101;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02" name="Google Shape;102;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03" name="Google Shape;103;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4"/>
        <p:cNvGrpSpPr/>
        <p:nvPr/>
      </p:nvGrpSpPr>
      <p:grpSpPr>
        <a:xfrm>
          <a:off x="0" y="0"/>
          <a:ext cx="0" cy="0"/>
          <a:chOff x="0" y="0"/>
          <a:chExt cx="0" cy="0"/>
        </a:xfrm>
      </p:grpSpPr>
      <p:sp>
        <p:nvSpPr>
          <p:cNvPr id="105" name="Google Shape;105;p12"/>
          <p:cNvSpPr/>
          <p:nvPr/>
        </p:nvSpPr>
        <p:spPr>
          <a:xfrm>
            <a:off x="0" y="0"/>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7" name="Google Shape;107;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08" name="Google Shape;108;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9" name="Google Shape;109;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10" name="Google Shape;110;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 name="Google Shape;111;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12" name="Google Shape;112;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13" name="Google Shape;113;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rds.oeb.ca/CMWebDrawer/Record/730381/File/document"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hyperlink" Target="https://www.oeb.ca/industry/contact-industry-relations" TargetMode="External"/></Relationships>
</file>

<file path=ppt/slides/_rels/slide11.xml.rels><?xml version="1.0" encoding="UTF-8" standalone="yes"?>
<Relationships xmlns="http://schemas.openxmlformats.org/package/2006/relationships"><Relationship Id="rId3" Type="http://schemas.openxmlformats.org/officeDocument/2006/relationships/hyperlink" Target="https://www.ontario.ca/laws/regulation/210633" TargetMode="Externa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hyperlink" Target="https://www.oeb.ca/consultations-and-projects/policy-initiatives-and-consultations/green-button-industry-led-working" TargetMode="Externa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hyperlink" Target="https://www.ontario.ca/laws/regulation/210633" TargetMode="External"/><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18"/>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rgbClr val="000000"/>
                </a:solidFill>
              </a:rPr>
              <a:t>OEB </a:t>
            </a:r>
            <a:endParaRPr sz="4800">
              <a:solidFill>
                <a:srgbClr val="000000"/>
              </a:solidFill>
            </a:endParaRPr>
          </a:p>
          <a:p>
            <a:pPr marL="0" lvl="0" indent="0" algn="l" rtl="0">
              <a:spcBef>
                <a:spcPts val="0"/>
              </a:spcBef>
              <a:spcAft>
                <a:spcPts val="0"/>
              </a:spcAft>
              <a:buNone/>
            </a:pPr>
            <a:r>
              <a:rPr lang="en-GB" sz="4800">
                <a:solidFill>
                  <a:srgbClr val="000000"/>
                </a:solidFill>
              </a:rPr>
              <a:t>Green Button - IWG</a:t>
            </a:r>
            <a:endParaRPr/>
          </a:p>
        </p:txBody>
      </p:sp>
      <p:sp>
        <p:nvSpPr>
          <p:cNvPr id="153" name="Google Shape;153;p18"/>
          <p:cNvSpPr txBox="1">
            <a:spLocks noGrp="1"/>
          </p:cNvSpPr>
          <p:nvPr>
            <p:ph type="subTitle" idx="1"/>
          </p:nvPr>
        </p:nvSpPr>
        <p:spPr>
          <a:xfrm>
            <a:off x="464925" y="2937075"/>
            <a:ext cx="7688100" cy="969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1400" b="1"/>
              <a:t>Independent (Industry-led) Working Group for the implementation of Green Button in Ontario</a:t>
            </a:r>
            <a:endParaRPr sz="1400" b="1"/>
          </a:p>
          <a:p>
            <a:pPr marL="0" lvl="0" indent="0" algn="l" rtl="0">
              <a:spcBef>
                <a:spcPts val="0"/>
              </a:spcBef>
              <a:spcAft>
                <a:spcPts val="0"/>
              </a:spcAft>
              <a:buNone/>
            </a:pPr>
            <a:endParaRPr sz="1400" b="1"/>
          </a:p>
          <a:p>
            <a:pPr marL="0" lvl="0" indent="0" algn="l" rtl="0">
              <a:spcBef>
                <a:spcPts val="0"/>
              </a:spcBef>
              <a:spcAft>
                <a:spcPts val="0"/>
              </a:spcAft>
              <a:buNone/>
            </a:pPr>
            <a:r>
              <a:rPr lang="en-GB" sz="1400" b="1"/>
              <a:t>                                                                 Co-Chairs: Eddie, Gary, Jeremy </a:t>
            </a:r>
            <a:endParaRPr sz="1400" b="1"/>
          </a:p>
        </p:txBody>
      </p:sp>
      <p:sp>
        <p:nvSpPr>
          <p:cNvPr id="154" name="Google Shape;154;p18"/>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dirty="0">
                <a:latin typeface="Raleway"/>
                <a:ea typeface="Raleway"/>
                <a:cs typeface="Raleway"/>
                <a:sym typeface="Raleway"/>
              </a:rPr>
              <a:t>2023-03-16</a:t>
            </a:r>
            <a:endParaRPr sz="600" b="1" dirty="0">
              <a:latin typeface="Raleway"/>
              <a:ea typeface="Raleway"/>
              <a:cs typeface="Raleway"/>
              <a:sym typeface="Raleway"/>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764824" y="360250"/>
            <a:ext cx="7588661" cy="350700"/>
          </a:xfrm>
          <a:prstGeom prst="rect">
            <a:avLst/>
          </a:prstGeom>
        </p:spPr>
        <p:txBody>
          <a:bodyPr spcFirstLastPara="1" wrap="square" lIns="91425" tIns="91425" rIns="91425" bIns="91425" anchor="t" anchorCtr="0">
            <a:noAutofit/>
          </a:bodyPr>
          <a:lstStyle/>
          <a:p>
            <a:r>
              <a:rPr lang="en-CA" sz="1800" dirty="0">
                <a:solidFill>
                  <a:schemeClr val="accent1"/>
                </a:solidFill>
                <a:effectLst/>
                <a:latin typeface="Calibri" panose="020F0502020204030204" pitchFamily="34" charset="0"/>
                <a:ea typeface="Calibri" panose="020F0502020204030204" pitchFamily="34" charset="0"/>
              </a:rPr>
              <a:t>OEB Response / Questions?</a:t>
            </a:r>
            <a:br>
              <a:rPr lang="en-CA" sz="1800" dirty="0">
                <a:effectLst/>
                <a:latin typeface="Calibri" panose="020F0502020204030204" pitchFamily="34" charset="0"/>
                <a:ea typeface="Calibri" panose="020F0502020204030204" pitchFamily="34" charset="0"/>
              </a:rPr>
            </a:br>
            <a:r>
              <a:rPr lang="en-CA" sz="1800" b="0" dirty="0">
                <a:effectLst/>
                <a:latin typeface="Calibri" panose="020F0502020204030204" pitchFamily="34" charset="0"/>
                <a:ea typeface="Calibri" panose="020F0502020204030204" pitchFamily="34" charset="0"/>
              </a:rPr>
              <a:t>The OEB’s </a:t>
            </a:r>
            <a:r>
              <a:rPr lang="en-CA" sz="1800" b="0" u="sng" dirty="0">
                <a:solidFill>
                  <a:srgbClr val="0563C1"/>
                </a:solidFill>
                <a:effectLst/>
                <a:latin typeface="Calibri" panose="020F0502020204030204" pitchFamily="34" charset="0"/>
                <a:ea typeface="Calibri" panose="020F0502020204030204" pitchFamily="34" charset="0"/>
                <a:hlinkClick r:id="rId3"/>
              </a:rPr>
              <a:t>Green Button Guidance</a:t>
            </a:r>
            <a:r>
              <a:rPr lang="en-CA" sz="1800" b="0" dirty="0">
                <a:effectLst/>
                <a:latin typeface="Calibri" panose="020F0502020204030204" pitchFamily="34" charset="0"/>
                <a:ea typeface="Calibri" panose="020F0502020204030204" pitchFamily="34" charset="0"/>
              </a:rPr>
              <a:t>, issued November 2021, speaks to privacy being the distributor’s own privacy policy. Further, a distributor does not necessarily need to create a separate policy for GB just that it’s existing policy should reflect GB, as relevant. </a:t>
            </a:r>
            <a:br>
              <a:rPr lang="en-CA" sz="1800" b="0" dirty="0">
                <a:effectLst/>
                <a:latin typeface="Calibri" panose="020F0502020204030204" pitchFamily="34" charset="0"/>
                <a:ea typeface="Calibri" panose="020F0502020204030204" pitchFamily="34" charset="0"/>
              </a:rPr>
            </a:br>
            <a:r>
              <a:rPr lang="en-CA" sz="1800" b="0" dirty="0">
                <a:effectLst/>
                <a:latin typeface="Calibri" panose="020F0502020204030204" pitchFamily="34" charset="0"/>
                <a:ea typeface="Calibri" panose="020F0502020204030204" pitchFamily="34" charset="0"/>
              </a:rPr>
              <a:t> Per Section 3 (4) of the GB Reg. must be provided in electronic format to the customer when it authorizes (OEB envisages this to be via a link at authorization time). </a:t>
            </a:r>
            <a:br>
              <a:rPr lang="en-CA" sz="1800" b="0" dirty="0">
                <a:effectLst/>
                <a:latin typeface="Calibri" panose="020F0502020204030204" pitchFamily="34" charset="0"/>
                <a:ea typeface="Calibri" panose="020F0502020204030204" pitchFamily="34" charset="0"/>
              </a:rPr>
            </a:br>
            <a:r>
              <a:rPr lang="en-CA" sz="1800" b="0" dirty="0">
                <a:effectLst/>
                <a:latin typeface="Calibri" panose="020F0502020204030204" pitchFamily="34" charset="0"/>
                <a:ea typeface="Calibri" panose="020F0502020204030204" pitchFamily="34" charset="0"/>
              </a:rPr>
              <a:t> </a:t>
            </a:r>
            <a:br>
              <a:rPr lang="en-CA" sz="1800" b="0" dirty="0">
                <a:effectLst/>
                <a:latin typeface="Calibri" panose="020F0502020204030204" pitchFamily="34" charset="0"/>
                <a:ea typeface="Calibri" panose="020F0502020204030204" pitchFamily="34" charset="0"/>
              </a:rPr>
            </a:br>
            <a:r>
              <a:rPr lang="en-CA" sz="1800" b="0" dirty="0">
                <a:effectLst/>
                <a:latin typeface="Calibri" panose="020F0502020204030204" pitchFamily="34" charset="0"/>
                <a:ea typeface="Calibri" panose="020F0502020204030204" pitchFamily="34" charset="0"/>
              </a:rPr>
              <a:t>The Guidance also states that it would generally not be a distributor’s role to monitor the behaviour of a third party once the customer agrees to share their data with the third party. Rather, it is the third party’s responsibility to manage the data under its own privacy policies and legal or regulatory requirements.</a:t>
            </a:r>
            <a:br>
              <a:rPr lang="en-CA" sz="1800" b="0" dirty="0">
                <a:effectLst/>
                <a:latin typeface="Calibri" panose="020F0502020204030204" pitchFamily="34" charset="0"/>
                <a:ea typeface="Calibri" panose="020F0502020204030204" pitchFamily="34" charset="0"/>
              </a:rPr>
            </a:br>
            <a:r>
              <a:rPr lang="en-CA" sz="1800" b="0" dirty="0">
                <a:effectLst/>
                <a:latin typeface="Calibri" panose="020F0502020204030204" pitchFamily="34" charset="0"/>
                <a:ea typeface="Calibri" panose="020F0502020204030204" pitchFamily="34" charset="0"/>
              </a:rPr>
              <a:t>The </a:t>
            </a:r>
            <a:r>
              <a:rPr lang="en-CA" sz="1800" b="0" u="sng" dirty="0">
                <a:solidFill>
                  <a:srgbClr val="0563C1"/>
                </a:solidFill>
                <a:effectLst/>
                <a:latin typeface="Calibri" panose="020F0502020204030204" pitchFamily="34" charset="0"/>
                <a:ea typeface="Calibri" panose="020F0502020204030204" pitchFamily="34" charset="0"/>
                <a:hlinkClick r:id="rId4"/>
              </a:rPr>
              <a:t>Industry Relations</a:t>
            </a:r>
            <a:r>
              <a:rPr lang="en-CA" sz="1800" b="0" dirty="0">
                <a:effectLst/>
                <a:latin typeface="Calibri" panose="020F0502020204030204" pitchFamily="34" charset="0"/>
                <a:ea typeface="Calibri" panose="020F0502020204030204" pitchFamily="34" charset="0"/>
              </a:rPr>
              <a:t> process is also available for parties that have questions related to the Reg. / GB requirements. </a:t>
            </a:r>
            <a:br>
              <a:rPr lang="en-CA" sz="1800" b="0" dirty="0">
                <a:effectLst/>
                <a:latin typeface="Calibri" panose="020F0502020204030204" pitchFamily="34" charset="0"/>
                <a:ea typeface="Calibri" panose="020F0502020204030204" pitchFamily="34" charset="0"/>
              </a:rPr>
            </a:br>
            <a:br>
              <a:rPr lang="en-CA" sz="1800" b="0" dirty="0">
                <a:effectLst/>
                <a:latin typeface="Calibri" panose="020F0502020204030204" pitchFamily="34" charset="0"/>
                <a:ea typeface="Calibri" panose="020F0502020204030204" pitchFamily="34" charset="0"/>
              </a:rPr>
            </a:br>
            <a:br>
              <a:rPr lang="en-CA" sz="1800" dirty="0">
                <a:effectLst/>
                <a:latin typeface="Calibri" panose="020F0502020204030204" pitchFamily="34" charset="0"/>
                <a:ea typeface="Calibri" panose="020F0502020204030204" pitchFamily="34" charset="0"/>
              </a:rPr>
            </a:br>
            <a:br>
              <a:rPr lang="en-CA" sz="1800" dirty="0">
                <a:effectLst/>
                <a:latin typeface="Calibri" panose="020F0502020204030204" pitchFamily="34" charset="0"/>
                <a:ea typeface="Calibri" panose="020F0502020204030204" pitchFamily="34" charset="0"/>
              </a:rPr>
            </a:br>
            <a:br>
              <a:rPr lang="en-GB" sz="2200" dirty="0"/>
            </a:br>
            <a:endParaRPr sz="2200" dirty="0"/>
          </a:p>
        </p:txBody>
      </p:sp>
    </p:spTree>
    <p:extLst>
      <p:ext uri="{BB962C8B-B14F-4D97-AF65-F5344CB8AC3E}">
        <p14:creationId xmlns:p14="http://schemas.microsoft.com/office/powerpoint/2010/main" val="12090268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764825" y="3602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dirty="0"/>
              <a:t>Working Group Review of Regulation – Implementation Focus </a:t>
            </a:r>
            <a:br>
              <a:rPr lang="en-GB" sz="2200" dirty="0"/>
            </a:br>
            <a:endParaRPr sz="2200" dirty="0"/>
          </a:p>
        </p:txBody>
      </p:sp>
      <p:sp>
        <p:nvSpPr>
          <p:cNvPr id="172" name="Google Shape;172;p21"/>
          <p:cNvSpPr txBox="1">
            <a:spLocks noGrp="1"/>
          </p:cNvSpPr>
          <p:nvPr>
            <p:ph type="body" idx="4294967295"/>
          </p:nvPr>
        </p:nvSpPr>
        <p:spPr>
          <a:xfrm>
            <a:off x="205150" y="1406500"/>
            <a:ext cx="8571600" cy="3375600"/>
          </a:xfrm>
          <a:prstGeom prst="rect">
            <a:avLst/>
          </a:prstGeom>
        </p:spPr>
        <p:txBody>
          <a:bodyPr spcFirstLastPara="1" wrap="square" lIns="91425" tIns="91425" rIns="91425" bIns="91425" anchor="t" anchorCtr="0">
            <a:noAutofit/>
          </a:bodyPr>
          <a:lstStyle/>
          <a:p>
            <a:pPr marL="457200" lvl="0" indent="-317500" algn="l" rtl="0">
              <a:spcBef>
                <a:spcPts val="1000"/>
              </a:spcBef>
              <a:spcAft>
                <a:spcPts val="0"/>
              </a:spcAft>
              <a:buClr>
                <a:schemeClr val="lt1"/>
              </a:buClr>
              <a:buSzPts val="1400"/>
              <a:buFont typeface="Lato"/>
              <a:buChar char="●"/>
            </a:pPr>
            <a:r>
              <a:rPr lang="en-US" sz="2000" dirty="0">
                <a:solidFill>
                  <a:schemeClr val="lt1"/>
                </a:solidFill>
                <a:latin typeface="Lato"/>
                <a:ea typeface="Lato"/>
                <a:cs typeface="Lato"/>
                <a:sym typeface="Lato"/>
              </a:rPr>
              <a:t>Discuss Regulation</a:t>
            </a:r>
          </a:p>
          <a:p>
            <a:pPr marL="139700" lvl="0" indent="0" algn="l" rtl="0">
              <a:spcBef>
                <a:spcPts val="1000"/>
              </a:spcBef>
              <a:spcAft>
                <a:spcPts val="0"/>
              </a:spcAft>
              <a:buClr>
                <a:schemeClr val="lt1"/>
              </a:buClr>
              <a:buSzPts val="1400"/>
              <a:buNone/>
            </a:pPr>
            <a:r>
              <a:rPr lang="en-US" sz="2000" dirty="0">
                <a:solidFill>
                  <a:schemeClr val="lt1"/>
                </a:solidFill>
                <a:latin typeface="Lato"/>
                <a:ea typeface="Lato"/>
                <a:cs typeface="Lato"/>
                <a:sym typeface="Lato"/>
                <a:hlinkClick r:id="rId3"/>
              </a:rPr>
              <a:t>https://www.ontario.ca/laws/regulation/210633</a:t>
            </a:r>
            <a:r>
              <a:rPr lang="en-US" sz="2000" dirty="0">
                <a:solidFill>
                  <a:schemeClr val="lt1"/>
                </a:solidFill>
                <a:latin typeface="Lato"/>
                <a:ea typeface="Lato"/>
                <a:cs typeface="Lato"/>
                <a:sym typeface="Lato"/>
              </a:rPr>
              <a:t> </a:t>
            </a:r>
          </a:p>
          <a:p>
            <a:pPr marL="457200" lvl="0" indent="-317500" algn="l" rtl="0">
              <a:spcBef>
                <a:spcPts val="1000"/>
              </a:spcBef>
              <a:spcAft>
                <a:spcPts val="0"/>
              </a:spcAft>
              <a:buClr>
                <a:schemeClr val="lt1"/>
              </a:buClr>
              <a:buSzPts val="1400"/>
              <a:buFont typeface="Lato"/>
              <a:buChar char="●"/>
            </a:pPr>
            <a:r>
              <a:rPr lang="en-US" sz="2000" dirty="0">
                <a:solidFill>
                  <a:schemeClr val="lt1"/>
                </a:solidFill>
                <a:latin typeface="Lato"/>
                <a:ea typeface="Lato"/>
                <a:cs typeface="Lato"/>
                <a:sym typeface="Lato"/>
              </a:rPr>
              <a:t>Discuss Implementation needs and GBA Certification</a:t>
            </a:r>
          </a:p>
        </p:txBody>
      </p:sp>
    </p:spTree>
    <p:extLst>
      <p:ext uri="{BB962C8B-B14F-4D97-AF65-F5344CB8AC3E}">
        <p14:creationId xmlns:p14="http://schemas.microsoft.com/office/powerpoint/2010/main" val="20100889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9"/>
        <p:cNvGrpSpPr/>
        <p:nvPr/>
      </p:nvGrpSpPr>
      <p:grpSpPr>
        <a:xfrm>
          <a:off x="0" y="0"/>
          <a:ext cx="0" cy="0"/>
          <a:chOff x="0" y="0"/>
          <a:chExt cx="0" cy="0"/>
        </a:xfrm>
      </p:grpSpPr>
      <p:sp>
        <p:nvSpPr>
          <p:cNvPr id="540" name="Google Shape;540;p72"/>
          <p:cNvSpPr txBox="1">
            <a:spLocks noGrp="1"/>
          </p:cNvSpPr>
          <p:nvPr>
            <p:ph type="ctrTitle"/>
          </p:nvPr>
        </p:nvSpPr>
        <p:spPr>
          <a:xfrm>
            <a:off x="212250" y="1322450"/>
            <a:ext cx="8893200" cy="2307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rgbClr val="000000"/>
                </a:solidFill>
              </a:rPr>
              <a:t>IWG </a:t>
            </a:r>
            <a:endParaRPr sz="4800">
              <a:solidFill>
                <a:srgbClr val="000000"/>
              </a:solidFill>
            </a:endParaRPr>
          </a:p>
          <a:p>
            <a:pPr marL="0" lvl="0" indent="0" algn="l" rtl="0">
              <a:spcBef>
                <a:spcPts val="0"/>
              </a:spcBef>
              <a:spcAft>
                <a:spcPts val="0"/>
              </a:spcAft>
              <a:buNone/>
            </a:pPr>
            <a:r>
              <a:rPr lang="en-GB">
                <a:solidFill>
                  <a:srgbClr val="000000"/>
                </a:solidFill>
              </a:rPr>
              <a:t>Thank you for your participation</a:t>
            </a:r>
            <a:endParaRPr>
              <a:solidFill>
                <a:srgbClr val="000000"/>
              </a:solidFill>
            </a:endParaRPr>
          </a:p>
          <a:p>
            <a:pPr marL="0" lvl="0" indent="0" algn="l" rtl="0">
              <a:spcBef>
                <a:spcPts val="0"/>
              </a:spcBef>
              <a:spcAft>
                <a:spcPts val="0"/>
              </a:spcAft>
              <a:buNone/>
            </a:pPr>
            <a:r>
              <a:rPr lang="en-GB" sz="2600">
                <a:solidFill>
                  <a:srgbClr val="000000"/>
                </a:solidFill>
              </a:rPr>
              <a:t>To reach out to the Co-Chairs - Email us</a:t>
            </a:r>
            <a:r>
              <a:rPr lang="en-GB" sz="3200">
                <a:solidFill>
                  <a:srgbClr val="000000"/>
                </a:solidFill>
              </a:rPr>
              <a:t> </a:t>
            </a:r>
            <a:endParaRPr sz="3200">
              <a:solidFill>
                <a:srgbClr val="000000"/>
              </a:solidFill>
            </a:endParaRPr>
          </a:p>
          <a:p>
            <a:pPr marL="0" lvl="0" indent="0" algn="l" rtl="0">
              <a:spcBef>
                <a:spcPts val="0"/>
              </a:spcBef>
              <a:spcAft>
                <a:spcPts val="0"/>
              </a:spcAft>
              <a:buNone/>
            </a:pPr>
            <a:r>
              <a:rPr lang="en-GB">
                <a:solidFill>
                  <a:srgbClr val="000000"/>
                </a:solidFill>
              </a:rPr>
              <a:t> </a:t>
            </a:r>
            <a:endParaRPr sz="360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58"/>
        <p:cNvGrpSpPr/>
        <p:nvPr/>
      </p:nvGrpSpPr>
      <p:grpSpPr>
        <a:xfrm>
          <a:off x="0" y="0"/>
          <a:ext cx="0" cy="0"/>
          <a:chOff x="0" y="0"/>
          <a:chExt cx="0" cy="0"/>
        </a:xfrm>
      </p:grpSpPr>
      <p:sp>
        <p:nvSpPr>
          <p:cNvPr id="159" name="Google Shape;159;p19"/>
          <p:cNvSpPr txBox="1">
            <a:spLocks noGrp="1"/>
          </p:cNvSpPr>
          <p:nvPr>
            <p:ph type="title"/>
          </p:nvPr>
        </p:nvSpPr>
        <p:spPr>
          <a:xfrm>
            <a:off x="1308150" y="556650"/>
            <a:ext cx="71100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IWG - Agenda for Today </a:t>
            </a:r>
            <a:endParaRPr/>
          </a:p>
        </p:txBody>
      </p:sp>
      <p:sp>
        <p:nvSpPr>
          <p:cNvPr id="160" name="Google Shape;160;p19"/>
          <p:cNvSpPr txBox="1"/>
          <p:nvPr/>
        </p:nvSpPr>
        <p:spPr>
          <a:xfrm>
            <a:off x="664800" y="1337400"/>
            <a:ext cx="8030100" cy="34503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Clr>
                <a:schemeClr val="lt1"/>
              </a:buClr>
              <a:buSzPts val="1400"/>
              <a:buFont typeface="Lato"/>
              <a:buChar char="●"/>
            </a:pPr>
            <a:r>
              <a:rPr lang="en-GB" b="1" dirty="0">
                <a:solidFill>
                  <a:schemeClr val="lt1"/>
                </a:solidFill>
                <a:latin typeface="Lato"/>
                <a:ea typeface="Lato"/>
                <a:cs typeface="Lato"/>
                <a:sym typeface="Lato"/>
              </a:rPr>
              <a:t>OEB Staff – “Land Acknowledgment” </a:t>
            </a:r>
            <a:endParaRPr b="1" dirty="0">
              <a:solidFill>
                <a:schemeClr val="lt1"/>
              </a:solidFill>
              <a:latin typeface="Lato"/>
              <a:ea typeface="Lato"/>
              <a:cs typeface="Lato"/>
              <a:sym typeface="Lato"/>
            </a:endParaRPr>
          </a:p>
          <a:p>
            <a:pPr marL="457200" lvl="0" indent="-317500" algn="l" rtl="0">
              <a:spcBef>
                <a:spcPts val="1000"/>
              </a:spcBef>
              <a:spcAft>
                <a:spcPts val="0"/>
              </a:spcAft>
              <a:buClr>
                <a:schemeClr val="lt1"/>
              </a:buClr>
              <a:buSzPts val="1400"/>
              <a:buFont typeface="Lato"/>
              <a:buChar char="●"/>
            </a:pPr>
            <a:r>
              <a:rPr lang="en-GB" b="1" dirty="0">
                <a:solidFill>
                  <a:schemeClr val="lt1"/>
                </a:solidFill>
                <a:latin typeface="Lato"/>
                <a:ea typeface="Lato"/>
                <a:cs typeface="Lato"/>
                <a:sym typeface="Lato"/>
              </a:rPr>
              <a:t>Co Chairs - Eddie, Gary, Jeremy </a:t>
            </a:r>
            <a:endParaRPr b="1" dirty="0">
              <a:solidFill>
                <a:schemeClr val="lt1"/>
              </a:solidFill>
              <a:latin typeface="Lato"/>
              <a:ea typeface="Lato"/>
              <a:cs typeface="Lato"/>
              <a:sym typeface="Lato"/>
            </a:endParaRPr>
          </a:p>
          <a:p>
            <a:pPr marL="457200" lvl="0" indent="-317500" algn="l" rtl="0">
              <a:spcBef>
                <a:spcPts val="1000"/>
              </a:spcBef>
              <a:spcAft>
                <a:spcPts val="0"/>
              </a:spcAft>
              <a:buClr>
                <a:schemeClr val="lt1"/>
              </a:buClr>
              <a:buSzPts val="1400"/>
              <a:buFont typeface="Lato"/>
              <a:buChar char="●"/>
            </a:pPr>
            <a:r>
              <a:rPr lang="en-GB" b="1" dirty="0">
                <a:solidFill>
                  <a:schemeClr val="lt1"/>
                </a:solidFill>
                <a:latin typeface="Lato"/>
                <a:ea typeface="Lato"/>
                <a:cs typeface="Lato"/>
                <a:sym typeface="Lato"/>
              </a:rPr>
              <a:t>Administrative </a:t>
            </a:r>
            <a:r>
              <a:rPr lang="en-GB" dirty="0">
                <a:solidFill>
                  <a:schemeClr val="lt1"/>
                </a:solidFill>
                <a:latin typeface="Lato"/>
                <a:ea typeface="Lato"/>
                <a:cs typeface="Lato"/>
                <a:sym typeface="Lato"/>
              </a:rPr>
              <a:t>(how is this going to work) –  5 minutes</a:t>
            </a:r>
          </a:p>
          <a:p>
            <a:pPr marL="457200" indent="-317500">
              <a:spcBef>
                <a:spcPts val="1000"/>
              </a:spcBef>
              <a:buClr>
                <a:schemeClr val="lt1"/>
              </a:buClr>
              <a:buSzPts val="1400"/>
              <a:buFont typeface="Lato"/>
              <a:buChar char="●"/>
            </a:pPr>
            <a:r>
              <a:rPr lang="en-US" dirty="0">
                <a:solidFill>
                  <a:schemeClr val="lt1"/>
                </a:solidFill>
                <a:latin typeface="Lato"/>
                <a:ea typeface="Lato"/>
                <a:cs typeface="Lato"/>
                <a:sym typeface="Lato"/>
              </a:rPr>
              <a:t>Review Sub Working Group Content</a:t>
            </a:r>
          </a:p>
          <a:p>
            <a:pPr marL="457200" indent="-317500">
              <a:spcBef>
                <a:spcPts val="1000"/>
              </a:spcBef>
              <a:buClr>
                <a:schemeClr val="lt1"/>
              </a:buClr>
              <a:buSzPts val="1400"/>
              <a:buFont typeface="Lato"/>
              <a:buChar char="●"/>
            </a:pPr>
            <a:r>
              <a:rPr lang="en-US" dirty="0">
                <a:solidFill>
                  <a:schemeClr val="lt1"/>
                </a:solidFill>
                <a:latin typeface="Lato"/>
                <a:ea typeface="Lato"/>
                <a:cs typeface="Lato"/>
                <a:sym typeface="Lato"/>
              </a:rPr>
              <a:t>Continued - Discuss implementation Focus this meeting on Regulation  </a:t>
            </a:r>
          </a:p>
          <a:p>
            <a:pPr marL="457200" lvl="2" indent="-317500">
              <a:spcBef>
                <a:spcPts val="1000"/>
              </a:spcBef>
              <a:buClr>
                <a:schemeClr val="lt1"/>
              </a:buClr>
              <a:buSzPts val="1400"/>
              <a:buFont typeface="Lato"/>
              <a:buChar char="●"/>
            </a:pPr>
            <a:r>
              <a:rPr lang="en-US" dirty="0">
                <a:solidFill>
                  <a:schemeClr val="lt1"/>
                </a:solidFill>
                <a:latin typeface="Lato"/>
                <a:ea typeface="Lato"/>
                <a:cs typeface="Lato"/>
                <a:sym typeface="Lato"/>
              </a:rPr>
              <a:t>        Review Ontario Regulation – Implementation Preparedness</a:t>
            </a:r>
          </a:p>
          <a:p>
            <a:pPr marL="457200" lvl="4" indent="-317500">
              <a:spcBef>
                <a:spcPts val="1000"/>
              </a:spcBef>
              <a:buClr>
                <a:schemeClr val="lt1"/>
              </a:buClr>
              <a:buSzPts val="1400"/>
              <a:buFont typeface="Lato"/>
              <a:buChar char="●"/>
            </a:pPr>
            <a:r>
              <a:rPr lang="en-US" dirty="0">
                <a:solidFill>
                  <a:schemeClr val="lt1"/>
                </a:solidFill>
                <a:latin typeface="Lato"/>
                <a:ea typeface="Lato"/>
                <a:cs typeface="Lato"/>
                <a:sym typeface="Lato"/>
              </a:rPr>
              <a:t>Discuss GBA Testing  </a:t>
            </a:r>
          </a:p>
          <a:p>
            <a:pPr marL="457200" lvl="0" indent="-317500" algn="l" rtl="0">
              <a:spcBef>
                <a:spcPts val="1000"/>
              </a:spcBef>
              <a:spcAft>
                <a:spcPts val="0"/>
              </a:spcAft>
              <a:buClr>
                <a:schemeClr val="lt1"/>
              </a:buClr>
              <a:buSzPts val="1400"/>
              <a:buFont typeface="Lato"/>
              <a:buChar char="●"/>
            </a:pPr>
            <a:r>
              <a:rPr lang="en-US" dirty="0">
                <a:solidFill>
                  <a:schemeClr val="lt1"/>
                </a:solidFill>
                <a:latin typeface="Lato"/>
                <a:ea typeface="Lato"/>
                <a:cs typeface="Lato"/>
                <a:sym typeface="Lato"/>
              </a:rPr>
              <a:t>Review Next Steps and any follow up items –Implementation focused</a:t>
            </a:r>
          </a:p>
          <a:p>
            <a:pPr marL="139700" lvl="3">
              <a:spcBef>
                <a:spcPts val="1000"/>
              </a:spcBef>
              <a:buClr>
                <a:schemeClr val="lt1"/>
              </a:buClr>
              <a:buSzPts val="1400"/>
            </a:pPr>
            <a:r>
              <a:rPr lang="en-US" dirty="0">
                <a:solidFill>
                  <a:schemeClr val="lt1"/>
                </a:solidFill>
                <a:latin typeface="Lato"/>
                <a:ea typeface="Lato"/>
                <a:cs typeface="Lato"/>
                <a:sym typeface="Lato"/>
              </a:rPr>
              <a:t> </a:t>
            </a:r>
            <a:endParaRPr dirty="0">
              <a:solidFill>
                <a:schemeClr val="lt1"/>
              </a:solidFill>
              <a:latin typeface="Lato"/>
              <a:ea typeface="Lato"/>
              <a:cs typeface="Lato"/>
              <a:sym typeface="Lato"/>
            </a:endParaRPr>
          </a:p>
          <a:p>
            <a:pPr marL="0" lvl="0" indent="0" algn="l" rtl="0">
              <a:spcBef>
                <a:spcPts val="1000"/>
              </a:spcBef>
              <a:spcAft>
                <a:spcPts val="0"/>
              </a:spcAft>
              <a:buNone/>
            </a:pPr>
            <a:endParaRPr dirty="0">
              <a:solidFill>
                <a:schemeClr val="lt1"/>
              </a:solidFill>
              <a:latin typeface="Lato"/>
              <a:ea typeface="Lato"/>
              <a:cs typeface="Lato"/>
              <a:sym typeface="Lato"/>
            </a:endParaRPr>
          </a:p>
          <a:p>
            <a:pPr marL="0" lvl="0" indent="0" algn="l" rtl="0">
              <a:spcBef>
                <a:spcPts val="1000"/>
              </a:spcBef>
              <a:spcAft>
                <a:spcPts val="1000"/>
              </a:spcAft>
              <a:buNone/>
            </a:pPr>
            <a:endParaRPr b="1" dirty="0">
              <a:solidFill>
                <a:schemeClr val="lt1"/>
              </a:solidFill>
              <a:latin typeface="Lato"/>
              <a:ea typeface="Lato"/>
              <a:cs typeface="Lato"/>
              <a:sym typeface="La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64"/>
        <p:cNvGrpSpPr/>
        <p:nvPr/>
      </p:nvGrpSpPr>
      <p:grpSpPr>
        <a:xfrm>
          <a:off x="0" y="0"/>
          <a:ext cx="0" cy="0"/>
          <a:chOff x="0" y="0"/>
          <a:chExt cx="0" cy="0"/>
        </a:xfrm>
      </p:grpSpPr>
      <p:sp>
        <p:nvSpPr>
          <p:cNvPr id="165" name="Google Shape;165;p20"/>
          <p:cNvSpPr txBox="1">
            <a:spLocks noGrp="1"/>
          </p:cNvSpPr>
          <p:nvPr>
            <p:ph type="title"/>
          </p:nvPr>
        </p:nvSpPr>
        <p:spPr>
          <a:xfrm>
            <a:off x="764825" y="3602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dirty="0"/>
              <a:t>Administrative - General </a:t>
            </a:r>
            <a:endParaRPr sz="2200" dirty="0"/>
          </a:p>
        </p:txBody>
      </p:sp>
      <p:sp>
        <p:nvSpPr>
          <p:cNvPr id="166" name="Google Shape;166;p20"/>
          <p:cNvSpPr txBox="1">
            <a:spLocks noGrp="1"/>
          </p:cNvSpPr>
          <p:nvPr>
            <p:ph type="body" idx="4294967295"/>
          </p:nvPr>
        </p:nvSpPr>
        <p:spPr>
          <a:xfrm>
            <a:off x="101975" y="1088650"/>
            <a:ext cx="8755800" cy="35124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Char char="●"/>
            </a:pPr>
            <a:r>
              <a:rPr lang="en-GB" sz="2000" dirty="0">
                <a:solidFill>
                  <a:schemeClr val="lt1"/>
                </a:solidFill>
              </a:rPr>
              <a:t>Etiquette. Be respectful and Asking Questions state company &amp; name</a:t>
            </a:r>
            <a:endParaRPr sz="2000" dirty="0">
              <a:solidFill>
                <a:schemeClr val="lt1"/>
              </a:solidFill>
            </a:endParaRPr>
          </a:p>
          <a:p>
            <a:pPr indent="-355600">
              <a:buClr>
                <a:schemeClr val="lt1"/>
              </a:buClr>
              <a:buSzPts val="2000"/>
            </a:pPr>
            <a:r>
              <a:rPr lang="en-US" sz="2000" dirty="0">
                <a:solidFill>
                  <a:schemeClr val="lt1"/>
                </a:solidFill>
              </a:rPr>
              <a:t>Our next meeting.  March 16th</a:t>
            </a:r>
          </a:p>
          <a:p>
            <a:pPr marL="457200" lvl="0" indent="-355600" algn="l" rtl="0">
              <a:spcBef>
                <a:spcPts val="0"/>
              </a:spcBef>
              <a:spcAft>
                <a:spcPts val="0"/>
              </a:spcAft>
              <a:buClr>
                <a:schemeClr val="lt1"/>
              </a:buClr>
              <a:buSzPts val="2000"/>
              <a:buChar char="●"/>
            </a:pPr>
            <a:r>
              <a:rPr lang="en-GB" sz="2000" dirty="0">
                <a:solidFill>
                  <a:schemeClr val="lt1"/>
                </a:solidFill>
              </a:rPr>
              <a:t>Next Meeting :  Implementation Focused and Other priority items.</a:t>
            </a:r>
            <a:endParaRPr sz="2000" dirty="0">
              <a:solidFill>
                <a:schemeClr val="lt1"/>
              </a:solidFill>
            </a:endParaRPr>
          </a:p>
          <a:p>
            <a:pPr marL="457200" lvl="0" indent="-355600" algn="l" rtl="0">
              <a:spcBef>
                <a:spcPts val="0"/>
              </a:spcBef>
              <a:spcAft>
                <a:spcPts val="0"/>
              </a:spcAft>
              <a:buClr>
                <a:schemeClr val="lt1"/>
              </a:buClr>
              <a:buSzPts val="2000"/>
              <a:buChar char="●"/>
            </a:pPr>
            <a:r>
              <a:rPr lang="en-GB" sz="2000" dirty="0">
                <a:solidFill>
                  <a:schemeClr val="lt1"/>
                </a:solidFill>
              </a:rPr>
              <a:t>IWG document 2022 and OEB Response on OEB Website</a:t>
            </a:r>
          </a:p>
          <a:p>
            <a:pPr indent="-355600">
              <a:buClr>
                <a:schemeClr val="lt1"/>
              </a:buClr>
              <a:buSzPts val="2000"/>
            </a:pPr>
            <a:r>
              <a:rPr lang="en-GB" sz="2000" dirty="0">
                <a:solidFill>
                  <a:schemeClr val="lt1"/>
                </a:solidFill>
              </a:rPr>
              <a:t> </a:t>
            </a:r>
            <a:r>
              <a:rPr lang="en-US" sz="2000" dirty="0">
                <a:solidFill>
                  <a:schemeClr val="lt1"/>
                </a:solidFill>
                <a:hlinkClick r:id="rId3"/>
              </a:rPr>
              <a:t>https://www.oeb.ca/consultations-and-projects/policy-initiatives-and-consultations/green-button-industry-led-working</a:t>
            </a:r>
            <a:r>
              <a:rPr lang="en-US" sz="2000" dirty="0">
                <a:solidFill>
                  <a:schemeClr val="lt1"/>
                </a:solidFill>
              </a:rPr>
              <a:t> </a:t>
            </a:r>
          </a:p>
          <a:p>
            <a:pPr marL="101600" lvl="0" indent="0" algn="l" rtl="0">
              <a:spcBef>
                <a:spcPts val="0"/>
              </a:spcBef>
              <a:spcAft>
                <a:spcPts val="0"/>
              </a:spcAft>
              <a:buClr>
                <a:schemeClr val="lt1"/>
              </a:buClr>
              <a:buSzPts val="2000"/>
              <a:buNone/>
            </a:pPr>
            <a:endParaRPr lang="en-GB" sz="2000" dirty="0">
              <a:solidFill>
                <a:schemeClr val="lt1"/>
              </a:solidFill>
            </a:endParaRPr>
          </a:p>
          <a:p>
            <a:pPr marL="457200" lvl="0" indent="-355600" algn="l" rtl="0">
              <a:spcBef>
                <a:spcPts val="1600"/>
              </a:spcBef>
              <a:spcAft>
                <a:spcPts val="0"/>
              </a:spcAft>
              <a:buClr>
                <a:schemeClr val="lt1"/>
              </a:buClr>
              <a:buSzPts val="2000"/>
              <a:buChar char="●"/>
            </a:pPr>
            <a:r>
              <a:rPr lang="en-GB" sz="2000" dirty="0">
                <a:solidFill>
                  <a:schemeClr val="bg2"/>
                </a:solidFill>
              </a:rPr>
              <a:t>7</a:t>
            </a:r>
            <a:r>
              <a:rPr lang="en-GB" sz="2000" dirty="0">
                <a:solidFill>
                  <a:schemeClr val="lt1"/>
                </a:solidFill>
              </a:rPr>
              <a:t> months left</a:t>
            </a:r>
            <a:endParaRPr sz="2000" dirty="0">
              <a:solidFill>
                <a:srgbClr val="FFFFF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44"/>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2023 - Inter-Working Group Communications Review</a:t>
            </a:r>
            <a:endParaRPr dirty="0"/>
          </a:p>
        </p:txBody>
      </p:sp>
      <p:sp>
        <p:nvSpPr>
          <p:cNvPr id="322" name="Google Shape;322;p44"/>
          <p:cNvSpPr/>
          <p:nvPr/>
        </p:nvSpPr>
        <p:spPr>
          <a:xfrm>
            <a:off x="475400" y="2343163"/>
            <a:ext cx="1651800" cy="6498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OEB</a:t>
            </a:r>
            <a:endParaRPr sz="1000" b="1"/>
          </a:p>
          <a:p>
            <a:pPr marL="0" lvl="0" indent="0" algn="ctr" rtl="0">
              <a:spcBef>
                <a:spcPts val="0"/>
              </a:spcBef>
              <a:spcAft>
                <a:spcPts val="0"/>
              </a:spcAft>
              <a:buNone/>
            </a:pPr>
            <a:endParaRPr sz="1000" b="1"/>
          </a:p>
        </p:txBody>
      </p:sp>
      <p:sp>
        <p:nvSpPr>
          <p:cNvPr id="323" name="Google Shape;323;p44"/>
          <p:cNvSpPr/>
          <p:nvPr/>
        </p:nvSpPr>
        <p:spPr>
          <a:xfrm>
            <a:off x="2538850" y="2343463"/>
            <a:ext cx="1651800" cy="6498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IWG Co-Leads</a:t>
            </a:r>
            <a:endParaRPr sz="1000" b="1"/>
          </a:p>
          <a:p>
            <a:pPr marL="0" lvl="0" indent="0" algn="ctr" rtl="0">
              <a:spcBef>
                <a:spcPts val="0"/>
              </a:spcBef>
              <a:spcAft>
                <a:spcPts val="0"/>
              </a:spcAft>
              <a:buNone/>
            </a:pPr>
            <a:endParaRPr sz="1000" b="1"/>
          </a:p>
        </p:txBody>
      </p:sp>
      <p:sp>
        <p:nvSpPr>
          <p:cNvPr id="324" name="Google Shape;324;p44"/>
          <p:cNvSpPr/>
          <p:nvPr/>
        </p:nvSpPr>
        <p:spPr>
          <a:xfrm>
            <a:off x="6665500" y="2279450"/>
            <a:ext cx="1651800" cy="6498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User Experience subWG Co-Leads</a:t>
            </a:r>
            <a:endParaRPr sz="1000" b="1"/>
          </a:p>
          <a:p>
            <a:pPr marL="0" lvl="0" indent="0" algn="ctr" rtl="0">
              <a:spcBef>
                <a:spcPts val="0"/>
              </a:spcBef>
              <a:spcAft>
                <a:spcPts val="0"/>
              </a:spcAft>
              <a:buNone/>
            </a:pPr>
            <a:endParaRPr sz="1000" b="1"/>
          </a:p>
        </p:txBody>
      </p:sp>
      <p:sp>
        <p:nvSpPr>
          <p:cNvPr id="325" name="Google Shape;325;p44"/>
          <p:cNvSpPr/>
          <p:nvPr/>
        </p:nvSpPr>
        <p:spPr>
          <a:xfrm>
            <a:off x="6665500" y="3220025"/>
            <a:ext cx="1651800" cy="6498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Technical subWG Co-Leads</a:t>
            </a:r>
            <a:endParaRPr sz="1000" b="1"/>
          </a:p>
          <a:p>
            <a:pPr marL="0" lvl="0" indent="0" algn="ctr" rtl="0">
              <a:spcBef>
                <a:spcPts val="0"/>
              </a:spcBef>
              <a:spcAft>
                <a:spcPts val="0"/>
              </a:spcAft>
              <a:buNone/>
            </a:pPr>
            <a:endParaRPr sz="1000" b="1"/>
          </a:p>
        </p:txBody>
      </p:sp>
      <p:sp>
        <p:nvSpPr>
          <p:cNvPr id="326" name="Google Shape;326;p44"/>
          <p:cNvSpPr/>
          <p:nvPr/>
        </p:nvSpPr>
        <p:spPr>
          <a:xfrm>
            <a:off x="6665500" y="4160600"/>
            <a:ext cx="1651800" cy="649800"/>
          </a:xfrm>
          <a:prstGeom prst="roundRect">
            <a:avLst>
              <a:gd name="adj" fmla="val 16667"/>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000" b="1"/>
              <a:t>Utility Only subWG Co-Leads</a:t>
            </a:r>
            <a:endParaRPr sz="1000" b="1"/>
          </a:p>
          <a:p>
            <a:pPr marL="0" lvl="0" indent="0" algn="ctr" rtl="0">
              <a:spcBef>
                <a:spcPts val="0"/>
              </a:spcBef>
              <a:spcAft>
                <a:spcPts val="0"/>
              </a:spcAft>
              <a:buNone/>
            </a:pPr>
            <a:endParaRPr sz="1000" b="1"/>
          </a:p>
        </p:txBody>
      </p:sp>
      <p:cxnSp>
        <p:nvCxnSpPr>
          <p:cNvPr id="327" name="Google Shape;327;p44"/>
          <p:cNvCxnSpPr>
            <a:stCxn id="323" idx="3"/>
            <a:endCxn id="324" idx="1"/>
          </p:cNvCxnSpPr>
          <p:nvPr/>
        </p:nvCxnSpPr>
        <p:spPr>
          <a:xfrm rot="10800000" flipH="1">
            <a:off x="4190650" y="2604463"/>
            <a:ext cx="2475000" cy="63900"/>
          </a:xfrm>
          <a:prstGeom prst="curvedConnector3">
            <a:avLst>
              <a:gd name="adj1" fmla="val 49997"/>
            </a:avLst>
          </a:prstGeom>
          <a:noFill/>
          <a:ln w="9525" cap="flat" cmpd="sng">
            <a:solidFill>
              <a:schemeClr val="dk2"/>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328" name="Google Shape;328;p44"/>
          <p:cNvCxnSpPr>
            <a:stCxn id="323" idx="3"/>
            <a:endCxn id="325" idx="1"/>
          </p:cNvCxnSpPr>
          <p:nvPr/>
        </p:nvCxnSpPr>
        <p:spPr>
          <a:xfrm>
            <a:off x="4190650" y="2668363"/>
            <a:ext cx="2475000" cy="876600"/>
          </a:xfrm>
          <a:prstGeom prst="curvedConnector3">
            <a:avLst>
              <a:gd name="adj1" fmla="val 49997"/>
            </a:avLst>
          </a:prstGeom>
          <a:noFill/>
          <a:ln w="9525" cap="flat" cmpd="sng">
            <a:solidFill>
              <a:schemeClr val="dk2"/>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329" name="Google Shape;329;p44"/>
          <p:cNvCxnSpPr>
            <a:stCxn id="323" idx="3"/>
            <a:endCxn id="326" idx="1"/>
          </p:cNvCxnSpPr>
          <p:nvPr/>
        </p:nvCxnSpPr>
        <p:spPr>
          <a:xfrm>
            <a:off x="4190650" y="2668363"/>
            <a:ext cx="2475000" cy="1817100"/>
          </a:xfrm>
          <a:prstGeom prst="curvedConnector3">
            <a:avLst>
              <a:gd name="adj1" fmla="val 49997"/>
            </a:avLst>
          </a:prstGeom>
          <a:noFill/>
          <a:ln w="9525" cap="flat" cmpd="sng">
            <a:solidFill>
              <a:schemeClr val="dk2"/>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330" name="Google Shape;330;p44"/>
          <p:cNvCxnSpPr>
            <a:stCxn id="322" idx="3"/>
            <a:endCxn id="323" idx="1"/>
          </p:cNvCxnSpPr>
          <p:nvPr/>
        </p:nvCxnSpPr>
        <p:spPr>
          <a:xfrm>
            <a:off x="2127200" y="2668063"/>
            <a:ext cx="411600" cy="600"/>
          </a:xfrm>
          <a:prstGeom prst="curvedConnector3">
            <a:avLst>
              <a:gd name="adj1" fmla="val 50006"/>
            </a:avLst>
          </a:prstGeom>
          <a:noFill/>
          <a:ln w="9525" cap="flat" cmpd="sng">
            <a:solidFill>
              <a:schemeClr val="dk2"/>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331" name="Google Shape;331;p44"/>
          <p:cNvCxnSpPr>
            <a:stCxn id="326" idx="3"/>
            <a:endCxn id="324" idx="3"/>
          </p:cNvCxnSpPr>
          <p:nvPr/>
        </p:nvCxnSpPr>
        <p:spPr>
          <a:xfrm rot="10800000" flipH="1">
            <a:off x="8317300" y="2604500"/>
            <a:ext cx="600" cy="1881000"/>
          </a:xfrm>
          <a:prstGeom prst="curvedConnector3">
            <a:avLst>
              <a:gd name="adj1" fmla="val 39687500"/>
            </a:avLst>
          </a:prstGeom>
          <a:noFill/>
          <a:ln w="9525" cap="flat" cmpd="sng">
            <a:solidFill>
              <a:schemeClr val="dk2"/>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332" name="Google Shape;332;p44"/>
          <p:cNvCxnSpPr>
            <a:stCxn id="325" idx="3"/>
            <a:endCxn id="324" idx="3"/>
          </p:cNvCxnSpPr>
          <p:nvPr/>
        </p:nvCxnSpPr>
        <p:spPr>
          <a:xfrm rot="10800000" flipH="1">
            <a:off x="8317300" y="2604425"/>
            <a:ext cx="600" cy="940500"/>
          </a:xfrm>
          <a:prstGeom prst="curvedConnector3">
            <a:avLst>
              <a:gd name="adj1" fmla="val 39687500"/>
            </a:avLst>
          </a:prstGeom>
          <a:noFill/>
          <a:ln w="9525" cap="flat" cmpd="sng">
            <a:solidFill>
              <a:schemeClr val="dk2"/>
            </a:solidFill>
            <a:prstDash val="solid"/>
            <a:round/>
            <a:headEnd type="triangle" w="med" len="med"/>
            <a:tailEnd type="triangle" w="med" len="med"/>
          </a:ln>
          <a:effectLst>
            <a:outerShdw blurRad="57150" dist="19050" dir="5400000" algn="bl" rotWithShape="0">
              <a:srgbClr val="000000">
                <a:alpha val="50000"/>
              </a:srgbClr>
            </a:outerShdw>
          </a:effectLst>
        </p:spPr>
      </p:cxnSp>
      <p:cxnSp>
        <p:nvCxnSpPr>
          <p:cNvPr id="333" name="Google Shape;333;p44"/>
          <p:cNvCxnSpPr>
            <a:stCxn id="326" idx="3"/>
            <a:endCxn id="325" idx="3"/>
          </p:cNvCxnSpPr>
          <p:nvPr/>
        </p:nvCxnSpPr>
        <p:spPr>
          <a:xfrm rot="10800000" flipH="1">
            <a:off x="8317300" y="3545000"/>
            <a:ext cx="600" cy="940500"/>
          </a:xfrm>
          <a:prstGeom prst="curvedConnector3">
            <a:avLst>
              <a:gd name="adj1" fmla="val 39687500"/>
            </a:avLst>
          </a:prstGeom>
          <a:noFill/>
          <a:ln w="9525" cap="flat" cmpd="sng">
            <a:solidFill>
              <a:schemeClr val="dk2"/>
            </a:solidFill>
            <a:prstDash val="solid"/>
            <a:round/>
            <a:headEnd type="triangle" w="med" len="med"/>
            <a:tailEnd type="triangle" w="med" len="med"/>
          </a:ln>
          <a:effectLst>
            <a:outerShdw blurRad="57150" dist="19050" dir="5400000" algn="bl" rotWithShape="0">
              <a:srgbClr val="000000">
                <a:alpha val="50000"/>
              </a:srgbClr>
            </a:outerShdw>
          </a:effectLst>
        </p:spPr>
      </p:cxnSp>
      <p:grpSp>
        <p:nvGrpSpPr>
          <p:cNvPr id="334" name="Google Shape;334;p44"/>
          <p:cNvGrpSpPr/>
          <p:nvPr/>
        </p:nvGrpSpPr>
        <p:grpSpPr>
          <a:xfrm>
            <a:off x="4138163" y="3307375"/>
            <a:ext cx="1141668" cy="1550724"/>
            <a:chOff x="5033338" y="793300"/>
            <a:chExt cx="1141668" cy="1550724"/>
          </a:xfrm>
        </p:grpSpPr>
        <p:sp>
          <p:nvSpPr>
            <p:cNvPr id="335" name="Google Shape;335;p44"/>
            <p:cNvSpPr/>
            <p:nvPr/>
          </p:nvSpPr>
          <p:spPr>
            <a:xfrm>
              <a:off x="5123875" y="793300"/>
              <a:ext cx="960600" cy="960600"/>
            </a:xfrm>
            <a:prstGeom prst="ellipse">
              <a:avLst/>
            </a:prstGeom>
            <a:solidFill>
              <a:schemeClr val="lt2"/>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1200" b="1"/>
                <a:t>You</a:t>
              </a:r>
              <a:endParaRPr sz="1200" b="1"/>
            </a:p>
          </p:txBody>
        </p:sp>
        <p:sp>
          <p:nvSpPr>
            <p:cNvPr id="336" name="Google Shape;336;p44"/>
            <p:cNvSpPr/>
            <p:nvPr/>
          </p:nvSpPr>
          <p:spPr>
            <a:xfrm>
              <a:off x="5033338" y="1512100"/>
              <a:ext cx="1141668" cy="831924"/>
            </a:xfrm>
            <a:prstGeom prst="cloud">
              <a:avLst/>
            </a:prstGeom>
            <a:solidFill>
              <a:srgbClr val="F3F3F3"/>
            </a:solidFill>
            <a:ln w="952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GB" sz="700" b="1"/>
                <a:t>Questions?</a:t>
              </a:r>
              <a:endParaRPr sz="700" b="1"/>
            </a:p>
          </p:txBody>
        </p:sp>
      </p:grpSp>
      <p:cxnSp>
        <p:nvCxnSpPr>
          <p:cNvPr id="337" name="Google Shape;337;p44"/>
          <p:cNvCxnSpPr>
            <a:stCxn id="336" idx="0"/>
            <a:endCxn id="324" idx="1"/>
          </p:cNvCxnSpPr>
          <p:nvPr/>
        </p:nvCxnSpPr>
        <p:spPr>
          <a:xfrm rot="10800000" flipH="1">
            <a:off x="5278879" y="2604337"/>
            <a:ext cx="1386600" cy="1837800"/>
          </a:xfrm>
          <a:prstGeom prst="curvedConnector3">
            <a:avLst>
              <a:gd name="adj1" fmla="val 50054"/>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38" name="Google Shape;338;p44"/>
          <p:cNvCxnSpPr>
            <a:stCxn id="336" idx="0"/>
            <a:endCxn id="325" idx="1"/>
          </p:cNvCxnSpPr>
          <p:nvPr/>
        </p:nvCxnSpPr>
        <p:spPr>
          <a:xfrm rot="10800000" flipH="1">
            <a:off x="5278879" y="3544837"/>
            <a:ext cx="1386600" cy="897300"/>
          </a:xfrm>
          <a:prstGeom prst="curvedConnector3">
            <a:avLst>
              <a:gd name="adj1" fmla="val 50054"/>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39" name="Google Shape;339;p44"/>
          <p:cNvCxnSpPr>
            <a:stCxn id="336" idx="0"/>
            <a:endCxn id="326" idx="1"/>
          </p:cNvCxnSpPr>
          <p:nvPr/>
        </p:nvCxnSpPr>
        <p:spPr>
          <a:xfrm>
            <a:off x="5278879" y="4442137"/>
            <a:ext cx="1386600" cy="43500"/>
          </a:xfrm>
          <a:prstGeom prst="curvedConnector3">
            <a:avLst>
              <a:gd name="adj1" fmla="val 50054"/>
            </a:avLst>
          </a:prstGeom>
          <a:noFill/>
          <a:ln w="9525" cap="flat" cmpd="sng">
            <a:solidFill>
              <a:schemeClr val="dk2"/>
            </a:solidFill>
            <a:prstDash val="solid"/>
            <a:round/>
            <a:headEnd type="none" w="med" len="med"/>
            <a:tailEnd type="triangle" w="med" len="med"/>
          </a:ln>
          <a:effectLst>
            <a:outerShdw blurRad="57150" dist="19050" dir="5400000" algn="bl" rotWithShape="0">
              <a:srgbClr val="000000">
                <a:alpha val="50000"/>
              </a:srgbClr>
            </a:outerShdw>
          </a:effectLst>
        </p:spPr>
      </p:cxnSp>
      <p:cxnSp>
        <p:nvCxnSpPr>
          <p:cNvPr id="340" name="Google Shape;340;p44"/>
          <p:cNvCxnSpPr>
            <a:stCxn id="336" idx="2"/>
            <a:endCxn id="323" idx="2"/>
          </p:cNvCxnSpPr>
          <p:nvPr/>
        </p:nvCxnSpPr>
        <p:spPr>
          <a:xfrm rot="10800000">
            <a:off x="3364704" y="2993137"/>
            <a:ext cx="777000" cy="1449000"/>
          </a:xfrm>
          <a:prstGeom prst="curvedConnector2">
            <a:avLst/>
          </a:prstGeom>
          <a:noFill/>
          <a:ln w="9525" cap="flat" cmpd="sng">
            <a:solidFill>
              <a:schemeClr val="dk2"/>
            </a:solidFill>
            <a:prstDash val="dash"/>
            <a:round/>
            <a:headEnd type="none" w="med" len="med"/>
            <a:tailEnd type="triangle" w="med" len="med"/>
          </a:ln>
          <a:effectLst>
            <a:outerShdw blurRad="57150" dist="19050" dir="5400000" algn="bl" rotWithShape="0">
              <a:srgbClr val="000000">
                <a:alpha val="50000"/>
              </a:srgbClr>
            </a:outerShdw>
          </a:effectLst>
        </p:spPr>
      </p:cxnSp>
      <p:sp>
        <p:nvSpPr>
          <p:cNvPr id="341" name="Google Shape;341;p44"/>
          <p:cNvSpPr txBox="1"/>
          <p:nvPr/>
        </p:nvSpPr>
        <p:spPr>
          <a:xfrm>
            <a:off x="0" y="3307375"/>
            <a:ext cx="3541200" cy="1862400"/>
          </a:xfrm>
          <a:prstGeom prst="rect">
            <a:avLst/>
          </a:prstGeom>
          <a:noFill/>
          <a:ln>
            <a:noFill/>
          </a:ln>
        </p:spPr>
        <p:txBody>
          <a:bodyPr spcFirstLastPara="1" wrap="square" lIns="91425" tIns="91425" rIns="91425" bIns="91425" anchor="t" anchorCtr="0">
            <a:spAutoFit/>
          </a:bodyPr>
          <a:lstStyle/>
          <a:p>
            <a:pPr marL="224999" lvl="0" indent="-209550" algn="l" rtl="0">
              <a:spcBef>
                <a:spcPts val="0"/>
              </a:spcBef>
              <a:spcAft>
                <a:spcPts val="0"/>
              </a:spcAft>
              <a:buSzPts val="1200"/>
              <a:buFont typeface="Lato"/>
              <a:buChar char="●"/>
            </a:pPr>
            <a:r>
              <a:rPr lang="en-GB" sz="1200">
                <a:latin typeface="Lato"/>
                <a:ea typeface="Lato"/>
                <a:cs typeface="Lato"/>
                <a:sym typeface="Lato"/>
              </a:rPr>
              <a:t>Public / Industry interact between group Co-Leads </a:t>
            </a:r>
            <a:endParaRPr sz="1200">
              <a:latin typeface="Lato"/>
              <a:ea typeface="Lato"/>
              <a:cs typeface="Lato"/>
              <a:sym typeface="Lato"/>
            </a:endParaRPr>
          </a:p>
          <a:p>
            <a:pPr marL="224999" lvl="0" indent="-209550" algn="l" rtl="0">
              <a:spcBef>
                <a:spcPts val="1000"/>
              </a:spcBef>
              <a:spcAft>
                <a:spcPts val="0"/>
              </a:spcAft>
              <a:buSzPts val="1200"/>
              <a:buFont typeface="Lato"/>
              <a:buChar char="●"/>
            </a:pPr>
            <a:r>
              <a:rPr lang="en-GB" sz="1200">
                <a:latin typeface="Lato"/>
                <a:ea typeface="Lato"/>
                <a:cs typeface="Lato"/>
                <a:sym typeface="Lato"/>
              </a:rPr>
              <a:t>Co-Leads of all Working Groups interact</a:t>
            </a:r>
            <a:endParaRPr sz="1200">
              <a:latin typeface="Lato"/>
              <a:ea typeface="Lato"/>
              <a:cs typeface="Lato"/>
              <a:sym typeface="Lato"/>
            </a:endParaRPr>
          </a:p>
          <a:p>
            <a:pPr marL="224999" lvl="0" indent="-209550" algn="l" rtl="0">
              <a:spcBef>
                <a:spcPts val="1000"/>
              </a:spcBef>
              <a:spcAft>
                <a:spcPts val="0"/>
              </a:spcAft>
              <a:buSzPts val="1200"/>
              <a:buFont typeface="Lato"/>
              <a:buChar char="●"/>
            </a:pPr>
            <a:r>
              <a:rPr lang="en-GB" sz="1200">
                <a:latin typeface="Lato"/>
                <a:ea typeface="Lato"/>
                <a:cs typeface="Lato"/>
                <a:sym typeface="Lato"/>
              </a:rPr>
              <a:t>Outcomes / Q&amp;A / Best Practices of Groups present to Main IWG for review / discussion.  </a:t>
            </a:r>
            <a:endParaRPr sz="1200">
              <a:latin typeface="Lato"/>
              <a:ea typeface="Lato"/>
              <a:cs typeface="Lato"/>
              <a:sym typeface="Lato"/>
            </a:endParaRPr>
          </a:p>
          <a:p>
            <a:pPr marL="224999" lvl="0" indent="-209550" algn="l" rtl="0">
              <a:spcBef>
                <a:spcPts val="1000"/>
              </a:spcBef>
              <a:spcAft>
                <a:spcPts val="1000"/>
              </a:spcAft>
              <a:buSzPts val="1200"/>
              <a:buFont typeface="Lato"/>
              <a:buChar char="●"/>
            </a:pPr>
            <a:r>
              <a:rPr lang="en-GB" sz="1200">
                <a:latin typeface="Lato"/>
                <a:ea typeface="Lato"/>
                <a:cs typeface="Lato"/>
                <a:sym typeface="Lato"/>
              </a:rPr>
              <a:t>Results / issues presented to OEB by IWG Co-Leads  </a:t>
            </a:r>
            <a:endParaRPr sz="1200">
              <a:latin typeface="Lato"/>
              <a:ea typeface="Lato"/>
              <a:cs typeface="Lato"/>
              <a:sym typeface="Lato"/>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213"/>
        <p:cNvGrpSpPr/>
        <p:nvPr/>
      </p:nvGrpSpPr>
      <p:grpSpPr>
        <a:xfrm>
          <a:off x="0" y="0"/>
          <a:ext cx="0" cy="0"/>
          <a:chOff x="0" y="0"/>
          <a:chExt cx="0" cy="0"/>
        </a:xfrm>
      </p:grpSpPr>
      <p:sp>
        <p:nvSpPr>
          <p:cNvPr id="214" name="Google Shape;214;p25"/>
          <p:cNvSpPr txBox="1">
            <a:spLocks noGrp="1"/>
          </p:cNvSpPr>
          <p:nvPr>
            <p:ph type="title"/>
          </p:nvPr>
        </p:nvSpPr>
        <p:spPr>
          <a:xfrm>
            <a:off x="764825" y="3602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User Experience Sub-Working Group (IUXWG)  </a:t>
            </a:r>
            <a:br>
              <a:rPr lang="en-GB" sz="2200"/>
            </a:br>
            <a:r>
              <a:rPr lang="en-GB" sz="2200"/>
              <a:t>(Mondays)</a:t>
            </a:r>
            <a:endParaRPr sz="2200"/>
          </a:p>
        </p:txBody>
      </p:sp>
      <p:sp>
        <p:nvSpPr>
          <p:cNvPr id="215" name="Google Shape;215;p25"/>
          <p:cNvSpPr txBox="1">
            <a:spLocks noGrp="1"/>
          </p:cNvSpPr>
          <p:nvPr>
            <p:ph type="body" idx="4294967295"/>
          </p:nvPr>
        </p:nvSpPr>
        <p:spPr>
          <a:xfrm>
            <a:off x="257575" y="1399000"/>
            <a:ext cx="8571600" cy="3375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Char char="●"/>
            </a:pPr>
            <a:r>
              <a:rPr lang="en-GB" sz="2000" dirty="0">
                <a:solidFill>
                  <a:schemeClr val="lt1"/>
                </a:solidFill>
              </a:rPr>
              <a:t>Co-Chairs Michael  / Karen</a:t>
            </a:r>
            <a:endParaRPr sz="2000" dirty="0">
              <a:solidFill>
                <a:srgbClr val="FFFFFF"/>
              </a:solidFill>
            </a:endParaRPr>
          </a:p>
          <a:p>
            <a:pPr marL="457200" lvl="0" indent="-355600" algn="l" rtl="0">
              <a:spcBef>
                <a:spcPts val="0"/>
              </a:spcBef>
              <a:spcAft>
                <a:spcPts val="0"/>
              </a:spcAft>
              <a:buClr>
                <a:srgbClr val="FFFFFF"/>
              </a:buClr>
              <a:buSzPts val="2000"/>
              <a:buChar char="●"/>
            </a:pPr>
            <a:r>
              <a:rPr lang="en-GB" sz="2000" dirty="0">
                <a:solidFill>
                  <a:srgbClr val="FFFFFF"/>
                </a:solidFill>
              </a:rPr>
              <a:t>Separate Agenda / Discussion from Co-Chairs ( Biweekly) </a:t>
            </a:r>
            <a:endParaRPr sz="2000" dirty="0">
              <a:solidFill>
                <a:srgbClr val="FFFFFF"/>
              </a:solidFill>
            </a:endParaRPr>
          </a:p>
          <a:p>
            <a:pPr marL="914400" lvl="1" indent="-355600" algn="l" rtl="0">
              <a:spcBef>
                <a:spcPts val="0"/>
              </a:spcBef>
              <a:spcAft>
                <a:spcPts val="0"/>
              </a:spcAft>
              <a:buClr>
                <a:srgbClr val="FFFFFF"/>
              </a:buClr>
              <a:buSzPts val="2000"/>
              <a:buChar char="○"/>
            </a:pPr>
            <a:r>
              <a:rPr lang="en-GB" sz="2000" dirty="0">
                <a:solidFill>
                  <a:schemeClr val="lt1"/>
                </a:solidFill>
              </a:rPr>
              <a:t>Discuss Implementation / Provide Best Practices recommendations, Q&amp;A, Issues list</a:t>
            </a:r>
          </a:p>
          <a:p>
            <a:pPr marL="914400" lvl="1" indent="-355600" algn="l" rtl="0">
              <a:spcBef>
                <a:spcPts val="0"/>
              </a:spcBef>
              <a:spcAft>
                <a:spcPts val="0"/>
              </a:spcAft>
              <a:buClr>
                <a:srgbClr val="FFFFFF"/>
              </a:buClr>
              <a:buSzPts val="2000"/>
              <a:buChar char="○"/>
            </a:pPr>
            <a:endParaRPr lang="en-GB" sz="2000" dirty="0">
              <a:solidFill>
                <a:schemeClr val="lt1"/>
              </a:solidFill>
            </a:endParaRPr>
          </a:p>
          <a:p>
            <a:pPr marL="914400" lvl="1" indent="-355600" algn="l" rtl="0">
              <a:spcBef>
                <a:spcPts val="0"/>
              </a:spcBef>
              <a:spcAft>
                <a:spcPts val="0"/>
              </a:spcAft>
              <a:buClr>
                <a:srgbClr val="FFFFFF"/>
              </a:buClr>
              <a:buSzPts val="2000"/>
              <a:buChar char="○"/>
            </a:pPr>
            <a:endParaRPr lang="en-GB" sz="2000" dirty="0">
              <a:solidFill>
                <a:schemeClr val="lt1"/>
              </a:solidFill>
            </a:endParaRPr>
          </a:p>
          <a:p>
            <a:pPr marL="914400" lvl="1" indent="-355600" algn="l" rtl="0">
              <a:spcBef>
                <a:spcPts val="0"/>
              </a:spcBef>
              <a:spcAft>
                <a:spcPts val="0"/>
              </a:spcAft>
              <a:buClr>
                <a:srgbClr val="FFFFFF"/>
              </a:buClr>
              <a:buSzPts val="2000"/>
              <a:buChar char="○"/>
            </a:pPr>
            <a:r>
              <a:rPr lang="en-GB" sz="2000" dirty="0">
                <a:solidFill>
                  <a:schemeClr val="lt1"/>
                </a:solidFill>
              </a:rPr>
              <a:t>Third Parties are looking for Utilities to start testing with.  Can this working Group manage the request?</a:t>
            </a:r>
            <a:endParaRPr sz="2000" dirty="0">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201"/>
        <p:cNvGrpSpPr/>
        <p:nvPr/>
      </p:nvGrpSpPr>
      <p:grpSpPr>
        <a:xfrm>
          <a:off x="0" y="0"/>
          <a:ext cx="0" cy="0"/>
          <a:chOff x="0" y="0"/>
          <a:chExt cx="0" cy="0"/>
        </a:xfrm>
      </p:grpSpPr>
      <p:sp>
        <p:nvSpPr>
          <p:cNvPr id="202" name="Google Shape;202;p23"/>
          <p:cNvSpPr txBox="1">
            <a:spLocks noGrp="1"/>
          </p:cNvSpPr>
          <p:nvPr>
            <p:ph type="title"/>
          </p:nvPr>
        </p:nvSpPr>
        <p:spPr>
          <a:xfrm>
            <a:off x="764825" y="3602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a:t>Independent Utility only (IUWG)  </a:t>
            </a:r>
            <a:br>
              <a:rPr lang="en-GB" sz="2200"/>
            </a:br>
            <a:r>
              <a:rPr lang="en-GB" sz="2200"/>
              <a:t>Sub - Working Group  </a:t>
            </a:r>
            <a:endParaRPr sz="2200"/>
          </a:p>
          <a:p>
            <a:pPr marL="0" lvl="0" indent="0" algn="l" rtl="0">
              <a:spcBef>
                <a:spcPts val="0"/>
              </a:spcBef>
              <a:spcAft>
                <a:spcPts val="0"/>
              </a:spcAft>
              <a:buNone/>
            </a:pPr>
            <a:r>
              <a:rPr lang="en-GB" sz="2200"/>
              <a:t> </a:t>
            </a:r>
            <a:endParaRPr sz="2200"/>
          </a:p>
        </p:txBody>
      </p:sp>
      <p:sp>
        <p:nvSpPr>
          <p:cNvPr id="203" name="Google Shape;203;p23"/>
          <p:cNvSpPr txBox="1">
            <a:spLocks noGrp="1"/>
          </p:cNvSpPr>
          <p:nvPr>
            <p:ph type="body" idx="4294967295"/>
          </p:nvPr>
        </p:nvSpPr>
        <p:spPr>
          <a:xfrm>
            <a:off x="205150" y="1406500"/>
            <a:ext cx="8571600" cy="3375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rgbClr val="FFFFFF"/>
              </a:buClr>
              <a:buSzPts val="2000"/>
              <a:buChar char="●"/>
            </a:pPr>
            <a:r>
              <a:rPr lang="en-GB" sz="2000" dirty="0">
                <a:solidFill>
                  <a:schemeClr val="lt1"/>
                </a:solidFill>
              </a:rPr>
              <a:t>Co-Chairs  Steve / Carrie / Warwick</a:t>
            </a:r>
            <a:endParaRPr sz="2000" dirty="0">
              <a:solidFill>
                <a:schemeClr val="lt1"/>
              </a:solidFill>
            </a:endParaRPr>
          </a:p>
          <a:p>
            <a:pPr marL="457200" lvl="0" indent="-355600" algn="l" rtl="0">
              <a:spcBef>
                <a:spcPts val="0"/>
              </a:spcBef>
              <a:spcAft>
                <a:spcPts val="0"/>
              </a:spcAft>
              <a:buClr>
                <a:srgbClr val="FFFFFF"/>
              </a:buClr>
              <a:buSzPts val="2000"/>
              <a:buChar char="●"/>
            </a:pPr>
            <a:r>
              <a:rPr lang="en-GB" sz="2000" dirty="0">
                <a:solidFill>
                  <a:schemeClr val="lt1"/>
                </a:solidFill>
              </a:rPr>
              <a:t>Separate Agenda / Discussion from Chair</a:t>
            </a:r>
            <a:endParaRPr sz="2000" dirty="0">
              <a:solidFill>
                <a:schemeClr val="lt1"/>
              </a:solidFill>
            </a:endParaRPr>
          </a:p>
          <a:p>
            <a:pPr marL="914400" lvl="1" indent="-355600" algn="l" rtl="0">
              <a:spcBef>
                <a:spcPts val="0"/>
              </a:spcBef>
              <a:spcAft>
                <a:spcPts val="0"/>
              </a:spcAft>
              <a:buClr>
                <a:schemeClr val="lt1"/>
              </a:buClr>
              <a:buSzPts val="2000"/>
              <a:buChar char="○"/>
            </a:pPr>
            <a:r>
              <a:rPr lang="en-GB" sz="2000" dirty="0">
                <a:solidFill>
                  <a:schemeClr val="lt1"/>
                </a:solidFill>
              </a:rPr>
              <a:t>Discuss Implementation / Provide Best Practices recommendations, Q&amp;A, Issues list</a:t>
            </a:r>
            <a:endParaRPr sz="2000" dirty="0">
              <a:solidFill>
                <a:schemeClr val="lt1"/>
              </a:solidFill>
            </a:endParaRPr>
          </a:p>
          <a:p>
            <a:pPr marL="457200" lvl="0" indent="0" algn="l" rtl="0">
              <a:spcBef>
                <a:spcPts val="1600"/>
              </a:spcBef>
              <a:spcAft>
                <a:spcPts val="1600"/>
              </a:spcAft>
              <a:buNone/>
            </a:pPr>
            <a:endParaRPr sz="2000" dirty="0">
              <a:solidFill>
                <a:schemeClr val="lt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95"/>
        <p:cNvGrpSpPr/>
        <p:nvPr/>
      </p:nvGrpSpPr>
      <p:grpSpPr>
        <a:xfrm>
          <a:off x="0" y="0"/>
          <a:ext cx="0" cy="0"/>
          <a:chOff x="0" y="0"/>
          <a:chExt cx="0" cy="0"/>
        </a:xfrm>
      </p:grpSpPr>
      <p:sp>
        <p:nvSpPr>
          <p:cNvPr id="196" name="Google Shape;196;p22"/>
          <p:cNvSpPr txBox="1">
            <a:spLocks noGrp="1"/>
          </p:cNvSpPr>
          <p:nvPr>
            <p:ph type="title"/>
          </p:nvPr>
        </p:nvSpPr>
        <p:spPr>
          <a:xfrm>
            <a:off x="764825" y="3602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dirty="0"/>
              <a:t>Technical Sub-Working Group (ITWG) — </a:t>
            </a:r>
            <a:endParaRPr sz="2200" dirty="0"/>
          </a:p>
          <a:p>
            <a:pPr marL="0" lvl="0" indent="0" algn="l" rtl="0">
              <a:spcBef>
                <a:spcPts val="0"/>
              </a:spcBef>
              <a:spcAft>
                <a:spcPts val="0"/>
              </a:spcAft>
              <a:buNone/>
            </a:pPr>
            <a:r>
              <a:rPr lang="en-GB" sz="2200" dirty="0"/>
              <a:t> </a:t>
            </a:r>
            <a:endParaRPr sz="2200" dirty="0"/>
          </a:p>
        </p:txBody>
      </p:sp>
      <p:sp>
        <p:nvSpPr>
          <p:cNvPr id="197" name="Google Shape;197;p22"/>
          <p:cNvSpPr txBox="1">
            <a:spLocks noGrp="1"/>
          </p:cNvSpPr>
          <p:nvPr>
            <p:ph type="body" idx="4294967295"/>
          </p:nvPr>
        </p:nvSpPr>
        <p:spPr>
          <a:xfrm>
            <a:off x="257575" y="1399000"/>
            <a:ext cx="8571600" cy="33756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Clr>
                <a:schemeClr val="lt1"/>
              </a:buClr>
              <a:buSzPts val="2000"/>
              <a:buChar char="●"/>
            </a:pPr>
            <a:r>
              <a:rPr lang="en-GB" sz="2000" dirty="0">
                <a:solidFill>
                  <a:schemeClr val="lt1"/>
                </a:solidFill>
              </a:rPr>
              <a:t>Co-Chairs Ryan / Don </a:t>
            </a:r>
          </a:p>
          <a:p>
            <a:pPr marL="457200" lvl="0" indent="-355600" algn="l" rtl="0">
              <a:spcBef>
                <a:spcPts val="0"/>
              </a:spcBef>
              <a:spcAft>
                <a:spcPts val="0"/>
              </a:spcAft>
              <a:buClr>
                <a:schemeClr val="lt1"/>
              </a:buClr>
              <a:buSzPts val="2000"/>
              <a:buChar char="●"/>
            </a:pPr>
            <a:r>
              <a:rPr lang="en-GB" sz="2000" dirty="0">
                <a:solidFill>
                  <a:schemeClr val="lt1"/>
                </a:solidFill>
              </a:rPr>
              <a:t>Separate Agenda / Discussion from Co-Chairs (Biweekly)</a:t>
            </a:r>
            <a:endParaRPr sz="2000" dirty="0">
              <a:solidFill>
                <a:schemeClr val="lt1"/>
              </a:solidFill>
            </a:endParaRPr>
          </a:p>
          <a:p>
            <a:pPr marL="914400" lvl="1" indent="-355600" algn="l" rtl="0">
              <a:spcBef>
                <a:spcPts val="0"/>
              </a:spcBef>
              <a:spcAft>
                <a:spcPts val="0"/>
              </a:spcAft>
              <a:buClr>
                <a:schemeClr val="lt1"/>
              </a:buClr>
              <a:buSzPts val="2000"/>
              <a:buChar char="○"/>
            </a:pPr>
            <a:r>
              <a:rPr lang="en-GB" sz="2000" dirty="0">
                <a:solidFill>
                  <a:schemeClr val="lt1"/>
                </a:solidFill>
              </a:rPr>
              <a:t>Discuss Implementation / Provide Best Practices recommendations, Q&amp;A, Issues list  </a:t>
            </a:r>
          </a:p>
          <a:p>
            <a:pPr marL="914400" lvl="0" indent="0" algn="l" rtl="0">
              <a:spcBef>
                <a:spcPts val="1600"/>
              </a:spcBef>
              <a:spcAft>
                <a:spcPts val="1600"/>
              </a:spcAft>
              <a:buNone/>
            </a:pPr>
            <a:r>
              <a:rPr lang="en-GB" sz="2000" dirty="0">
                <a:solidFill>
                  <a:schemeClr val="lt1"/>
                </a:solidFill>
              </a:rPr>
              <a:t>  </a:t>
            </a:r>
            <a:endParaRPr sz="2000" dirty="0">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764825" y="360250"/>
            <a:ext cx="7010100" cy="35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2200" dirty="0"/>
              <a:t>Working Group Review of Regulation – Implementation Focus </a:t>
            </a:r>
            <a:br>
              <a:rPr lang="en-GB" sz="2200" dirty="0"/>
            </a:br>
            <a:endParaRPr sz="2200" dirty="0"/>
          </a:p>
        </p:txBody>
      </p:sp>
      <p:sp>
        <p:nvSpPr>
          <p:cNvPr id="172" name="Google Shape;172;p21"/>
          <p:cNvSpPr txBox="1">
            <a:spLocks noGrp="1"/>
          </p:cNvSpPr>
          <p:nvPr>
            <p:ph type="body" idx="4294967295"/>
          </p:nvPr>
        </p:nvSpPr>
        <p:spPr>
          <a:xfrm>
            <a:off x="205150" y="1406500"/>
            <a:ext cx="8571600" cy="3375600"/>
          </a:xfrm>
          <a:prstGeom prst="rect">
            <a:avLst/>
          </a:prstGeom>
        </p:spPr>
        <p:txBody>
          <a:bodyPr spcFirstLastPara="1" wrap="square" lIns="91425" tIns="91425" rIns="91425" bIns="91425" anchor="t" anchorCtr="0">
            <a:noAutofit/>
          </a:bodyPr>
          <a:lstStyle/>
          <a:p>
            <a:pPr marL="457200" lvl="0" indent="-317500" algn="l" rtl="0">
              <a:spcBef>
                <a:spcPts val="1000"/>
              </a:spcBef>
              <a:spcAft>
                <a:spcPts val="0"/>
              </a:spcAft>
              <a:buClr>
                <a:schemeClr val="lt1"/>
              </a:buClr>
              <a:buSzPts val="1400"/>
              <a:buFont typeface="Lato"/>
              <a:buChar char="●"/>
            </a:pPr>
            <a:r>
              <a:rPr lang="en-US" sz="2000" dirty="0">
                <a:solidFill>
                  <a:schemeClr val="lt1"/>
                </a:solidFill>
                <a:latin typeface="Lato"/>
                <a:ea typeface="Lato"/>
                <a:cs typeface="Lato"/>
                <a:sym typeface="Lato"/>
              </a:rPr>
              <a:t>Discuss Regulation</a:t>
            </a:r>
          </a:p>
          <a:p>
            <a:pPr marL="139700" lvl="0" indent="0" algn="l" rtl="0">
              <a:spcBef>
                <a:spcPts val="1000"/>
              </a:spcBef>
              <a:spcAft>
                <a:spcPts val="0"/>
              </a:spcAft>
              <a:buClr>
                <a:schemeClr val="lt1"/>
              </a:buClr>
              <a:buSzPts val="1400"/>
              <a:buNone/>
            </a:pPr>
            <a:r>
              <a:rPr lang="en-US" sz="2000" dirty="0">
                <a:solidFill>
                  <a:schemeClr val="lt1"/>
                </a:solidFill>
                <a:latin typeface="Lato"/>
                <a:ea typeface="Lato"/>
                <a:cs typeface="Lato"/>
                <a:sym typeface="Lato"/>
                <a:hlinkClick r:id="rId3"/>
              </a:rPr>
              <a:t>https://www.ontario.ca/laws/regulation/210633</a:t>
            </a:r>
            <a:r>
              <a:rPr lang="en-US" sz="2000" dirty="0">
                <a:solidFill>
                  <a:schemeClr val="lt1"/>
                </a:solidFill>
                <a:latin typeface="Lato"/>
                <a:ea typeface="Lato"/>
                <a:cs typeface="Lato"/>
                <a:sym typeface="Lato"/>
              </a:rPr>
              <a:t> </a:t>
            </a:r>
          </a:p>
          <a:p>
            <a:pPr marL="139700" lvl="0" indent="0" algn="l" rtl="0">
              <a:spcBef>
                <a:spcPts val="1000"/>
              </a:spcBef>
              <a:spcAft>
                <a:spcPts val="0"/>
              </a:spcAft>
              <a:buClr>
                <a:schemeClr val="lt1"/>
              </a:buClr>
              <a:buSzPts val="1400"/>
              <a:buNone/>
            </a:pPr>
            <a:r>
              <a:rPr lang="en-US" sz="2000" dirty="0">
                <a:solidFill>
                  <a:schemeClr val="bg2"/>
                </a:solidFill>
                <a:latin typeface="Lato"/>
                <a:ea typeface="Lato"/>
                <a:cs typeface="Lato"/>
                <a:sym typeface="Lato"/>
              </a:rPr>
              <a:t>From Regulation, Every energy provider shall meet the requirements set out in subsection 25.35.8 (2) of the Act and in this Regulation on and after November 1, 2023, subject to any extensions granted under section 5</a:t>
            </a:r>
          </a:p>
          <a:p>
            <a:pPr marL="457200" lvl="0" indent="-317500" algn="l" rtl="0">
              <a:spcBef>
                <a:spcPts val="1000"/>
              </a:spcBef>
              <a:spcAft>
                <a:spcPts val="0"/>
              </a:spcAft>
              <a:buClr>
                <a:schemeClr val="lt1"/>
              </a:buClr>
              <a:buSzPts val="1400"/>
              <a:buFont typeface="Lato"/>
              <a:buChar char="●"/>
            </a:pPr>
            <a:r>
              <a:rPr lang="en-US" sz="2000" dirty="0">
                <a:solidFill>
                  <a:schemeClr val="lt1"/>
                </a:solidFill>
                <a:latin typeface="Lato"/>
                <a:ea typeface="Lato"/>
                <a:cs typeface="Lato"/>
                <a:sym typeface="Lato"/>
              </a:rPr>
              <a:t>Discuss 3.4 of the regulation – Requested clarification from OEB</a:t>
            </a:r>
          </a:p>
          <a:p>
            <a:pPr marL="457200" lvl="0" indent="-317500" algn="l" rtl="0">
              <a:spcBef>
                <a:spcPts val="1000"/>
              </a:spcBef>
              <a:spcAft>
                <a:spcPts val="0"/>
              </a:spcAft>
              <a:buClr>
                <a:schemeClr val="lt1"/>
              </a:buClr>
              <a:buSzPts val="1400"/>
              <a:buFont typeface="Lato"/>
              <a:buChar char="●"/>
            </a:pPr>
            <a:r>
              <a:rPr lang="en-US" sz="2000" dirty="0">
                <a:solidFill>
                  <a:schemeClr val="lt1"/>
                </a:solidFill>
                <a:latin typeface="Lato"/>
                <a:ea typeface="Lato"/>
                <a:cs typeface="Lato"/>
                <a:sym typeface="Lato"/>
              </a:rPr>
              <a:t>Discuss Implementation needs and GBA Certification</a:t>
            </a:r>
          </a:p>
        </p:txBody>
      </p:sp>
    </p:spTree>
    <p:extLst>
      <p:ext uri="{BB962C8B-B14F-4D97-AF65-F5344CB8AC3E}">
        <p14:creationId xmlns:p14="http://schemas.microsoft.com/office/powerpoint/2010/main" val="227917250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Shape 170"/>
        <p:cNvGrpSpPr/>
        <p:nvPr/>
      </p:nvGrpSpPr>
      <p:grpSpPr>
        <a:xfrm>
          <a:off x="0" y="0"/>
          <a:ext cx="0" cy="0"/>
          <a:chOff x="0" y="0"/>
          <a:chExt cx="0" cy="0"/>
        </a:xfrm>
      </p:grpSpPr>
      <p:sp>
        <p:nvSpPr>
          <p:cNvPr id="171" name="Google Shape;171;p21"/>
          <p:cNvSpPr txBox="1">
            <a:spLocks noGrp="1"/>
          </p:cNvSpPr>
          <p:nvPr>
            <p:ph type="title"/>
          </p:nvPr>
        </p:nvSpPr>
        <p:spPr>
          <a:xfrm>
            <a:off x="764824" y="360250"/>
            <a:ext cx="7588661" cy="350700"/>
          </a:xfrm>
          <a:prstGeom prst="rect">
            <a:avLst/>
          </a:prstGeom>
        </p:spPr>
        <p:txBody>
          <a:bodyPr spcFirstLastPara="1" wrap="square" lIns="91425" tIns="91425" rIns="91425" bIns="91425" anchor="t" anchorCtr="0">
            <a:noAutofit/>
          </a:bodyPr>
          <a:lstStyle/>
          <a:p>
            <a:r>
              <a:rPr lang="en-CA" sz="1800" b="0" dirty="0">
                <a:effectLst/>
                <a:latin typeface="Calibri" panose="020F0502020204030204" pitchFamily="34" charset="0"/>
                <a:ea typeface="Calibri" panose="020F0502020204030204" pitchFamily="34" charset="0"/>
              </a:rPr>
              <a:t>There are questions related to 3.4 of the Regulation. IWG was requested to get OEB feedback.  </a:t>
            </a:r>
            <a:br>
              <a:rPr lang="en-CA" sz="1800" b="0" dirty="0">
                <a:effectLst/>
                <a:latin typeface="Calibri" panose="020F0502020204030204" pitchFamily="34" charset="0"/>
                <a:ea typeface="Calibri" panose="020F0502020204030204" pitchFamily="34" charset="0"/>
              </a:rPr>
            </a:br>
            <a:r>
              <a:rPr lang="en-CA" sz="1800" b="0" dirty="0">
                <a:effectLst/>
                <a:latin typeface="Calibri" panose="020F0502020204030204" pitchFamily="34" charset="0"/>
                <a:ea typeface="Calibri" panose="020F0502020204030204" pitchFamily="34" charset="0"/>
              </a:rPr>
              <a:t> Authorization 3.4 states </a:t>
            </a:r>
            <a:br>
              <a:rPr lang="en-CA" sz="1800" b="0" dirty="0">
                <a:effectLst/>
                <a:latin typeface="Calibri" panose="020F0502020204030204" pitchFamily="34" charset="0"/>
                <a:ea typeface="Calibri" panose="020F0502020204030204" pitchFamily="34" charset="0"/>
              </a:rPr>
            </a:br>
            <a:r>
              <a:rPr lang="en-CA" sz="1800" b="0" dirty="0">
                <a:effectLst/>
                <a:latin typeface="Calibri" panose="020F0502020204030204" pitchFamily="34" charset="0"/>
                <a:ea typeface="Calibri" panose="020F0502020204030204" pitchFamily="34" charset="0"/>
              </a:rPr>
              <a:t> </a:t>
            </a:r>
            <a:r>
              <a:rPr lang="en-CA" sz="1800" b="0" dirty="0">
                <a:solidFill>
                  <a:schemeClr val="bg1"/>
                </a:solidFill>
                <a:effectLst/>
                <a:latin typeface="Calibri" panose="020F0502020204030204" pitchFamily="34" charset="0"/>
                <a:ea typeface="Calibri" panose="020F0502020204030204" pitchFamily="34" charset="0"/>
              </a:rPr>
              <a:t>(4) Every energy provider shall, in accordance with such requirements as may be established by the Board, establish a policy regarding privacy of energy data.</a:t>
            </a:r>
            <a:br>
              <a:rPr lang="en-CA" sz="1800" b="0" dirty="0">
                <a:solidFill>
                  <a:schemeClr val="bg1"/>
                </a:solidFill>
                <a:effectLst/>
                <a:latin typeface="Calibri" panose="020F0502020204030204" pitchFamily="34" charset="0"/>
                <a:ea typeface="Calibri" panose="020F0502020204030204" pitchFamily="34" charset="0"/>
              </a:rPr>
            </a:br>
            <a:r>
              <a:rPr lang="en-CA" sz="1800" b="0" dirty="0">
                <a:solidFill>
                  <a:srgbClr val="505050"/>
                </a:solidFill>
                <a:effectLst/>
                <a:latin typeface="Calibri" panose="020F0502020204030204" pitchFamily="34" charset="0"/>
                <a:ea typeface="Calibri" panose="020F0502020204030204" pitchFamily="34" charset="0"/>
              </a:rPr>
              <a:t>Questions:</a:t>
            </a:r>
            <a:br>
              <a:rPr lang="en-CA" sz="1800" b="0" dirty="0">
                <a:effectLst/>
                <a:latin typeface="Calibri" panose="020F0502020204030204" pitchFamily="34" charset="0"/>
                <a:ea typeface="Calibri" panose="020F0502020204030204" pitchFamily="34" charset="0"/>
              </a:rPr>
            </a:br>
            <a:r>
              <a:rPr lang="en-CA" sz="1800" b="0" dirty="0">
                <a:solidFill>
                  <a:srgbClr val="505050"/>
                </a:solidFill>
                <a:effectLst/>
                <a:latin typeface="Calibri" panose="020F0502020204030204" pitchFamily="34" charset="0"/>
                <a:ea typeface="Calibri" panose="020F0502020204030204" pitchFamily="34" charset="0"/>
              </a:rPr>
              <a:t> - </a:t>
            </a:r>
            <a:r>
              <a:rPr lang="en-CA" sz="1800" b="0" dirty="0">
                <a:solidFill>
                  <a:schemeClr val="accent1"/>
                </a:solidFill>
                <a:effectLst/>
                <a:latin typeface="Calibri" panose="020F0502020204030204" pitchFamily="34" charset="0"/>
                <a:ea typeface="Calibri" panose="020F0502020204030204" pitchFamily="34" charset="0"/>
              </a:rPr>
              <a:t>Who is this privacy policy for? </a:t>
            </a:r>
            <a:br>
              <a:rPr lang="en-CA" sz="1800" b="0" dirty="0">
                <a:solidFill>
                  <a:schemeClr val="accent1"/>
                </a:solidFill>
                <a:effectLst/>
                <a:latin typeface="Calibri" panose="020F0502020204030204" pitchFamily="34" charset="0"/>
                <a:ea typeface="Calibri" panose="020F0502020204030204" pitchFamily="34" charset="0"/>
              </a:rPr>
            </a:br>
            <a:r>
              <a:rPr lang="en-CA" sz="1800" b="0" dirty="0">
                <a:solidFill>
                  <a:schemeClr val="accent1"/>
                </a:solidFill>
                <a:effectLst/>
                <a:latin typeface="Calibri" panose="020F0502020204030204" pitchFamily="34" charset="0"/>
                <a:ea typeface="Calibri" panose="020F0502020204030204" pitchFamily="34" charset="0"/>
              </a:rPr>
              <a:t>- Is </a:t>
            </a:r>
            <a:r>
              <a:rPr lang="en-CA" sz="1800" b="0" dirty="0">
                <a:solidFill>
                  <a:srgbClr val="505050"/>
                </a:solidFill>
                <a:effectLst/>
                <a:latin typeface="Calibri" panose="020F0502020204030204" pitchFamily="34" charset="0"/>
                <a:ea typeface="Calibri" panose="020F0502020204030204" pitchFamily="34" charset="0"/>
              </a:rPr>
              <a:t>this something that flows down to the customer and 3</a:t>
            </a:r>
            <a:r>
              <a:rPr lang="en-CA" sz="1800" b="0" baseline="30000" dirty="0">
                <a:solidFill>
                  <a:srgbClr val="505050"/>
                </a:solidFill>
                <a:effectLst/>
                <a:latin typeface="Calibri" panose="020F0502020204030204" pitchFamily="34" charset="0"/>
                <a:ea typeface="Calibri" panose="020F0502020204030204" pitchFamily="34" charset="0"/>
              </a:rPr>
              <a:t>rd</a:t>
            </a:r>
            <a:r>
              <a:rPr lang="en-CA" sz="1800" b="0" dirty="0">
                <a:solidFill>
                  <a:srgbClr val="505050"/>
                </a:solidFill>
                <a:effectLst/>
                <a:latin typeface="Calibri" panose="020F0502020204030204" pitchFamily="34" charset="0"/>
                <a:ea typeface="Calibri" panose="020F0502020204030204" pitchFamily="34" charset="0"/>
              </a:rPr>
              <a:t> party?  If so, how is this enforced? </a:t>
            </a:r>
            <a:br>
              <a:rPr lang="en-CA" sz="1800" b="0" dirty="0">
                <a:effectLst/>
                <a:latin typeface="Calibri" panose="020F0502020204030204" pitchFamily="34" charset="0"/>
                <a:ea typeface="Calibri" panose="020F0502020204030204" pitchFamily="34" charset="0"/>
              </a:rPr>
            </a:br>
            <a:r>
              <a:rPr lang="en-CA" sz="1800" b="0" dirty="0">
                <a:solidFill>
                  <a:srgbClr val="505050"/>
                </a:solidFill>
                <a:effectLst/>
                <a:latin typeface="Calibri" panose="020F0502020204030204" pitchFamily="34" charset="0"/>
                <a:ea typeface="Calibri" panose="020F0502020204030204" pitchFamily="34" charset="0"/>
              </a:rPr>
              <a:t> - Can a Utility require that the data stay in Canada or that the third party meets Canadian Privacy laws.  </a:t>
            </a:r>
            <a:br>
              <a:rPr lang="en-CA" sz="1800" b="0" dirty="0">
                <a:effectLst/>
                <a:latin typeface="Calibri" panose="020F0502020204030204" pitchFamily="34" charset="0"/>
                <a:ea typeface="Calibri" panose="020F0502020204030204" pitchFamily="34" charset="0"/>
              </a:rPr>
            </a:br>
            <a:r>
              <a:rPr lang="en-CA" sz="1800" b="0" dirty="0">
                <a:solidFill>
                  <a:srgbClr val="505050"/>
                </a:solidFill>
                <a:effectLst/>
                <a:latin typeface="Calibri" panose="020F0502020204030204" pitchFamily="34" charset="0"/>
                <a:ea typeface="Calibri" panose="020F0502020204030204" pitchFamily="34" charset="0"/>
              </a:rPr>
              <a:t> - Does the above put the obligation of enforcement on the Utility if it is a requirement?  </a:t>
            </a:r>
            <a:br>
              <a:rPr lang="en-CA" sz="1800" b="0" dirty="0">
                <a:effectLst/>
                <a:latin typeface="Calibri" panose="020F0502020204030204" pitchFamily="34" charset="0"/>
                <a:ea typeface="Calibri" panose="020F0502020204030204" pitchFamily="34" charset="0"/>
              </a:rPr>
            </a:br>
            <a:r>
              <a:rPr lang="en-CA" sz="1800" b="0" dirty="0">
                <a:solidFill>
                  <a:srgbClr val="505050"/>
                </a:solidFill>
                <a:effectLst/>
                <a:latin typeface="Calibri" panose="020F0502020204030204" pitchFamily="34" charset="0"/>
                <a:ea typeface="Calibri" panose="020F0502020204030204" pitchFamily="34" charset="0"/>
              </a:rPr>
              <a:t> </a:t>
            </a:r>
            <a:r>
              <a:rPr lang="en-CA" sz="1800" b="0" dirty="0">
                <a:solidFill>
                  <a:schemeClr val="tx2"/>
                </a:solidFill>
                <a:effectLst/>
                <a:latin typeface="Calibri" panose="020F0502020204030204" pitchFamily="34" charset="0"/>
                <a:ea typeface="Calibri" panose="020F0502020204030204" pitchFamily="34" charset="0"/>
              </a:rPr>
              <a:t>This item received clarification and feedback was requested from the sub working groups.  </a:t>
            </a:r>
            <a:br>
              <a:rPr lang="en-CA" sz="1800" b="0" dirty="0">
                <a:effectLst/>
                <a:latin typeface="Calibri" panose="020F0502020204030204" pitchFamily="34" charset="0"/>
                <a:ea typeface="Calibri" panose="020F0502020204030204" pitchFamily="34" charset="0"/>
              </a:rPr>
            </a:br>
            <a:br>
              <a:rPr lang="en-CA" sz="1800" b="0" dirty="0">
                <a:effectLst/>
                <a:latin typeface="Calibri" panose="020F0502020204030204" pitchFamily="34" charset="0"/>
                <a:ea typeface="Calibri" panose="020F0502020204030204" pitchFamily="34" charset="0"/>
              </a:rPr>
            </a:br>
            <a:br>
              <a:rPr lang="en-GB" sz="2200" dirty="0"/>
            </a:br>
            <a:endParaRPr sz="2200" dirty="0"/>
          </a:p>
        </p:txBody>
      </p:sp>
    </p:spTree>
    <p:extLst>
      <p:ext uri="{BB962C8B-B14F-4D97-AF65-F5344CB8AC3E}">
        <p14:creationId xmlns:p14="http://schemas.microsoft.com/office/powerpoint/2010/main" val="4198295838"/>
      </p:ext>
    </p:extLst>
  </p:cSld>
  <p:clrMapOvr>
    <a:masterClrMapping/>
  </p:clrMapOvr>
</p:sld>
</file>

<file path=ppt/theme/theme1.xml><?xml version="1.0" encoding="utf-8"?>
<a:theme xmlns:a="http://schemas.openxmlformats.org/drawingml/2006/main"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TotalTime>
  <Words>805</Words>
  <Application>Microsoft Office PowerPoint</Application>
  <PresentationFormat>On-screen Show (16:9)</PresentationFormat>
  <Paragraphs>70</Paragraphs>
  <Slides>12</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Raleway</vt:lpstr>
      <vt:lpstr>Lato</vt:lpstr>
      <vt:lpstr>Calibri</vt:lpstr>
      <vt:lpstr>Streamline</vt:lpstr>
      <vt:lpstr>OEB  Green Button - IWG</vt:lpstr>
      <vt:lpstr>IWG - Agenda for Today </vt:lpstr>
      <vt:lpstr>Administrative - General </vt:lpstr>
      <vt:lpstr>2023 - Inter-Working Group Communications Review</vt:lpstr>
      <vt:lpstr>User Experience Sub-Working Group (IUXWG)   (Mondays)</vt:lpstr>
      <vt:lpstr>Independent Utility only (IUWG)   Sub - Working Group    </vt:lpstr>
      <vt:lpstr>Technical Sub-Working Group (ITWG) —   </vt:lpstr>
      <vt:lpstr>Working Group Review of Regulation – Implementation Focus  </vt:lpstr>
      <vt:lpstr>There are questions related to 3.4 of the Regulation. IWG was requested to get OEB feedback.    Authorization 3.4 states   (4) Every energy provider shall, in accordance with such requirements as may be established by the Board, establish a policy regarding privacy of energy data. Questions:  - Who is this privacy policy for?  - Is this something that flows down to the customer and 3rd party?  If so, how is this enforced?   - Can a Utility require that the data stay in Canada or that the third party meets Canadian Privacy laws.    - Does the above put the obligation of enforcement on the Utility if it is a requirement?    This item received clarification and feedback was requested from the sub working groups.     </vt:lpstr>
      <vt:lpstr>OEB Response / Questions? The OEB’s Green Button Guidance, issued November 2021, speaks to privacy being the distributor’s own privacy policy. Further, a distributor does not necessarily need to create a separate policy for GB just that it’s existing policy should reflect GB, as relevant.   Per Section 3 (4) of the GB Reg. must be provided in electronic format to the customer when it authorizes (OEB envisages this to be via a link at authorization time).    The Guidance also states that it would generally not be a distributor’s role to monitor the behaviour of a third party once the customer agrees to share their data with the third party. Rather, it is the third party’s responsibility to manage the data under its own privacy policies and legal or regulatory requirements. The Industry Relations process is also available for parties that have questions related to the Reg. / GB requirements.      </vt:lpstr>
      <vt:lpstr>Working Group Review of Regulation – Implementation Focus  </vt:lpstr>
      <vt:lpstr>IWG  Thank you for your participation To reach out to the Co-Chairs - Email 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OEB  Green Button - IWG</dc:title>
  <dc:creator>Gary Michor</dc:creator>
  <cp:lastModifiedBy>Gary Michor</cp:lastModifiedBy>
  <cp:revision>4</cp:revision>
  <dcterms:modified xsi:type="dcterms:W3CDTF">2023-03-15T13:05:03Z</dcterms:modified>
</cp:coreProperties>
</file>